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3A_507E1186.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38.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ink/ink9.xml" ContentType="application/inkml+xml"/>
  <Override PartName="/ppt/notesSlides/notesSlide41.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4"/>
  </p:sldMasterIdLst>
  <p:notesMasterIdLst>
    <p:notesMasterId r:id="rId86"/>
  </p:notesMasterIdLst>
  <p:sldIdLst>
    <p:sldId id="258" r:id="rId5"/>
    <p:sldId id="317" r:id="rId6"/>
    <p:sldId id="262" r:id="rId7"/>
    <p:sldId id="314" r:id="rId8"/>
    <p:sldId id="315" r:id="rId9"/>
    <p:sldId id="265" r:id="rId10"/>
    <p:sldId id="264" r:id="rId11"/>
    <p:sldId id="310" r:id="rId12"/>
    <p:sldId id="306" r:id="rId13"/>
    <p:sldId id="309" r:id="rId14"/>
    <p:sldId id="327" r:id="rId15"/>
    <p:sldId id="321" r:id="rId16"/>
    <p:sldId id="318" r:id="rId17"/>
    <p:sldId id="322" r:id="rId18"/>
    <p:sldId id="266" r:id="rId19"/>
    <p:sldId id="267" r:id="rId20"/>
    <p:sldId id="268" r:id="rId21"/>
    <p:sldId id="269" r:id="rId22"/>
    <p:sldId id="319" r:id="rId23"/>
    <p:sldId id="270" r:id="rId24"/>
    <p:sldId id="271" r:id="rId25"/>
    <p:sldId id="274" r:id="rId26"/>
    <p:sldId id="275" r:id="rId27"/>
    <p:sldId id="276" r:id="rId28"/>
    <p:sldId id="373" r:id="rId29"/>
    <p:sldId id="311" r:id="rId30"/>
    <p:sldId id="324" r:id="rId31"/>
    <p:sldId id="328" r:id="rId32"/>
    <p:sldId id="329" r:id="rId33"/>
    <p:sldId id="330" r:id="rId34"/>
    <p:sldId id="332" r:id="rId35"/>
    <p:sldId id="343" r:id="rId36"/>
    <p:sldId id="335" r:id="rId37"/>
    <p:sldId id="336" r:id="rId38"/>
    <p:sldId id="339" r:id="rId39"/>
    <p:sldId id="334" r:id="rId40"/>
    <p:sldId id="338" r:id="rId41"/>
    <p:sldId id="341" r:id="rId42"/>
    <p:sldId id="340" r:id="rId43"/>
    <p:sldId id="342" r:id="rId44"/>
    <p:sldId id="344" r:id="rId45"/>
    <p:sldId id="345" r:id="rId46"/>
    <p:sldId id="346" r:id="rId47"/>
    <p:sldId id="347" r:id="rId48"/>
    <p:sldId id="348" r:id="rId49"/>
    <p:sldId id="349" r:id="rId50"/>
    <p:sldId id="350" r:id="rId51"/>
    <p:sldId id="352" r:id="rId52"/>
    <p:sldId id="351" r:id="rId53"/>
    <p:sldId id="353" r:id="rId54"/>
    <p:sldId id="354" r:id="rId55"/>
    <p:sldId id="355" r:id="rId56"/>
    <p:sldId id="356" r:id="rId57"/>
    <p:sldId id="357" r:id="rId58"/>
    <p:sldId id="358" r:id="rId59"/>
    <p:sldId id="361" r:id="rId60"/>
    <p:sldId id="360" r:id="rId61"/>
    <p:sldId id="359" r:id="rId62"/>
    <p:sldId id="363" r:id="rId63"/>
    <p:sldId id="364" r:id="rId64"/>
    <p:sldId id="366" r:id="rId65"/>
    <p:sldId id="367" r:id="rId66"/>
    <p:sldId id="368" r:id="rId67"/>
    <p:sldId id="370" r:id="rId68"/>
    <p:sldId id="371" r:id="rId69"/>
    <p:sldId id="372" r:id="rId70"/>
    <p:sldId id="369" r:id="rId71"/>
    <p:sldId id="374" r:id="rId72"/>
    <p:sldId id="375" r:id="rId73"/>
    <p:sldId id="376" r:id="rId74"/>
    <p:sldId id="377" r:id="rId75"/>
    <p:sldId id="378" r:id="rId76"/>
    <p:sldId id="379" r:id="rId77"/>
    <p:sldId id="380" r:id="rId78"/>
    <p:sldId id="381" r:id="rId79"/>
    <p:sldId id="382" r:id="rId80"/>
    <p:sldId id="384" r:id="rId81"/>
    <p:sldId id="383" r:id="rId82"/>
    <p:sldId id="385" r:id="rId83"/>
    <p:sldId id="386" r:id="rId84"/>
    <p:sldId id="387" r:id="rId85"/>
  </p:sldIdLst>
  <p:sldSz cx="7772400" cy="10058400"/>
  <p:notesSz cx="6858000" cy="9144000"/>
  <p:embeddedFontLst>
    <p:embeddedFont>
      <p:font typeface="Roboto" panose="02000000000000000000" pitchFamily="2" charset="0"/>
      <p:regular r:id="rId87"/>
      <p:bold r:id="rId88"/>
      <p:italic r:id="rId89"/>
      <p:boldItalic r:id="rId90"/>
    </p:embeddedFont>
    <p:embeddedFont>
      <p:font typeface="Roboto Black" panose="02000000000000000000" pitchFamily="2" charset="0"/>
      <p:bold r:id="rId91"/>
      <p:boldItalic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2370B87-11FF-4324-9840-3BA8953EFB92}">
          <p14:sldIdLst>
            <p14:sldId id="258"/>
            <p14:sldId id="317"/>
            <p14:sldId id="262"/>
            <p14:sldId id="314"/>
            <p14:sldId id="315"/>
            <p14:sldId id="265"/>
            <p14:sldId id="264"/>
            <p14:sldId id="310"/>
            <p14:sldId id="306"/>
            <p14:sldId id="309"/>
            <p14:sldId id="327"/>
            <p14:sldId id="321"/>
            <p14:sldId id="318"/>
            <p14:sldId id="322"/>
            <p14:sldId id="266"/>
            <p14:sldId id="267"/>
            <p14:sldId id="268"/>
            <p14:sldId id="269"/>
            <p14:sldId id="319"/>
            <p14:sldId id="270"/>
            <p14:sldId id="271"/>
            <p14:sldId id="274"/>
            <p14:sldId id="275"/>
            <p14:sldId id="276"/>
            <p14:sldId id="373"/>
            <p14:sldId id="311"/>
            <p14:sldId id="324"/>
            <p14:sldId id="328"/>
            <p14:sldId id="329"/>
            <p14:sldId id="330"/>
            <p14:sldId id="332"/>
            <p14:sldId id="343"/>
            <p14:sldId id="335"/>
            <p14:sldId id="336"/>
            <p14:sldId id="339"/>
            <p14:sldId id="334"/>
            <p14:sldId id="338"/>
            <p14:sldId id="341"/>
            <p14:sldId id="340"/>
            <p14:sldId id="342"/>
            <p14:sldId id="344"/>
            <p14:sldId id="345"/>
            <p14:sldId id="346"/>
            <p14:sldId id="347"/>
            <p14:sldId id="348"/>
            <p14:sldId id="349"/>
            <p14:sldId id="350"/>
            <p14:sldId id="352"/>
            <p14:sldId id="351"/>
            <p14:sldId id="353"/>
            <p14:sldId id="354"/>
            <p14:sldId id="355"/>
            <p14:sldId id="356"/>
            <p14:sldId id="357"/>
            <p14:sldId id="358"/>
            <p14:sldId id="361"/>
            <p14:sldId id="360"/>
            <p14:sldId id="359"/>
            <p14:sldId id="363"/>
            <p14:sldId id="364"/>
            <p14:sldId id="366"/>
            <p14:sldId id="367"/>
            <p14:sldId id="368"/>
            <p14:sldId id="370"/>
            <p14:sldId id="371"/>
            <p14:sldId id="372"/>
            <p14:sldId id="369"/>
            <p14:sldId id="374"/>
            <p14:sldId id="375"/>
            <p14:sldId id="376"/>
            <p14:sldId id="377"/>
            <p14:sldId id="378"/>
            <p14:sldId id="379"/>
            <p14:sldId id="380"/>
            <p14:sldId id="381"/>
            <p14:sldId id="382"/>
            <p14:sldId id="384"/>
            <p14:sldId id="383"/>
            <p14:sldId id="385"/>
            <p14:sldId id="386"/>
            <p14:sldId id="387"/>
          </p14:sldIdLst>
        </p14:section>
      </p14:sectionLst>
    </p:ex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56F072B-BBAE-5EAE-630C-F8236A5F9EBE}" name="Andrew Lyon" initials="AL" userId="S::andrew.lyon@coloradoearlycolleges.org::d1a8c3f8-967f-45ec-85c1-16e51caccca6" providerId="AD"/>
  <p188:author id="{BB0C3456-80F6-DAC7-7DF8-9E30F69DABAD}" name="John Hopkins" initials="" userId="S::john.hopkins@cecstudents.org::69243b16-82ba-495b-b1a0-04ddaf4e9135" providerId="AD"/>
  <p188:author id="{3BF076A8-B6A3-8416-0665-56DE883BD50B}" name="Kirby Larson" initials="" userId="S::Kirby.Larson@cecstudents.org::e395b6dd-44b5-4e4b-a4da-11d05b8ffbc8" providerId="AD"/>
  <p188:author id="{1FA507DB-4C01-F5F9-3DE8-179EB457003E}" name="Ryder Sandstrum" initials="" userId="S::ryder.sandstrum@cecstudents.org::54af1109-e739-415b-aaca-c63ce39231d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D3D8"/>
    <a:srgbClr val="000000"/>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9CEDFD-5593-3C23-CFE6-4D8C30836062}" v="1074" dt="2026-01-08T21:58:37.965"/>
    <p1510:client id="{CCD6248D-981A-FE50-AE8B-AAFF3B12B76B}" v="1063" dt="2026-01-09T21:51:10.879"/>
    <p1510:client id="{F002FDC6-E195-8575-4E02-C06E5AE6B8B1}" v="83" dt="2026-01-09T21:13:03.194"/>
  </p1510:revLst>
</p1510:revInfo>
</file>

<file path=ppt/tableStyles.xml><?xml version="1.0" encoding="utf-8"?>
<a:tblStyleLst xmlns:a="http://schemas.openxmlformats.org/drawingml/2006/main" def="{9BCC4A85-E70C-463E-98D4-85A40B6CA4D1}">
  <a:tblStyle styleId="{9BCC4A85-E70C-463E-98D4-85A40B6CA4D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3168"/>
        <p:guide pos="2448"/>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font" Target="fonts/font3.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font" Target="fonts/font4.fntdata"/><Relationship Id="rId95" Type="http://schemas.openxmlformats.org/officeDocument/2006/relationships/theme" Target="theme/theme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font" Target="fonts/font2.fntdata"/><Relationship Id="rId91" Type="http://schemas.openxmlformats.org/officeDocument/2006/relationships/font" Target="fonts/font5.fntdata"/><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notesMaster" Target="notesMasters/notesMaster1.xml"/><Relationship Id="rId9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6.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1.fntdata"/><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presProps" Target="presProps.xml"/><Relationship Id="rId98" Type="http://schemas.microsoft.com/office/2018/10/relationships/authors" Target="authors.xml"/></Relationships>
</file>

<file path=ppt/comments/modernComment_13A_507E1186.xml><?xml version="1.0" encoding="utf-8"?>
<p188:cmLst xmlns:a="http://schemas.openxmlformats.org/drawingml/2006/main" xmlns:r="http://schemas.openxmlformats.org/officeDocument/2006/relationships" xmlns:p188="http://schemas.microsoft.com/office/powerpoint/2018/8/main">
  <p188:cm id="{F5C4963D-76B1-4344-B7E6-0F76FFBC7B6E}" authorId="{D56F072B-BBAE-5EAE-630C-F8236A5F9EBE}" created="2025-12-02T23:08:37.919" startDate="2025-12-02T23:08:37.919" dueDate="2025-12-02T23:08:37.919" assignedTo="{1FA507DB-4C01-F5F9-3DE8-179EB457003E}" title="@Ryder Sandstrum @Kirby Larson It looks like this needs some serious updating!">
    <pc:sldMkLst xmlns:pc="http://schemas.microsoft.com/office/powerpoint/2013/main/command">
      <pc:docMk/>
      <pc:sldMk cId="1350439302" sldId="314"/>
    </pc:sldMkLst>
    <p188:txBody>
      <a:bodyPr/>
      <a:lstStyle/>
      <a:p>
        <a:r>
          <a:rPr lang="en-US"/>
          <a:t>[@Ryder Sandstrum] [@Kirby Larson]  It looks like this needs some serious updating!</a:t>
        </a:r>
      </a:p>
    </p188:txBody>
    <p188:extLst>
      <p:ext xmlns:p="http://schemas.openxmlformats.org/presentationml/2006/main" uri="{5BB2D875-25FF-4072-B9AC-8F64D62656EB}">
        <p228:taskDetails xmlns:p228="http://schemas.microsoft.com/office/powerpoint/2022/08/main">
          <p228:history>
            <p228:event time="2025-12-02T23:08:37.919" id="{DB94B4B2-B5A5-4CAF-8936-3B38E6A4D1FD}">
              <p228:atrbtn authorId="{D56F072B-BBAE-5EAE-630C-F8236A5F9EBE}"/>
              <p228:anchr>
                <p228:comment id="{F5C4963D-76B1-4344-B7E6-0F76FFBC7B6E}"/>
              </p228:anchr>
              <p228:add/>
            </p228:event>
            <p228:event time="2025-12-02T23:08:37.919" id="{54089FB8-3954-460E-BB83-9917FE047C73}">
              <p228:atrbtn authorId="{D56F072B-BBAE-5EAE-630C-F8236A5F9EBE}"/>
              <p228:anchr>
                <p228:comment id="{F5C4963D-76B1-4344-B7E6-0F76FFBC7B6E}"/>
              </p228:anchr>
              <p228:asgn authorId="{1FA507DB-4C01-F5F9-3DE8-179EB457003E}"/>
            </p228:event>
            <p228:event time="2025-12-02T23:08:37.919" id="{AB7139BB-A65F-4607-A980-0027ACB6686D}">
              <p228:atrbtn authorId="{D56F072B-BBAE-5EAE-630C-F8236A5F9EBE}"/>
              <p228:anchr>
                <p228:comment id="{F5C4963D-76B1-4344-B7E6-0F76FFBC7B6E}"/>
              </p228:anchr>
              <p228:title val="@Ryder Sandstrum @Kirby Larson It looks like this needs some serious updating!"/>
            </p228:event>
            <p228:event time="2025-12-02T23:08:37.919" id="{026F9EE4-38B4-488D-8F7D-7406A7838A41}">
              <p228:atrbtn authorId="{D56F072B-BBAE-5EAE-630C-F8236A5F9EBE}"/>
              <p228:anchr>
                <p228:comment id="{F5C4963D-76B1-4344-B7E6-0F76FFBC7B6E}"/>
              </p228:anchr>
              <p228:date stDt="2025-12-02T23:08:37.919" endDt="2025-12-02T23:08:37.919"/>
            </p228:event>
          </p228:history>
        </p228:taskDetails>
      </p:ext>
    </p188:extLst>
  </p188:cm>
  <p188:cm id="{997CFA65-482B-4C33-902D-C927AAFCA113}" authorId="{D56F072B-BBAE-5EAE-630C-F8236A5F9EBE}" created="2025-12-17T18:16:40.828" startDate="2025-12-17T18:16:40.828" dueDate="2025-12-17T18:16:40.828" assignedTo="{1FA507DB-4C01-F5F9-3DE8-179EB457003E}" title="@Kirby Larson @Ryder Sandstrum Were still missing 5 pages in the table of contents. Fix before competition please!">
    <pc:sldMkLst xmlns:pc="http://schemas.microsoft.com/office/powerpoint/2013/main/command">
      <pc:docMk/>
      <pc:sldMk cId="1350439302" sldId="314"/>
    </pc:sldMkLst>
    <p188:txBody>
      <a:bodyPr/>
      <a:lstStyle/>
      <a:p>
        <a:r>
          <a:rPr lang="en-US"/>
          <a:t>[@Kirby Larson]  [@Ryder Sandstrum]  Were still missing 5 pages in the table of contents. Fix before competition please!</a:t>
        </a:r>
      </a:p>
    </p188:txBody>
    <p188:extLst>
      <p:ext xmlns:p="http://schemas.openxmlformats.org/presentationml/2006/main" uri="{5BB2D875-25FF-4072-B9AC-8F64D62656EB}">
        <p228:taskDetails xmlns:p228="http://schemas.microsoft.com/office/powerpoint/2022/08/main">
          <p228:history>
            <p228:event time="2025-12-17T18:16:40.828" id="{F243D0CE-0816-4905-8166-4E305970634A}">
              <p228:atrbtn authorId="{D56F072B-BBAE-5EAE-630C-F8236A5F9EBE}"/>
              <p228:anchr>
                <p228:comment id="{997CFA65-482B-4C33-902D-C927AAFCA113}"/>
              </p228:anchr>
              <p228:add/>
            </p228:event>
            <p228:event time="2025-12-17T18:16:40.828" id="{BAF88783-0842-4A15-A75D-E5D0429D94BE}">
              <p228:atrbtn authorId="{D56F072B-BBAE-5EAE-630C-F8236A5F9EBE}"/>
              <p228:anchr>
                <p228:comment id="{997CFA65-482B-4C33-902D-C927AAFCA113}"/>
              </p228:anchr>
              <p228:asgn authorId="{1FA507DB-4C01-F5F9-3DE8-179EB457003E}"/>
            </p228:event>
            <p228:event time="2025-12-17T18:16:40.828" id="{3D49DCDF-CB6A-4DE0-A047-68BBE6C37586}">
              <p228:atrbtn authorId="{D56F072B-BBAE-5EAE-630C-F8236A5F9EBE}"/>
              <p228:anchr>
                <p228:comment id="{997CFA65-482B-4C33-902D-C927AAFCA113}"/>
              </p228:anchr>
              <p228:title val="@Kirby Larson @Ryder Sandstrum Were still missing 5 pages in the table of contents. Fix before competition please!"/>
            </p228:event>
            <p228:event time="2025-12-17T18:16:40.828" id="{0D100D18-DA43-4D69-8636-A395525CC930}">
              <p228:atrbtn authorId="{D56F072B-BBAE-5EAE-630C-F8236A5F9EBE}"/>
              <p228:anchr>
                <p228:comment id="{997CFA65-482B-4C33-902D-C927AAFCA113}"/>
              </p228:anchr>
              <p228:date stDt="2025-12-17T18:16:40.828" endDt="2025-12-17T18:16:40.828"/>
            </p228:event>
          </p228:history>
        </p228:taskDetails>
      </p:ext>
    </p188:extLst>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9-08T20:14:25.910"/>
    </inkml:context>
    <inkml:brush xml:id="br0">
      <inkml:brushProperty name="width" value="0.1" units="cm"/>
      <inkml:brushProperty name="height" value="0.1" units="cm"/>
      <inkml:brushProperty name="color" value="#E71224"/>
    </inkml:brush>
  </inkml:definitions>
  <inkml:trace contextRef="#ctx0" brushRef="#br0">12277 2328 16383 0 0,'0'0'0'0'0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9-08T20:14:24.050"/>
    </inkml:context>
    <inkml:brush xml:id="br0">
      <inkml:brushProperty name="width" value="0.1" units="cm"/>
      <inkml:brushProperty name="height" value="0.1" units="cm"/>
      <inkml:brushProperty name="color" value="#E71224"/>
    </inkml:brush>
  </inkml:definitions>
  <inkml:trace contextRef="#ctx0" brushRef="#br0">19608 14807 16383 0 0,'-7'0'0'0'0,"-24"0"0"0"0,-36 0 0 0 0,-23 0 0 0 0,-16-4 0 0 0,-21 0 0 0 0,-25-5 0 0 0,-19-3 0 0 0,-23 4 0 0 0,10 7 0 0 0,12 6 0 0 0,2 18 0 0 0,20 12 0 0 0,18 3 0 0 0,12 6 0 0 0,-5 10 0 0 0,-9 14 0 0 0,2 2 0 0 0,18 0 0 0 0,10 10 0 0 0,15 13 0 0 0,23-3 0 0 0,15-9 0 0 0,14-1 0 0 0,12 5 0 0 0,7 5 0 0 0,7 2 0 0 0,4-4 0 0 0,5-7 0 0 0,2-2 0 0 0,1 0 0 0 0,0 4 0 0 0,4 2 0 0 0,4-9 0 0 0,2-11 0 0 0,8 2 0 0 0,2-8 0 0 0,4-5 0 0 0,12 4 0 0 0,11 8 0 0 0,40 29 0 0 0,9 4 0 0 0,-9-10 0 0 0,-5-14 0 0 0,-13-15 0 0 0,-11-15 0 0 0,-1-4 0 0 0,7-2 0 0 0,-4-8 0 0 0,-5-5 0 0 0,-1-7 0 0 0,-3 0 0 0 0,4 1 0 0 0,0 0 0 0 0,-6 0 0 0 0,-5-2 0 0 0,9-2 0 0 0,5-3 0 0 0,3 0 0 0 0,14-3 0 0 0,10-2 0 0 0,3 4 0 0 0,-4 0 0 0 0,9 2 0 0 0,-5 1 0 0 0,8-1 0 0 0,17-3 0 0 0,6-3 0 0 0,-3-4 0 0 0,0-2 0 0 0,-16-1 0 0 0,-21-1 0 0 0,-22-1 0 0 0,-20 1 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9-08T20:14:24.051"/>
    </inkml:context>
    <inkml:brush xml:id="br0">
      <inkml:brushProperty name="width" value="0.1" units="cm"/>
      <inkml:brushProperty name="height" value="0.1" units="cm"/>
      <inkml:brushProperty name="color" value="#E71224"/>
    </inkml:brush>
  </inkml:definitions>
  <inkml:trace contextRef="#ctx0" brushRef="#br0">24373 17859 16383 0 0,'0'4'0'0'0,"0"4"0"0"0,4 5 0 0 0,1 4 0 0 0,3 5 0 0 0,11 15 0 0 0,10 14 0 0 0,6 3 0 0 0,2-5 0 0 0,-6-7 0 0 0,-1-3 0 0 0,-2-2 0 0 0,-2-2 0 0 0,-6-5 0 0 0,-2-7 0 0 0,-5-4 0 0 0,-7 2 0 0 0,-13-2 0 0 0,-15-1 0 0 0,-16 0 0 0 0,-14 0 0 0 0,-10 1 0 0 0,-2-3 0 0 0,7 4 0 0 0,10-3 0 0 0,9-3 0 0 0,10-1 0 0 0,8 1 0 0 0,6 1 0 0 0,2-1 0 0 0,3 1 0 0 0,-3 0 0 0 0,-1-1 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9-08T20:14:24.052"/>
    </inkml:context>
    <inkml:brush xml:id="br0">
      <inkml:brushProperty name="width" value="0.1" units="cm"/>
      <inkml:brushProperty name="height" value="0.1" units="cm"/>
      <inkml:brushProperty name="color" value="#FFC114"/>
    </inkml:brush>
  </inkml:definitions>
  <inkml:trace contextRef="#ctx0" brushRef="#br0">23946 17584 16383 0 0,'-3'0'0'0'0,"-6"0"0"0"0,-7 0 0 0 0,-6 0 0 0 0,-8 0 0 0 0,-12 0 0 0 0,-1-4 0 0 0,-4-8 0 0 0,-5-5 0 0 0,3-1 0 0 0,2 0 0 0 0,6 3 0 0 0,3 0 0 0 0,4 3 0 0 0,4-1 0 0 0,4 3 0 0 0,-5-4 0 0 0,0-1 0 0 0,1 3 0 0 0,-1 0 0 0 0,1 2 0 0 0,-2 3 0 0 0,-2-2 0 0 0,1 2 0 0 0,2-3 0 0 0,0 2 0 0 0,1-3 0 0 0,2-2 0 0 0,3 1 0 0 0,-3-5 0 0 0,-2-3 0 0 0,-5-2 0 0 0,2 4 0 0 0,1 0 0 0 0,4 4 0 0 0,-2 0 0 0 0,2 3 0 0 0,1-4 0 0 0,2 0 0 0 0,2 0 0 0 0,-3-2 0 0 0,0-1 0 0 0,1 3 0 0 0,4-1 0 0 0,2 0 0 0 0,2 2 0 0 0,2-4 0 0 0,-6-5 0 0 0,-3-3 0 0 0,-2-1 0 0 0,5-2 0 0 0,1-1 0 0 0,5 2 0 0 0,1 2 0 0 0,2 2 0 0 0,-3 1 0 0 0,1-6 0 0 0,-1-2 0 0 0,2 1 0 0 0,3 2 0 0 0,1-1 0 0 0,0-4 0 0 0,-1 1 0 0 0,1 3 0 0 0,3 1 0 0 0,1 0 0 0 0,2-4 0 0 0,2-3 0 0 0,0 1 0 0 0,1-1 0 0 0,1 2 0 0 0,-1 3 0 0 0,1 3 0 0 0,-1 2 0 0 0,4-1 0 0 0,1-1 0 0 0,3-2 0 0 0,4 1 0 0 0,7 3 0 0 0,4 4 0 0 0,1-2 0 0 0,1 3 0 0 0,-1 5 0 0 0,3 1 0 0 0,4 3 0 0 0,4 0 0 0 0,0 2 0 0 0,0 2 0 0 0,-1 2 0 0 0,0-1 0 0 0,-2 1 0 0 0,1-4 0 0 0,5 1 0 0 0,11-6 0 0 0,1 0 0 0 0,-2 2 0 0 0,-4 3 0 0 0,0-1 0 0 0,0 2 0 0 0,-4 2 0 0 0,6 2 0 0 0,9 2 0 0 0,3 1 0 0 0,-2 1 0 0 0,4 0 0 0 0,0 0 0 0 0,-8 1 0 0 0,-5-1 0 0 0,-4 0 0 0 0,6 0 0 0 0,2 1 0 0 0,-5-1 0 0 0,0 0 0 0 0,12 0 0 0 0,-2 3 0 0 0,1 2 0 0 0,-6-1 0 0 0,-4 0 0 0 0,-7-1 0 0 0,1-2 0 0 0,-3 7 0 0 0,-5 2 0 0 0,3-1 0 0 0,3-1 0 0 0,-2-3 0 0 0,-4-2 0 0 0,0 2 0 0 0,2 0 0 0 0,-2 0 0 0 0,-3-2 0 0 0,-3-1 0 0 0,-2 3 0 0 0,-10 0 0 0 0,-13 0 0 0 0,-19-2 0 0 0,-10 0 0 0 0,-7-2 0 0 0,-9 0 0 0 0,0-1 0 0 0,-1-4 0 0 0,4-1 0 0 0,5 1 0 0 0,2 0 0 0 0,2 1 0 0 0,4 1 0 0 0,-2 1 0 0 0,1 1 0 0 0,5-4 0 0 0,0 0 0 0 0,0-1 0 0 0,-4 2 0 0 0,0 0 0 0 0,-3-5 0 0 0,0-2 0 0 0,1 0 0 0 0,3 3 0 0 0,1-2 0 0 0,2 1 0 0 0,-2 2 0 0 0,-33-5 0 0 0,-18-5 0 0 0,-6 1 0 0 0,8-1 0 0 0,8 3 0 0 0,12 3 0 0 0,16-4 0 0 0,6 1 0 0 0,6-2 0 0 0,-4 3 0 0 0,3-1 0 0 0,3 2 0 0 0,2 2 0 0 0,5 1 0 0 0,1 0 0 0 0,3-2 0 0 0,1-6 0 0 0,-5-4 0 0 0,1-2 0 0 0,-1-1 0 0 0,2 0 0 0 0,5 0 0 0 0,-1 4 0 0 0,2-2 0 0 0,-1 3 0 0 0,-2 1 0 0 0,-3 2 0 0 0,-6 2 0 0 0,-3-2 0 0 0,-1 3 0 0 0,0-1 0 0 0,-3-6 0 0 0,-3 2 0 0 0,-1-1 0 0 0,-5-1 0 0 0,-8 3 0 0 0,1 4 0 0 0,5 1 0 0 0,4 2 0 0 0,-2-1 0 0 0,2 1 0 0 0,3-1 0 0 0,3 0 0 0 0,3 3 0 0 0,-1 2 0 0 0,1 2 0 0 0,0-5 0 0 0,2-2 0 0 0,1 1 0 0 0,-17-2 0 0 0,-5 2 0 0 0,-2 1 0 0 0,3 3 0 0 0,5 2 0 0 0,7 2 0 0 0,4 0 0 0 0,4 1 0 0 0,5 1 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9-08T20:14:24.053"/>
    </inkml:context>
    <inkml:brush xml:id="br0">
      <inkml:brushProperty name="width" value="0.1" units="cm"/>
      <inkml:brushProperty name="height" value="0.1" units="cm"/>
      <inkml:brushProperty name="color" value="#FFC114"/>
    </inkml:brush>
  </inkml:definitions>
  <inkml:trace contextRef="#ctx0" brushRef="#br0">21960 15161 16383 0 0,'4'3'0'0'0,"15"16"0"0"0,19 8 0 0 0,17 7 0 0 0,25 16 0 0 0,5 9 0 0 0,3-1 0 0 0,-10-7 0 0 0,-11-9 0 0 0,-9-4 0 0 0,-9-9 0 0 0,-8-1 0 0 0,-11-7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9-08T20:14:24.054"/>
    </inkml:context>
    <inkml:brush xml:id="br0">
      <inkml:brushProperty name="width" value="0.1" units="cm"/>
      <inkml:brushProperty name="height" value="0.1" units="cm"/>
      <inkml:brushProperty name="color" value="#FFC114"/>
    </inkml:brush>
  </inkml:definitions>
  <inkml:trace contextRef="#ctx0" brushRef="#br0">21828 15032 16383 0 0,'4'0'0'0'0,"4"0"0"0"0,5 0 0 0 0,11-4 0 0 0,4 0 0 0 0,2-1 0 0 0,-1 2 0 0 0,-2-4 0 0 0,6-6 0 0 0,0-2 0 0 0,-2-2 0 0 0,-2 2 0 0 0,1 1 0 0 0,-1-2 0 0 0,-2-2 0 0 0,1-4 0 0 0,8-2 0 0 0,3 2 0 0 0,0 2 0 0 0,-3 4 0 0 0,-1 2 0 0 0,-3 2 0 0 0,-3 1 0 0 0,-3 1 0 0 0,-2 3 0 0 0,-2 3 0 0 0,-5 1 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9-08T20:14:24.055"/>
    </inkml:context>
    <inkml:brush xml:id="br0">
      <inkml:brushProperty name="width" value="0.1" units="cm"/>
      <inkml:brushProperty name="height" value="0.1" units="cm"/>
      <inkml:brushProperty name="color" value="#66CC00"/>
    </inkml:brush>
  </inkml:definitions>
  <inkml:trace contextRef="#ctx0" brushRef="#br0">21497 14875 16383 0 0,'-4'0'0'0'0,"-8"0"0"0"0,-9 0 0 0 0,-9 0 0 0 0,-9-4 0 0 0,-6-1 0 0 0,-16-3 0 0 0,-5-4 0 0 0,-3 0 0 0 0,8-1 0 0 0,7 1 0 0 0,8-4 0 0 0,2 0 0 0 0,1 3 0 0 0,-10 1 0 0 0,1-2 0 0 0,1 1 0 0 0,-1 4 0 0 0,5-1 0 0 0,3 1 0 0 0,-1 3 0 0 0,-5-2 0 0 0,3 1 0 0 0,0-6 0 0 0,-1 0 0 0 0,5 1 0 0 0,6 4 0 0 0,2-1 0 0 0,4 1 0 0 0,3-2 0 0 0,3 1 0 0 0,2-1 0 0 0,1-3 0 0 0,-2-3 0 0 0,-5-6 0 0 0,0-2 0 0 0,0-1 0 0 0,-5-4 0 0 0,-1-3 0 0 0,3 3 0 0 0,6 3 0 0 0,4 2 0 0 0,2 2 0 0 0,-2 1 0 0 0,-2 1 0 0 0,4-4 0 0 0,2-1 0 0 0,0 0 0 0 0,3 0 0 0 0,0 2 0 0 0,4-3 0 0 0,-5-1 0 0 0,2 1 0 0 0,-2 5 0 0 0,3 2 0 0 0,3 1 0 0 0,4 7 0 0 0,-2 9 0 0 0,2 9 0 0 0,1 6 0 0 0,-2 8 0 0 0,0 5 0 0 0,2 0 0 0 0,1 1 0 0 0,1-2 0 0 0,2 3 0 0 0,1 0 0 0 0,-1-9 0 0 0,2-18 0 0 0,-1-12 0 0 0,0-9 0 0 0,1-15 0 0 0,-1-8 0 0 0,0-1 0 0 0,0 3 0 0 0,0 2 0 0 0,0 1 0 0 0,0-1 0 0 0,0-1 0 0 0,0 3 0 0 0,3 4 0 0 0,6 7 0 0 0,11 9 0 0 0,13 7 0 0 0,19 9 0 0 0,26 7 0 0 0,6 11 0 0 0,1 3 0 0 0,-12-3 0 0 0,-14-1 0 0 0,-13-2 0 0 0,-15-5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9-08T20:14:25.911"/>
    </inkml:context>
    <inkml:brush xml:id="br0">
      <inkml:brushProperty name="width" value="0.1" units="cm"/>
      <inkml:brushProperty name="height" value="0.1" units="cm"/>
      <inkml:brushProperty name="color" value="#E71224"/>
    </inkml:brush>
  </inkml:definitions>
  <inkml:trace contextRef="#ctx0" brushRef="#br0">12965 2170 16383 0 0,'0'0'0'0'0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9-08T20:14:25.912"/>
    </inkml:context>
    <inkml:brush xml:id="br0">
      <inkml:brushProperty name="width" value="0.1" units="cm"/>
      <inkml:brushProperty name="height" value="0.1" units="cm"/>
      <inkml:brushProperty name="color" value="#E71224"/>
    </inkml:brush>
  </inkml:definitions>
  <inkml:trace contextRef="#ctx0" brushRef="#br0">12965 2170 16383 0 0,'0'0'0'0'0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9-08T20:14:23.910"/>
    </inkml:context>
    <inkml:brush xml:id="br0">
      <inkml:brushProperty name="width" value="0.1" units="cm"/>
      <inkml:brushProperty name="height" value="0.1" units="cm"/>
      <inkml:brushProperty name="color" value="#E71224"/>
    </inkml:brush>
  </inkml:definitions>
  <inkml:trace contextRef="#ctx0" brushRef="#br0">15531 2011 16383 0 0,'0'0'0'0'0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9-08T20:14:23.911"/>
    </inkml:context>
    <inkml:brush xml:id="br0">
      <inkml:brushProperty name="width" value="0.1" units="cm"/>
      <inkml:brushProperty name="height" value="0.1" units="cm"/>
      <inkml:brushProperty name="color" value="#E71224"/>
    </inkml:brush>
  </inkml:definitions>
  <inkml:trace contextRef="#ctx0" brushRef="#br0">16563 2355 16383 0 0,'0'0'0'0'0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9-08T20:14:23.912"/>
    </inkml:context>
    <inkml:brush xml:id="br0">
      <inkml:brushProperty name="width" value="0.1" units="cm"/>
      <inkml:brushProperty name="height" value="0.1" units="cm"/>
      <inkml:brushProperty name="color" value="#E71224"/>
    </inkml:brush>
  </inkml:definitions>
  <inkml:trace contextRef="#ctx0" brushRef="#br0">16722 2302 16383 0 0,'0'0'0'0'0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9-08T20:14:23.913"/>
    </inkml:context>
    <inkml:brush xml:id="br0">
      <inkml:brushProperty name="width" value="0.1" units="cm"/>
      <inkml:brushProperty name="height" value="0.1" units="cm"/>
      <inkml:brushProperty name="color" value="#E71224"/>
    </inkml:brush>
  </inkml:definitions>
  <inkml:trace contextRef="#ctx0" brushRef="#br0">16722 2302 16383 0 0,'0'0'0'0'0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9-08T20:14:23.914"/>
    </inkml:context>
    <inkml:brush xml:id="br0">
      <inkml:brushProperty name="width" value="0.1" units="cm"/>
      <inkml:brushProperty name="height" value="0.1" units="cm"/>
      <inkml:brushProperty name="color" value="#E71224"/>
    </inkml:brush>
  </inkml:definitions>
  <inkml:trace contextRef="#ctx0" brushRef="#br0">10848 2275 16383 0 0,'0'0'0'0'0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9-08T20:14:24.035"/>
    </inkml:context>
    <inkml:brush xml:id="br0">
      <inkml:brushProperty name="width" value="0.1" units="cm"/>
      <inkml:brushProperty name="height" value="0.1" units="cm"/>
      <inkml:brushProperty name="color" value="#E71224"/>
    </inkml:brush>
  </inkml:definitions>
  <inkml:trace contextRef="#ctx0" brushRef="#br0">14420 1561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23c850ad72_0_11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223c850ad72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353c20ba41_0_39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353c20ba4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8104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353c20ba41_0_15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353c20ba41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531e0388d6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531e0388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353c20ba41_0_39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353c20ba4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353c20ba41_0_162: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353c20ba41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353c20ba41_0_14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353c20ba41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4899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45bdf5f3c5_0_6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45bdf5f3c5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45bdf5f3c5_0_3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245bdf5f3c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2e4a093c787_0_1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2e4a093c78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353c20ba41_0_26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353c20ba41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353c20ba41_0_12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353c20ba41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353c20ba41_0_33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353c20ba41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a:extLst>
            <a:ext uri="{FF2B5EF4-FFF2-40B4-BE49-F238E27FC236}">
              <a16:creationId xmlns:a16="http://schemas.microsoft.com/office/drawing/2014/main" id="{11B1ECBE-11C7-E7F2-DBEE-243EFA2A676F}"/>
            </a:ext>
          </a:extLst>
        </p:cNvPr>
        <p:cNvGrpSpPr/>
        <p:nvPr/>
      </p:nvGrpSpPr>
      <p:grpSpPr>
        <a:xfrm>
          <a:off x="0" y="0"/>
          <a:ext cx="0" cy="0"/>
          <a:chOff x="0" y="0"/>
          <a:chExt cx="0" cy="0"/>
        </a:xfrm>
      </p:grpSpPr>
      <p:sp>
        <p:nvSpPr>
          <p:cNvPr id="230" name="Google Shape;230;g1353c20ba41_0_255:notes">
            <a:extLst>
              <a:ext uri="{FF2B5EF4-FFF2-40B4-BE49-F238E27FC236}">
                <a16:creationId xmlns:a16="http://schemas.microsoft.com/office/drawing/2014/main" id="{EC45A472-E6EA-AEEF-1206-DFAC64715E46}"/>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353c20ba41_0_255:notes">
            <a:extLst>
              <a:ext uri="{FF2B5EF4-FFF2-40B4-BE49-F238E27FC236}">
                <a16:creationId xmlns:a16="http://schemas.microsoft.com/office/drawing/2014/main" id="{5BE49DA4-617C-3E61-FC96-BDC9E32EE3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806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a:extLst>
            <a:ext uri="{FF2B5EF4-FFF2-40B4-BE49-F238E27FC236}">
              <a16:creationId xmlns:a16="http://schemas.microsoft.com/office/drawing/2014/main" id="{51C32CE0-FF15-282D-0208-154A624ACB85}"/>
            </a:ext>
          </a:extLst>
        </p:cNvPr>
        <p:cNvGrpSpPr/>
        <p:nvPr/>
      </p:nvGrpSpPr>
      <p:grpSpPr>
        <a:xfrm>
          <a:off x="0" y="0"/>
          <a:ext cx="0" cy="0"/>
          <a:chOff x="0" y="0"/>
          <a:chExt cx="0" cy="0"/>
        </a:xfrm>
      </p:grpSpPr>
      <p:sp>
        <p:nvSpPr>
          <p:cNvPr id="261" name="Google Shape;261;g1353c20ba41_0_396:notes">
            <a:extLst>
              <a:ext uri="{FF2B5EF4-FFF2-40B4-BE49-F238E27FC236}">
                <a16:creationId xmlns:a16="http://schemas.microsoft.com/office/drawing/2014/main" id="{B2632CB0-C9FE-7281-5956-45604C07F198}"/>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353c20ba41_0_396:notes">
            <a:extLst>
              <a:ext uri="{FF2B5EF4-FFF2-40B4-BE49-F238E27FC236}">
                <a16:creationId xmlns:a16="http://schemas.microsoft.com/office/drawing/2014/main" id="{D3101B7F-99C8-25B2-E85A-D56EC41A896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08391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a:extLst>
            <a:ext uri="{FF2B5EF4-FFF2-40B4-BE49-F238E27FC236}">
              <a16:creationId xmlns:a16="http://schemas.microsoft.com/office/drawing/2014/main" id="{5C3249F5-1952-4FF4-1FAB-659471E38311}"/>
            </a:ext>
          </a:extLst>
        </p:cNvPr>
        <p:cNvGrpSpPr/>
        <p:nvPr/>
      </p:nvGrpSpPr>
      <p:grpSpPr>
        <a:xfrm>
          <a:off x="0" y="0"/>
          <a:ext cx="0" cy="0"/>
          <a:chOff x="0" y="0"/>
          <a:chExt cx="0" cy="0"/>
        </a:xfrm>
      </p:grpSpPr>
      <p:sp>
        <p:nvSpPr>
          <p:cNvPr id="261" name="Google Shape;261;g1353c20ba41_0_396:notes">
            <a:extLst>
              <a:ext uri="{FF2B5EF4-FFF2-40B4-BE49-F238E27FC236}">
                <a16:creationId xmlns:a16="http://schemas.microsoft.com/office/drawing/2014/main" id="{8AE098A2-1BFE-882B-4DFC-9D95E48CA988}"/>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353c20ba41_0_396:notes">
            <a:extLst>
              <a:ext uri="{FF2B5EF4-FFF2-40B4-BE49-F238E27FC236}">
                <a16:creationId xmlns:a16="http://schemas.microsoft.com/office/drawing/2014/main" id="{B51A56E1-B5C6-E7C2-B91F-D7DD301494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366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a:extLst>
            <a:ext uri="{FF2B5EF4-FFF2-40B4-BE49-F238E27FC236}">
              <a16:creationId xmlns:a16="http://schemas.microsoft.com/office/drawing/2014/main" id="{672C5088-9DD0-AB6A-3593-8BFF4421A2A1}"/>
            </a:ext>
          </a:extLst>
        </p:cNvPr>
        <p:cNvGrpSpPr/>
        <p:nvPr/>
      </p:nvGrpSpPr>
      <p:grpSpPr>
        <a:xfrm>
          <a:off x="0" y="0"/>
          <a:ext cx="0" cy="0"/>
          <a:chOff x="0" y="0"/>
          <a:chExt cx="0" cy="0"/>
        </a:xfrm>
      </p:grpSpPr>
      <p:sp>
        <p:nvSpPr>
          <p:cNvPr id="243" name="Google Shape;243;g1353c20ba41_0_156:notes">
            <a:extLst>
              <a:ext uri="{FF2B5EF4-FFF2-40B4-BE49-F238E27FC236}">
                <a16:creationId xmlns:a16="http://schemas.microsoft.com/office/drawing/2014/main" id="{8EC21A9F-0BA2-2459-6284-0D58A6ABDFB4}"/>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353c20ba41_0_156:notes">
            <a:extLst>
              <a:ext uri="{FF2B5EF4-FFF2-40B4-BE49-F238E27FC236}">
                <a16:creationId xmlns:a16="http://schemas.microsoft.com/office/drawing/2014/main" id="{9E805041-B126-FF94-3097-9165BEFA51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67135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a:extLst>
            <a:ext uri="{FF2B5EF4-FFF2-40B4-BE49-F238E27FC236}">
              <a16:creationId xmlns:a16="http://schemas.microsoft.com/office/drawing/2014/main" id="{338A9442-2361-109F-79AC-8052F8E20117}"/>
            </a:ext>
          </a:extLst>
        </p:cNvPr>
        <p:cNvGrpSpPr/>
        <p:nvPr/>
      </p:nvGrpSpPr>
      <p:grpSpPr>
        <a:xfrm>
          <a:off x="0" y="0"/>
          <a:ext cx="0" cy="0"/>
          <a:chOff x="0" y="0"/>
          <a:chExt cx="0" cy="0"/>
        </a:xfrm>
      </p:grpSpPr>
      <p:sp>
        <p:nvSpPr>
          <p:cNvPr id="261" name="Google Shape;261;g1353c20ba41_0_396:notes">
            <a:extLst>
              <a:ext uri="{FF2B5EF4-FFF2-40B4-BE49-F238E27FC236}">
                <a16:creationId xmlns:a16="http://schemas.microsoft.com/office/drawing/2014/main" id="{E5C5223C-AA89-7A98-9FE6-6A54514316F8}"/>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353c20ba41_0_396:notes">
            <a:extLst>
              <a:ext uri="{FF2B5EF4-FFF2-40B4-BE49-F238E27FC236}">
                <a16:creationId xmlns:a16="http://schemas.microsoft.com/office/drawing/2014/main" id="{E015BCB7-5A82-6CFB-AC80-FA70A31B20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94771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a:extLst>
            <a:ext uri="{FF2B5EF4-FFF2-40B4-BE49-F238E27FC236}">
              <a16:creationId xmlns:a16="http://schemas.microsoft.com/office/drawing/2014/main" id="{69FA7886-9BAD-0010-C583-80FF38E69107}"/>
            </a:ext>
          </a:extLst>
        </p:cNvPr>
        <p:cNvGrpSpPr/>
        <p:nvPr/>
      </p:nvGrpSpPr>
      <p:grpSpPr>
        <a:xfrm>
          <a:off x="0" y="0"/>
          <a:ext cx="0" cy="0"/>
          <a:chOff x="0" y="0"/>
          <a:chExt cx="0" cy="0"/>
        </a:xfrm>
      </p:grpSpPr>
      <p:sp>
        <p:nvSpPr>
          <p:cNvPr id="261" name="Google Shape;261;g1353c20ba41_0_396:notes">
            <a:extLst>
              <a:ext uri="{FF2B5EF4-FFF2-40B4-BE49-F238E27FC236}">
                <a16:creationId xmlns:a16="http://schemas.microsoft.com/office/drawing/2014/main" id="{C20AD728-F2BD-CEE5-70CC-ACF96F3562E9}"/>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353c20ba41_0_396:notes">
            <a:extLst>
              <a:ext uri="{FF2B5EF4-FFF2-40B4-BE49-F238E27FC236}">
                <a16:creationId xmlns:a16="http://schemas.microsoft.com/office/drawing/2014/main" id="{210F05B0-2CDD-FBB6-B706-0714A4C55C5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63456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a:extLst>
            <a:ext uri="{FF2B5EF4-FFF2-40B4-BE49-F238E27FC236}">
              <a16:creationId xmlns:a16="http://schemas.microsoft.com/office/drawing/2014/main" id="{C0CA0400-E466-AB2B-F3B1-2ECACCE41977}"/>
            </a:ext>
          </a:extLst>
        </p:cNvPr>
        <p:cNvGrpSpPr/>
        <p:nvPr/>
      </p:nvGrpSpPr>
      <p:grpSpPr>
        <a:xfrm>
          <a:off x="0" y="0"/>
          <a:ext cx="0" cy="0"/>
          <a:chOff x="0" y="0"/>
          <a:chExt cx="0" cy="0"/>
        </a:xfrm>
      </p:grpSpPr>
      <p:sp>
        <p:nvSpPr>
          <p:cNvPr id="419" name="Google Shape;419;g225841c5695_0_14:notes">
            <a:extLst>
              <a:ext uri="{FF2B5EF4-FFF2-40B4-BE49-F238E27FC236}">
                <a16:creationId xmlns:a16="http://schemas.microsoft.com/office/drawing/2014/main" id="{60354533-7EE1-024C-9E1D-EBDE14F80F83}"/>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25841c5695_0_14:notes">
            <a:extLst>
              <a:ext uri="{FF2B5EF4-FFF2-40B4-BE49-F238E27FC236}">
                <a16:creationId xmlns:a16="http://schemas.microsoft.com/office/drawing/2014/main" id="{47CED4BF-7CBA-7733-DA7C-55D6DB1914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80602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a:extLst>
            <a:ext uri="{FF2B5EF4-FFF2-40B4-BE49-F238E27FC236}">
              <a16:creationId xmlns:a16="http://schemas.microsoft.com/office/drawing/2014/main" id="{DDD9C367-97D1-CB08-A76D-F1B7FCB296A9}"/>
            </a:ext>
          </a:extLst>
        </p:cNvPr>
        <p:cNvGrpSpPr/>
        <p:nvPr/>
      </p:nvGrpSpPr>
      <p:grpSpPr>
        <a:xfrm>
          <a:off x="0" y="0"/>
          <a:ext cx="0" cy="0"/>
          <a:chOff x="0" y="0"/>
          <a:chExt cx="0" cy="0"/>
        </a:xfrm>
      </p:grpSpPr>
      <p:sp>
        <p:nvSpPr>
          <p:cNvPr id="419" name="Google Shape;419;g225841c5695_0_14:notes">
            <a:extLst>
              <a:ext uri="{FF2B5EF4-FFF2-40B4-BE49-F238E27FC236}">
                <a16:creationId xmlns:a16="http://schemas.microsoft.com/office/drawing/2014/main" id="{DDD76803-32D1-1538-F145-1728D009C322}"/>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25841c5695_0_14:notes">
            <a:extLst>
              <a:ext uri="{FF2B5EF4-FFF2-40B4-BE49-F238E27FC236}">
                <a16:creationId xmlns:a16="http://schemas.microsoft.com/office/drawing/2014/main" id="{F90C368F-8A5E-C526-B7BC-CC0311454E4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18921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a:extLst>
            <a:ext uri="{FF2B5EF4-FFF2-40B4-BE49-F238E27FC236}">
              <a16:creationId xmlns:a16="http://schemas.microsoft.com/office/drawing/2014/main" id="{892CBB3C-0EB3-071B-A29C-E7CB4775BB33}"/>
            </a:ext>
          </a:extLst>
        </p:cNvPr>
        <p:cNvGrpSpPr/>
        <p:nvPr/>
      </p:nvGrpSpPr>
      <p:grpSpPr>
        <a:xfrm>
          <a:off x="0" y="0"/>
          <a:ext cx="0" cy="0"/>
          <a:chOff x="0" y="0"/>
          <a:chExt cx="0" cy="0"/>
        </a:xfrm>
      </p:grpSpPr>
      <p:sp>
        <p:nvSpPr>
          <p:cNvPr id="251" name="Google Shape;251;g2531e0388d6_0_0:notes">
            <a:extLst>
              <a:ext uri="{FF2B5EF4-FFF2-40B4-BE49-F238E27FC236}">
                <a16:creationId xmlns:a16="http://schemas.microsoft.com/office/drawing/2014/main" id="{A9721C81-C690-2A8A-54D9-B154577B6F0B}"/>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531e0388d6_0_0:notes">
            <a:extLst>
              <a:ext uri="{FF2B5EF4-FFF2-40B4-BE49-F238E27FC236}">
                <a16:creationId xmlns:a16="http://schemas.microsoft.com/office/drawing/2014/main" id="{AAF83F27-1E52-9756-8626-66B2C88D82C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7686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353c20ba41_0_12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353c20ba41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3998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a:extLst>
            <a:ext uri="{FF2B5EF4-FFF2-40B4-BE49-F238E27FC236}">
              <a16:creationId xmlns:a16="http://schemas.microsoft.com/office/drawing/2014/main" id="{11B74E11-4321-BF93-E40D-4FB6DFD3EB26}"/>
            </a:ext>
          </a:extLst>
        </p:cNvPr>
        <p:cNvGrpSpPr/>
        <p:nvPr/>
      </p:nvGrpSpPr>
      <p:grpSpPr>
        <a:xfrm>
          <a:off x="0" y="0"/>
          <a:ext cx="0" cy="0"/>
          <a:chOff x="0" y="0"/>
          <a:chExt cx="0" cy="0"/>
        </a:xfrm>
      </p:grpSpPr>
      <p:sp>
        <p:nvSpPr>
          <p:cNvPr id="251" name="Google Shape;251;g2531e0388d6_0_0:notes">
            <a:extLst>
              <a:ext uri="{FF2B5EF4-FFF2-40B4-BE49-F238E27FC236}">
                <a16:creationId xmlns:a16="http://schemas.microsoft.com/office/drawing/2014/main" id="{304A9C4C-EDCB-5819-E5D4-0A2A258A644F}"/>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531e0388d6_0_0:notes">
            <a:extLst>
              <a:ext uri="{FF2B5EF4-FFF2-40B4-BE49-F238E27FC236}">
                <a16:creationId xmlns:a16="http://schemas.microsoft.com/office/drawing/2014/main" id="{4DCF5BA4-EB6F-BA2E-F1AA-23AA9CE8253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15920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2DBEF8D1-9891-EEE9-9089-CD82BAA6DB58}"/>
            </a:ext>
          </a:extLst>
        </p:cNvPr>
        <p:cNvGrpSpPr/>
        <p:nvPr/>
      </p:nvGrpSpPr>
      <p:grpSpPr>
        <a:xfrm>
          <a:off x="0" y="0"/>
          <a:ext cx="0" cy="0"/>
          <a:chOff x="0" y="0"/>
          <a:chExt cx="0" cy="0"/>
        </a:xfrm>
      </p:grpSpPr>
      <p:sp>
        <p:nvSpPr>
          <p:cNvPr id="281" name="Google Shape;281;g245bdf5f3c5_0_65:notes">
            <a:extLst>
              <a:ext uri="{FF2B5EF4-FFF2-40B4-BE49-F238E27FC236}">
                <a16:creationId xmlns:a16="http://schemas.microsoft.com/office/drawing/2014/main" id="{4F9AD784-A8A9-8543-6ADA-3EDE2D918B13}"/>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45bdf5f3c5_0_65:notes">
            <a:extLst>
              <a:ext uri="{FF2B5EF4-FFF2-40B4-BE49-F238E27FC236}">
                <a16:creationId xmlns:a16="http://schemas.microsoft.com/office/drawing/2014/main" id="{7270BBA9-243A-4099-AB48-82E542477BB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80160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a:extLst>
            <a:ext uri="{FF2B5EF4-FFF2-40B4-BE49-F238E27FC236}">
              <a16:creationId xmlns:a16="http://schemas.microsoft.com/office/drawing/2014/main" id="{2B47CB21-576A-4E87-F24D-0A1497EA0DB1}"/>
            </a:ext>
          </a:extLst>
        </p:cNvPr>
        <p:cNvGrpSpPr/>
        <p:nvPr/>
      </p:nvGrpSpPr>
      <p:grpSpPr>
        <a:xfrm>
          <a:off x="0" y="0"/>
          <a:ext cx="0" cy="0"/>
          <a:chOff x="0" y="0"/>
          <a:chExt cx="0" cy="0"/>
        </a:xfrm>
      </p:grpSpPr>
      <p:sp>
        <p:nvSpPr>
          <p:cNvPr id="318" name="Google Shape;318;g245bdf5f3c5_0_38:notes">
            <a:extLst>
              <a:ext uri="{FF2B5EF4-FFF2-40B4-BE49-F238E27FC236}">
                <a16:creationId xmlns:a16="http://schemas.microsoft.com/office/drawing/2014/main" id="{14BF2D9E-846B-E43A-CB7A-146ADF88A2FC}"/>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245bdf5f3c5_0_38:notes">
            <a:extLst>
              <a:ext uri="{FF2B5EF4-FFF2-40B4-BE49-F238E27FC236}">
                <a16:creationId xmlns:a16="http://schemas.microsoft.com/office/drawing/2014/main" id="{BE72463A-DB03-42D8-A738-60FE82DC92B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55808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a:extLst>
            <a:ext uri="{FF2B5EF4-FFF2-40B4-BE49-F238E27FC236}">
              <a16:creationId xmlns:a16="http://schemas.microsoft.com/office/drawing/2014/main" id="{025FDA68-94B9-5A4E-70B5-A4C983E874FC}"/>
            </a:ext>
          </a:extLst>
        </p:cNvPr>
        <p:cNvGrpSpPr/>
        <p:nvPr/>
      </p:nvGrpSpPr>
      <p:grpSpPr>
        <a:xfrm>
          <a:off x="0" y="0"/>
          <a:ext cx="0" cy="0"/>
          <a:chOff x="0" y="0"/>
          <a:chExt cx="0" cy="0"/>
        </a:xfrm>
      </p:grpSpPr>
      <p:sp>
        <p:nvSpPr>
          <p:cNvPr id="419" name="Google Shape;419;g225841c5695_0_14:notes">
            <a:extLst>
              <a:ext uri="{FF2B5EF4-FFF2-40B4-BE49-F238E27FC236}">
                <a16:creationId xmlns:a16="http://schemas.microsoft.com/office/drawing/2014/main" id="{846A68C6-4FA2-BC39-F327-5BABB19BD720}"/>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25841c5695_0_14:notes">
            <a:extLst>
              <a:ext uri="{FF2B5EF4-FFF2-40B4-BE49-F238E27FC236}">
                <a16:creationId xmlns:a16="http://schemas.microsoft.com/office/drawing/2014/main" id="{8D20AC2E-35A9-D194-534C-124A39A74A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18597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BD88EB5D-ED50-7B63-CDA2-51A30F7BCF7F}"/>
            </a:ext>
          </a:extLst>
        </p:cNvPr>
        <p:cNvGrpSpPr/>
        <p:nvPr/>
      </p:nvGrpSpPr>
      <p:grpSpPr>
        <a:xfrm>
          <a:off x="0" y="0"/>
          <a:ext cx="0" cy="0"/>
          <a:chOff x="0" y="0"/>
          <a:chExt cx="0" cy="0"/>
        </a:xfrm>
      </p:grpSpPr>
      <p:sp>
        <p:nvSpPr>
          <p:cNvPr id="221" name="Google Shape;221;g1353c20ba41_0_141:notes">
            <a:extLst>
              <a:ext uri="{FF2B5EF4-FFF2-40B4-BE49-F238E27FC236}">
                <a16:creationId xmlns:a16="http://schemas.microsoft.com/office/drawing/2014/main" id="{76098755-6037-2ED1-7F2E-1C8DC7190831}"/>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353c20ba41_0_141:notes">
            <a:extLst>
              <a:ext uri="{FF2B5EF4-FFF2-40B4-BE49-F238E27FC236}">
                <a16:creationId xmlns:a16="http://schemas.microsoft.com/office/drawing/2014/main" id="{589E5D8E-0887-4341-FA68-A051AFE9D8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74951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353c20ba41_0_14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353c20ba41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9969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353c20ba41_0_14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353c20ba41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34602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a:extLst>
            <a:ext uri="{FF2B5EF4-FFF2-40B4-BE49-F238E27FC236}">
              <a16:creationId xmlns:a16="http://schemas.microsoft.com/office/drawing/2014/main" id="{11B1ECBE-11C7-E7F2-DBEE-243EFA2A676F}"/>
            </a:ext>
          </a:extLst>
        </p:cNvPr>
        <p:cNvGrpSpPr/>
        <p:nvPr/>
      </p:nvGrpSpPr>
      <p:grpSpPr>
        <a:xfrm>
          <a:off x="0" y="0"/>
          <a:ext cx="0" cy="0"/>
          <a:chOff x="0" y="0"/>
          <a:chExt cx="0" cy="0"/>
        </a:xfrm>
      </p:grpSpPr>
      <p:sp>
        <p:nvSpPr>
          <p:cNvPr id="230" name="Google Shape;230;g1353c20ba41_0_255:notes">
            <a:extLst>
              <a:ext uri="{FF2B5EF4-FFF2-40B4-BE49-F238E27FC236}">
                <a16:creationId xmlns:a16="http://schemas.microsoft.com/office/drawing/2014/main" id="{EC45A472-E6EA-AEEF-1206-DFAC64715E46}"/>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353c20ba41_0_255:notes">
            <a:extLst>
              <a:ext uri="{FF2B5EF4-FFF2-40B4-BE49-F238E27FC236}">
                <a16:creationId xmlns:a16="http://schemas.microsoft.com/office/drawing/2014/main" id="{5BE49DA4-617C-3E61-FC96-BDC9E32EE3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8068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a:extLst>
            <a:ext uri="{FF2B5EF4-FFF2-40B4-BE49-F238E27FC236}">
              <a16:creationId xmlns:a16="http://schemas.microsoft.com/office/drawing/2014/main" id="{1A0E2F06-4931-199B-B0FF-536C81557DA2}"/>
            </a:ext>
          </a:extLst>
        </p:cNvPr>
        <p:cNvGrpSpPr/>
        <p:nvPr/>
      </p:nvGrpSpPr>
      <p:grpSpPr>
        <a:xfrm>
          <a:off x="0" y="0"/>
          <a:ext cx="0" cy="0"/>
          <a:chOff x="0" y="0"/>
          <a:chExt cx="0" cy="0"/>
        </a:xfrm>
      </p:grpSpPr>
      <p:sp>
        <p:nvSpPr>
          <p:cNvPr id="251" name="Google Shape;251;g2531e0388d6_0_0:notes">
            <a:extLst>
              <a:ext uri="{FF2B5EF4-FFF2-40B4-BE49-F238E27FC236}">
                <a16:creationId xmlns:a16="http://schemas.microsoft.com/office/drawing/2014/main" id="{C1A77E09-916E-E91D-CCC7-C3577089104F}"/>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531e0388d6_0_0:notes">
            <a:extLst>
              <a:ext uri="{FF2B5EF4-FFF2-40B4-BE49-F238E27FC236}">
                <a16:creationId xmlns:a16="http://schemas.microsoft.com/office/drawing/2014/main" id="{BE3AAE9A-6FF2-AC94-657F-542541C94B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92972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a:extLst>
            <a:ext uri="{FF2B5EF4-FFF2-40B4-BE49-F238E27FC236}">
              <a16:creationId xmlns:a16="http://schemas.microsoft.com/office/drawing/2014/main" id="{06CFB5EB-7283-7ADD-8053-3964DC999E7A}"/>
            </a:ext>
          </a:extLst>
        </p:cNvPr>
        <p:cNvGrpSpPr/>
        <p:nvPr/>
      </p:nvGrpSpPr>
      <p:grpSpPr>
        <a:xfrm>
          <a:off x="0" y="0"/>
          <a:ext cx="0" cy="0"/>
          <a:chOff x="0" y="0"/>
          <a:chExt cx="0" cy="0"/>
        </a:xfrm>
      </p:grpSpPr>
      <p:sp>
        <p:nvSpPr>
          <p:cNvPr id="419" name="Google Shape;419;g225841c5695_0_14:notes">
            <a:extLst>
              <a:ext uri="{FF2B5EF4-FFF2-40B4-BE49-F238E27FC236}">
                <a16:creationId xmlns:a16="http://schemas.microsoft.com/office/drawing/2014/main" id="{D5BF537A-B8B5-C586-66F9-EE52B6794B4F}"/>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25841c5695_0_14:notes">
            <a:extLst>
              <a:ext uri="{FF2B5EF4-FFF2-40B4-BE49-F238E27FC236}">
                <a16:creationId xmlns:a16="http://schemas.microsoft.com/office/drawing/2014/main" id="{54C99762-C615-18D1-995C-F55ED90C46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4280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353c20ba41_0_12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353c20ba41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32050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a:extLst>
            <a:ext uri="{FF2B5EF4-FFF2-40B4-BE49-F238E27FC236}">
              <a16:creationId xmlns:a16="http://schemas.microsoft.com/office/drawing/2014/main" id="{2F7E7686-2D7D-D4C1-7C4E-BC7805DF4DEF}"/>
            </a:ext>
          </a:extLst>
        </p:cNvPr>
        <p:cNvGrpSpPr/>
        <p:nvPr/>
      </p:nvGrpSpPr>
      <p:grpSpPr>
        <a:xfrm>
          <a:off x="0" y="0"/>
          <a:ext cx="0" cy="0"/>
          <a:chOff x="0" y="0"/>
          <a:chExt cx="0" cy="0"/>
        </a:xfrm>
      </p:grpSpPr>
      <p:sp>
        <p:nvSpPr>
          <p:cNvPr id="402" name="Google Shape;402;g2e4a093c787_0_11:notes">
            <a:extLst>
              <a:ext uri="{FF2B5EF4-FFF2-40B4-BE49-F238E27FC236}">
                <a16:creationId xmlns:a16="http://schemas.microsoft.com/office/drawing/2014/main" id="{BD06DFC3-F779-5966-D7C5-46F13B213CEA}"/>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2e4a093c787_0_11:notes">
            <a:extLst>
              <a:ext uri="{FF2B5EF4-FFF2-40B4-BE49-F238E27FC236}">
                <a16:creationId xmlns:a16="http://schemas.microsoft.com/office/drawing/2014/main" id="{2C2CF9BB-D336-2F37-AFC6-506840EA19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95027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2e4a093c787_0_1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2e4a093c78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25841c5695_0_1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25841c569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13522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a:extLst>
            <a:ext uri="{FF2B5EF4-FFF2-40B4-BE49-F238E27FC236}">
              <a16:creationId xmlns:a16="http://schemas.microsoft.com/office/drawing/2014/main" id="{D7919471-B061-415B-7F3C-4583D200157E}"/>
            </a:ext>
          </a:extLst>
        </p:cNvPr>
        <p:cNvGrpSpPr/>
        <p:nvPr/>
      </p:nvGrpSpPr>
      <p:grpSpPr>
        <a:xfrm>
          <a:off x="0" y="0"/>
          <a:ext cx="0" cy="0"/>
          <a:chOff x="0" y="0"/>
          <a:chExt cx="0" cy="0"/>
        </a:xfrm>
      </p:grpSpPr>
      <p:sp>
        <p:nvSpPr>
          <p:cNvPr id="419" name="Google Shape;419;g225841c5695_0_14:notes">
            <a:extLst>
              <a:ext uri="{FF2B5EF4-FFF2-40B4-BE49-F238E27FC236}">
                <a16:creationId xmlns:a16="http://schemas.microsoft.com/office/drawing/2014/main" id="{C914F39B-F91F-7D59-62A0-E22FBB658BEA}"/>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25841c5695_0_14:notes">
            <a:extLst>
              <a:ext uri="{FF2B5EF4-FFF2-40B4-BE49-F238E27FC236}">
                <a16:creationId xmlns:a16="http://schemas.microsoft.com/office/drawing/2014/main" id="{4DAA91B1-1EE2-61A7-04F9-0BE9666FFF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12551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a:extLst>
            <a:ext uri="{FF2B5EF4-FFF2-40B4-BE49-F238E27FC236}">
              <a16:creationId xmlns:a16="http://schemas.microsoft.com/office/drawing/2014/main" id="{F75B4C6B-9F41-9071-E8EA-E04102ED19C5}"/>
            </a:ext>
          </a:extLst>
        </p:cNvPr>
        <p:cNvGrpSpPr/>
        <p:nvPr/>
      </p:nvGrpSpPr>
      <p:grpSpPr>
        <a:xfrm>
          <a:off x="0" y="0"/>
          <a:ext cx="0" cy="0"/>
          <a:chOff x="0" y="0"/>
          <a:chExt cx="0" cy="0"/>
        </a:xfrm>
      </p:grpSpPr>
      <p:sp>
        <p:nvSpPr>
          <p:cNvPr id="419" name="Google Shape;419;g225841c5695_0_14:notes">
            <a:extLst>
              <a:ext uri="{FF2B5EF4-FFF2-40B4-BE49-F238E27FC236}">
                <a16:creationId xmlns:a16="http://schemas.microsoft.com/office/drawing/2014/main" id="{4808EC58-082A-45AD-74CF-884137363EDB}"/>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25841c5695_0_14:notes">
            <a:extLst>
              <a:ext uri="{FF2B5EF4-FFF2-40B4-BE49-F238E27FC236}">
                <a16:creationId xmlns:a16="http://schemas.microsoft.com/office/drawing/2014/main" id="{6EA7D1BE-09D5-E150-705F-99DD6D9AF9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84515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39156BEE-C0F7-4F40-BF58-82ABA08CB17B}"/>
            </a:ext>
          </a:extLst>
        </p:cNvPr>
        <p:cNvGrpSpPr/>
        <p:nvPr/>
      </p:nvGrpSpPr>
      <p:grpSpPr>
        <a:xfrm>
          <a:off x="0" y="0"/>
          <a:ext cx="0" cy="0"/>
          <a:chOff x="0" y="0"/>
          <a:chExt cx="0" cy="0"/>
        </a:xfrm>
      </p:grpSpPr>
      <p:sp>
        <p:nvSpPr>
          <p:cNvPr id="221" name="Google Shape;221;g1353c20ba41_0_141:notes">
            <a:extLst>
              <a:ext uri="{FF2B5EF4-FFF2-40B4-BE49-F238E27FC236}">
                <a16:creationId xmlns:a16="http://schemas.microsoft.com/office/drawing/2014/main" id="{371CFEAA-BA47-0ADF-539F-E1C1871B7FBC}"/>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353c20ba41_0_141:notes">
            <a:extLst>
              <a:ext uri="{FF2B5EF4-FFF2-40B4-BE49-F238E27FC236}">
                <a16:creationId xmlns:a16="http://schemas.microsoft.com/office/drawing/2014/main" id="{9EC69CF7-291C-9589-2B80-CDF8FF681A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81810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832E5A02-30B2-42F1-0920-E74FB0F9B2A0}"/>
            </a:ext>
          </a:extLst>
        </p:cNvPr>
        <p:cNvGrpSpPr/>
        <p:nvPr/>
      </p:nvGrpSpPr>
      <p:grpSpPr>
        <a:xfrm>
          <a:off x="0" y="0"/>
          <a:ext cx="0" cy="0"/>
          <a:chOff x="0" y="0"/>
          <a:chExt cx="0" cy="0"/>
        </a:xfrm>
      </p:grpSpPr>
      <p:sp>
        <p:nvSpPr>
          <p:cNvPr id="221" name="Google Shape;221;g1353c20ba41_0_141:notes">
            <a:extLst>
              <a:ext uri="{FF2B5EF4-FFF2-40B4-BE49-F238E27FC236}">
                <a16:creationId xmlns:a16="http://schemas.microsoft.com/office/drawing/2014/main" id="{A8A35CC0-9A86-A7B3-9F6B-BAFF85C0C694}"/>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353c20ba41_0_141:notes">
            <a:extLst>
              <a:ext uri="{FF2B5EF4-FFF2-40B4-BE49-F238E27FC236}">
                <a16:creationId xmlns:a16="http://schemas.microsoft.com/office/drawing/2014/main" id="{5A7789B3-F9D0-C466-C77A-62393EBBD21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87221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a:extLst>
            <a:ext uri="{FF2B5EF4-FFF2-40B4-BE49-F238E27FC236}">
              <a16:creationId xmlns:a16="http://schemas.microsoft.com/office/drawing/2014/main" id="{4BAA508B-DD47-41F4-D6C5-BA5C3C0FD843}"/>
            </a:ext>
          </a:extLst>
        </p:cNvPr>
        <p:cNvGrpSpPr/>
        <p:nvPr/>
      </p:nvGrpSpPr>
      <p:grpSpPr>
        <a:xfrm>
          <a:off x="0" y="0"/>
          <a:ext cx="0" cy="0"/>
          <a:chOff x="0" y="0"/>
          <a:chExt cx="0" cy="0"/>
        </a:xfrm>
      </p:grpSpPr>
      <p:sp>
        <p:nvSpPr>
          <p:cNvPr id="230" name="Google Shape;230;g1353c20ba41_0_255:notes">
            <a:extLst>
              <a:ext uri="{FF2B5EF4-FFF2-40B4-BE49-F238E27FC236}">
                <a16:creationId xmlns:a16="http://schemas.microsoft.com/office/drawing/2014/main" id="{5F966F1E-4063-8BF9-ADDC-80EF422B4206}"/>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353c20ba41_0_255:notes">
            <a:extLst>
              <a:ext uri="{FF2B5EF4-FFF2-40B4-BE49-F238E27FC236}">
                <a16:creationId xmlns:a16="http://schemas.microsoft.com/office/drawing/2014/main" id="{5BA6438C-E2E2-9F9E-E909-DC67C4093E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38966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a:extLst>
            <a:ext uri="{FF2B5EF4-FFF2-40B4-BE49-F238E27FC236}">
              <a16:creationId xmlns:a16="http://schemas.microsoft.com/office/drawing/2014/main" id="{DCDFB8AD-5652-E359-747E-E2E235BD9120}"/>
            </a:ext>
          </a:extLst>
        </p:cNvPr>
        <p:cNvGrpSpPr/>
        <p:nvPr/>
      </p:nvGrpSpPr>
      <p:grpSpPr>
        <a:xfrm>
          <a:off x="0" y="0"/>
          <a:ext cx="0" cy="0"/>
          <a:chOff x="0" y="0"/>
          <a:chExt cx="0" cy="0"/>
        </a:xfrm>
      </p:grpSpPr>
      <p:sp>
        <p:nvSpPr>
          <p:cNvPr id="243" name="Google Shape;243;g1353c20ba41_0_156:notes">
            <a:extLst>
              <a:ext uri="{FF2B5EF4-FFF2-40B4-BE49-F238E27FC236}">
                <a16:creationId xmlns:a16="http://schemas.microsoft.com/office/drawing/2014/main" id="{0C72D48B-AB20-629A-076D-2227C4EC2120}"/>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353c20ba41_0_156:notes">
            <a:extLst>
              <a:ext uri="{FF2B5EF4-FFF2-40B4-BE49-F238E27FC236}">
                <a16:creationId xmlns:a16="http://schemas.microsoft.com/office/drawing/2014/main" id="{9C7E1B08-3F1E-47A9-EC2D-E26EE27A08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14042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a:extLst>
            <a:ext uri="{FF2B5EF4-FFF2-40B4-BE49-F238E27FC236}">
              <a16:creationId xmlns:a16="http://schemas.microsoft.com/office/drawing/2014/main" id="{E25263DB-C3A3-C9E6-177D-D33F6BFE9468}"/>
            </a:ext>
          </a:extLst>
        </p:cNvPr>
        <p:cNvGrpSpPr/>
        <p:nvPr/>
      </p:nvGrpSpPr>
      <p:grpSpPr>
        <a:xfrm>
          <a:off x="0" y="0"/>
          <a:ext cx="0" cy="0"/>
          <a:chOff x="0" y="0"/>
          <a:chExt cx="0" cy="0"/>
        </a:xfrm>
      </p:grpSpPr>
      <p:sp>
        <p:nvSpPr>
          <p:cNvPr id="419" name="Google Shape;419;g225841c5695_0_14:notes">
            <a:extLst>
              <a:ext uri="{FF2B5EF4-FFF2-40B4-BE49-F238E27FC236}">
                <a16:creationId xmlns:a16="http://schemas.microsoft.com/office/drawing/2014/main" id="{A59FA43F-F921-4952-8EFF-FE18D8205900}"/>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25841c5695_0_14:notes">
            <a:extLst>
              <a:ext uri="{FF2B5EF4-FFF2-40B4-BE49-F238E27FC236}">
                <a16:creationId xmlns:a16="http://schemas.microsoft.com/office/drawing/2014/main" id="{C07452BE-632A-4FCA-F5AE-58D1DE2AF6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8912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29338e7841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29338e78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a:extLst>
            <a:ext uri="{FF2B5EF4-FFF2-40B4-BE49-F238E27FC236}">
              <a16:creationId xmlns:a16="http://schemas.microsoft.com/office/drawing/2014/main" id="{633CF0EA-E5AA-0685-86AE-1FD32E097922}"/>
            </a:ext>
          </a:extLst>
        </p:cNvPr>
        <p:cNvGrpSpPr/>
        <p:nvPr/>
      </p:nvGrpSpPr>
      <p:grpSpPr>
        <a:xfrm>
          <a:off x="0" y="0"/>
          <a:ext cx="0" cy="0"/>
          <a:chOff x="0" y="0"/>
          <a:chExt cx="0" cy="0"/>
        </a:xfrm>
      </p:grpSpPr>
      <p:sp>
        <p:nvSpPr>
          <p:cNvPr id="419" name="Google Shape;419;g225841c5695_0_14:notes">
            <a:extLst>
              <a:ext uri="{FF2B5EF4-FFF2-40B4-BE49-F238E27FC236}">
                <a16:creationId xmlns:a16="http://schemas.microsoft.com/office/drawing/2014/main" id="{D9F5D6BD-1CE8-9C42-30AB-5A71F16531B3}"/>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25841c5695_0_14:notes">
            <a:extLst>
              <a:ext uri="{FF2B5EF4-FFF2-40B4-BE49-F238E27FC236}">
                <a16:creationId xmlns:a16="http://schemas.microsoft.com/office/drawing/2014/main" id="{D4475E5D-EB6E-E60F-61E8-0C96FDA6FDC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72860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a:extLst>
            <a:ext uri="{FF2B5EF4-FFF2-40B4-BE49-F238E27FC236}">
              <a16:creationId xmlns:a16="http://schemas.microsoft.com/office/drawing/2014/main" id="{48AF6AA2-A678-5588-3CEF-163F1A55599A}"/>
            </a:ext>
          </a:extLst>
        </p:cNvPr>
        <p:cNvGrpSpPr/>
        <p:nvPr/>
      </p:nvGrpSpPr>
      <p:grpSpPr>
        <a:xfrm>
          <a:off x="0" y="0"/>
          <a:ext cx="0" cy="0"/>
          <a:chOff x="0" y="0"/>
          <a:chExt cx="0" cy="0"/>
        </a:xfrm>
      </p:grpSpPr>
      <p:sp>
        <p:nvSpPr>
          <p:cNvPr id="419" name="Google Shape;419;g225841c5695_0_14:notes">
            <a:extLst>
              <a:ext uri="{FF2B5EF4-FFF2-40B4-BE49-F238E27FC236}">
                <a16:creationId xmlns:a16="http://schemas.microsoft.com/office/drawing/2014/main" id="{AF1CC845-1119-8ED1-69BC-D17DD2273AA9}"/>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25841c5695_0_14:notes">
            <a:extLst>
              <a:ext uri="{FF2B5EF4-FFF2-40B4-BE49-F238E27FC236}">
                <a16:creationId xmlns:a16="http://schemas.microsoft.com/office/drawing/2014/main" id="{DEA29583-A96B-8232-51FF-C99BF5D94FC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5476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a:extLst>
            <a:ext uri="{FF2B5EF4-FFF2-40B4-BE49-F238E27FC236}">
              <a16:creationId xmlns:a16="http://schemas.microsoft.com/office/drawing/2014/main" id="{50D103D7-5B12-8FA1-D649-022400BD0794}"/>
            </a:ext>
          </a:extLst>
        </p:cNvPr>
        <p:cNvGrpSpPr/>
        <p:nvPr/>
      </p:nvGrpSpPr>
      <p:grpSpPr>
        <a:xfrm>
          <a:off x="0" y="0"/>
          <a:ext cx="0" cy="0"/>
          <a:chOff x="0" y="0"/>
          <a:chExt cx="0" cy="0"/>
        </a:xfrm>
      </p:grpSpPr>
      <p:sp>
        <p:nvSpPr>
          <p:cNvPr id="419" name="Google Shape;419;g225841c5695_0_14:notes">
            <a:extLst>
              <a:ext uri="{FF2B5EF4-FFF2-40B4-BE49-F238E27FC236}">
                <a16:creationId xmlns:a16="http://schemas.microsoft.com/office/drawing/2014/main" id="{AD76B2AE-9CD4-409A-1239-0F78A4A84A9E}"/>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25841c5695_0_14:notes">
            <a:extLst>
              <a:ext uri="{FF2B5EF4-FFF2-40B4-BE49-F238E27FC236}">
                <a16:creationId xmlns:a16="http://schemas.microsoft.com/office/drawing/2014/main" id="{CCA119F6-8C1A-999B-C81A-FBE42886651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09277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6C696043-4B92-AD17-5EED-7FCE36307EAC}"/>
            </a:ext>
          </a:extLst>
        </p:cNvPr>
        <p:cNvGrpSpPr/>
        <p:nvPr/>
      </p:nvGrpSpPr>
      <p:grpSpPr>
        <a:xfrm>
          <a:off x="0" y="0"/>
          <a:ext cx="0" cy="0"/>
          <a:chOff x="0" y="0"/>
          <a:chExt cx="0" cy="0"/>
        </a:xfrm>
      </p:grpSpPr>
      <p:sp>
        <p:nvSpPr>
          <p:cNvPr id="221" name="Google Shape;221;g1353c20ba41_0_141:notes">
            <a:extLst>
              <a:ext uri="{FF2B5EF4-FFF2-40B4-BE49-F238E27FC236}">
                <a16:creationId xmlns:a16="http://schemas.microsoft.com/office/drawing/2014/main" id="{1EFAD31C-26A1-2F41-CD83-94BFDEF23106}"/>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353c20ba41_0_141:notes">
            <a:extLst>
              <a:ext uri="{FF2B5EF4-FFF2-40B4-BE49-F238E27FC236}">
                <a16:creationId xmlns:a16="http://schemas.microsoft.com/office/drawing/2014/main" id="{E3648215-F863-E1CB-6DBD-6D11543EF34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01785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CAB6E3B4-1673-B6BF-33ED-63D215F5FF66}"/>
            </a:ext>
          </a:extLst>
        </p:cNvPr>
        <p:cNvGrpSpPr/>
        <p:nvPr/>
      </p:nvGrpSpPr>
      <p:grpSpPr>
        <a:xfrm>
          <a:off x="0" y="0"/>
          <a:ext cx="0" cy="0"/>
          <a:chOff x="0" y="0"/>
          <a:chExt cx="0" cy="0"/>
        </a:xfrm>
      </p:grpSpPr>
      <p:sp>
        <p:nvSpPr>
          <p:cNvPr id="221" name="Google Shape;221;g1353c20ba41_0_141:notes">
            <a:extLst>
              <a:ext uri="{FF2B5EF4-FFF2-40B4-BE49-F238E27FC236}">
                <a16:creationId xmlns:a16="http://schemas.microsoft.com/office/drawing/2014/main" id="{F387E6ED-1569-D66F-D342-B4E5EC7803FB}"/>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353c20ba41_0_141:notes">
            <a:extLst>
              <a:ext uri="{FF2B5EF4-FFF2-40B4-BE49-F238E27FC236}">
                <a16:creationId xmlns:a16="http://schemas.microsoft.com/office/drawing/2014/main" id="{649CDCA4-4C77-AD47-2047-CB68CDACACA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48249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a:extLst>
            <a:ext uri="{FF2B5EF4-FFF2-40B4-BE49-F238E27FC236}">
              <a16:creationId xmlns:a16="http://schemas.microsoft.com/office/drawing/2014/main" id="{A11984CC-729B-7F0F-59A7-C376271B669B}"/>
            </a:ext>
          </a:extLst>
        </p:cNvPr>
        <p:cNvGrpSpPr/>
        <p:nvPr/>
      </p:nvGrpSpPr>
      <p:grpSpPr>
        <a:xfrm>
          <a:off x="0" y="0"/>
          <a:ext cx="0" cy="0"/>
          <a:chOff x="0" y="0"/>
          <a:chExt cx="0" cy="0"/>
        </a:xfrm>
      </p:grpSpPr>
      <p:sp>
        <p:nvSpPr>
          <p:cNvPr id="230" name="Google Shape;230;g1353c20ba41_0_255:notes">
            <a:extLst>
              <a:ext uri="{FF2B5EF4-FFF2-40B4-BE49-F238E27FC236}">
                <a16:creationId xmlns:a16="http://schemas.microsoft.com/office/drawing/2014/main" id="{0A47CB56-B1E5-D115-6272-C6686A74E180}"/>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353c20ba41_0_255:notes">
            <a:extLst>
              <a:ext uri="{FF2B5EF4-FFF2-40B4-BE49-F238E27FC236}">
                <a16:creationId xmlns:a16="http://schemas.microsoft.com/office/drawing/2014/main" id="{49A698AE-4ED6-AF8C-BC10-D94904DEF2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64106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a:extLst>
            <a:ext uri="{FF2B5EF4-FFF2-40B4-BE49-F238E27FC236}">
              <a16:creationId xmlns:a16="http://schemas.microsoft.com/office/drawing/2014/main" id="{21561043-D3E1-5487-0D42-724F2E755EDB}"/>
            </a:ext>
          </a:extLst>
        </p:cNvPr>
        <p:cNvGrpSpPr/>
        <p:nvPr/>
      </p:nvGrpSpPr>
      <p:grpSpPr>
        <a:xfrm>
          <a:off x="0" y="0"/>
          <a:ext cx="0" cy="0"/>
          <a:chOff x="0" y="0"/>
          <a:chExt cx="0" cy="0"/>
        </a:xfrm>
      </p:grpSpPr>
      <p:sp>
        <p:nvSpPr>
          <p:cNvPr id="419" name="Google Shape;419;g225841c5695_0_14:notes">
            <a:extLst>
              <a:ext uri="{FF2B5EF4-FFF2-40B4-BE49-F238E27FC236}">
                <a16:creationId xmlns:a16="http://schemas.microsoft.com/office/drawing/2014/main" id="{BF40DD25-6F0D-05EB-0CAA-33496817ACFA}"/>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25841c5695_0_14:notes">
            <a:extLst>
              <a:ext uri="{FF2B5EF4-FFF2-40B4-BE49-F238E27FC236}">
                <a16:creationId xmlns:a16="http://schemas.microsoft.com/office/drawing/2014/main" id="{B0272D12-C840-C37C-4E49-D0B6D3C155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90106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a:extLst>
            <a:ext uri="{FF2B5EF4-FFF2-40B4-BE49-F238E27FC236}">
              <a16:creationId xmlns:a16="http://schemas.microsoft.com/office/drawing/2014/main" id="{D8A01159-2378-E075-43EE-CDBBE09C3522}"/>
            </a:ext>
          </a:extLst>
        </p:cNvPr>
        <p:cNvGrpSpPr/>
        <p:nvPr/>
      </p:nvGrpSpPr>
      <p:grpSpPr>
        <a:xfrm>
          <a:off x="0" y="0"/>
          <a:ext cx="0" cy="0"/>
          <a:chOff x="0" y="0"/>
          <a:chExt cx="0" cy="0"/>
        </a:xfrm>
      </p:grpSpPr>
      <p:sp>
        <p:nvSpPr>
          <p:cNvPr id="243" name="Google Shape;243;g1353c20ba41_0_156:notes">
            <a:extLst>
              <a:ext uri="{FF2B5EF4-FFF2-40B4-BE49-F238E27FC236}">
                <a16:creationId xmlns:a16="http://schemas.microsoft.com/office/drawing/2014/main" id="{713861F8-E8EB-90C6-9033-43877AAA7768}"/>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353c20ba41_0_156:notes">
            <a:extLst>
              <a:ext uri="{FF2B5EF4-FFF2-40B4-BE49-F238E27FC236}">
                <a16:creationId xmlns:a16="http://schemas.microsoft.com/office/drawing/2014/main" id="{86DE7F6F-E58C-0C06-FEE0-DDC4CBD78C1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9072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a:extLst>
            <a:ext uri="{FF2B5EF4-FFF2-40B4-BE49-F238E27FC236}">
              <a16:creationId xmlns:a16="http://schemas.microsoft.com/office/drawing/2014/main" id="{D8A01159-2378-E075-43EE-CDBBE09C3522}"/>
            </a:ext>
          </a:extLst>
        </p:cNvPr>
        <p:cNvGrpSpPr/>
        <p:nvPr/>
      </p:nvGrpSpPr>
      <p:grpSpPr>
        <a:xfrm>
          <a:off x="0" y="0"/>
          <a:ext cx="0" cy="0"/>
          <a:chOff x="0" y="0"/>
          <a:chExt cx="0" cy="0"/>
        </a:xfrm>
      </p:grpSpPr>
      <p:sp>
        <p:nvSpPr>
          <p:cNvPr id="243" name="Google Shape;243;g1353c20ba41_0_156:notes">
            <a:extLst>
              <a:ext uri="{FF2B5EF4-FFF2-40B4-BE49-F238E27FC236}">
                <a16:creationId xmlns:a16="http://schemas.microsoft.com/office/drawing/2014/main" id="{713861F8-E8EB-90C6-9033-43877AAA7768}"/>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353c20ba41_0_156:notes">
            <a:extLst>
              <a:ext uri="{FF2B5EF4-FFF2-40B4-BE49-F238E27FC236}">
                <a16:creationId xmlns:a16="http://schemas.microsoft.com/office/drawing/2014/main" id="{86DE7F6F-E58C-0C06-FEE0-DDC4CBD78C1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80746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a:extLst>
            <a:ext uri="{FF2B5EF4-FFF2-40B4-BE49-F238E27FC236}">
              <a16:creationId xmlns:a16="http://schemas.microsoft.com/office/drawing/2014/main" id="{BD9264ED-0175-6797-4117-99BF5CB2A4B9}"/>
            </a:ext>
          </a:extLst>
        </p:cNvPr>
        <p:cNvGrpSpPr/>
        <p:nvPr/>
      </p:nvGrpSpPr>
      <p:grpSpPr>
        <a:xfrm>
          <a:off x="0" y="0"/>
          <a:ext cx="0" cy="0"/>
          <a:chOff x="0" y="0"/>
          <a:chExt cx="0" cy="0"/>
        </a:xfrm>
      </p:grpSpPr>
      <p:sp>
        <p:nvSpPr>
          <p:cNvPr id="419" name="Google Shape;419;g225841c5695_0_14:notes">
            <a:extLst>
              <a:ext uri="{FF2B5EF4-FFF2-40B4-BE49-F238E27FC236}">
                <a16:creationId xmlns:a16="http://schemas.microsoft.com/office/drawing/2014/main" id="{C426689D-2E78-AFC0-BBF7-AAC60BC0A455}"/>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25841c5695_0_14:notes">
            <a:extLst>
              <a:ext uri="{FF2B5EF4-FFF2-40B4-BE49-F238E27FC236}">
                <a16:creationId xmlns:a16="http://schemas.microsoft.com/office/drawing/2014/main" id="{6BFECA0E-9A53-E1C4-650A-301BD64843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8798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353c20ba41_0_25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353c20ba41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a:extLst>
            <a:ext uri="{FF2B5EF4-FFF2-40B4-BE49-F238E27FC236}">
              <a16:creationId xmlns:a16="http://schemas.microsoft.com/office/drawing/2014/main" id="{595AA8FC-D301-3D1E-6158-CF5433155FCC}"/>
            </a:ext>
          </a:extLst>
        </p:cNvPr>
        <p:cNvGrpSpPr/>
        <p:nvPr/>
      </p:nvGrpSpPr>
      <p:grpSpPr>
        <a:xfrm>
          <a:off x="0" y="0"/>
          <a:ext cx="0" cy="0"/>
          <a:chOff x="0" y="0"/>
          <a:chExt cx="0" cy="0"/>
        </a:xfrm>
      </p:grpSpPr>
      <p:sp>
        <p:nvSpPr>
          <p:cNvPr id="419" name="Google Shape;419;g225841c5695_0_14:notes">
            <a:extLst>
              <a:ext uri="{FF2B5EF4-FFF2-40B4-BE49-F238E27FC236}">
                <a16:creationId xmlns:a16="http://schemas.microsoft.com/office/drawing/2014/main" id="{8BC877FD-96DC-3B85-1327-69F3E7709C06}"/>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25841c5695_0_14:notes">
            <a:extLst>
              <a:ext uri="{FF2B5EF4-FFF2-40B4-BE49-F238E27FC236}">
                <a16:creationId xmlns:a16="http://schemas.microsoft.com/office/drawing/2014/main" id="{A55D1F7B-4890-B452-41B9-BEFF7C0523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62649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a:extLst>
            <a:ext uri="{FF2B5EF4-FFF2-40B4-BE49-F238E27FC236}">
              <a16:creationId xmlns:a16="http://schemas.microsoft.com/office/drawing/2014/main" id="{9D92D2F6-CDE4-C66F-6967-8B49357AD890}"/>
            </a:ext>
          </a:extLst>
        </p:cNvPr>
        <p:cNvGrpSpPr/>
        <p:nvPr/>
      </p:nvGrpSpPr>
      <p:grpSpPr>
        <a:xfrm>
          <a:off x="0" y="0"/>
          <a:ext cx="0" cy="0"/>
          <a:chOff x="0" y="0"/>
          <a:chExt cx="0" cy="0"/>
        </a:xfrm>
      </p:grpSpPr>
      <p:sp>
        <p:nvSpPr>
          <p:cNvPr id="419" name="Google Shape;419;g225841c5695_0_14:notes">
            <a:extLst>
              <a:ext uri="{FF2B5EF4-FFF2-40B4-BE49-F238E27FC236}">
                <a16:creationId xmlns:a16="http://schemas.microsoft.com/office/drawing/2014/main" id="{C227A694-B2A8-E005-C32A-3D75DC006570}"/>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25841c5695_0_14:notes">
            <a:extLst>
              <a:ext uri="{FF2B5EF4-FFF2-40B4-BE49-F238E27FC236}">
                <a16:creationId xmlns:a16="http://schemas.microsoft.com/office/drawing/2014/main" id="{1A89778C-E5A3-F996-7BF5-0C6A5B7C7B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48715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5CA051BF-02D9-BDB1-A6EE-8DBF6F8D5EEA}"/>
            </a:ext>
          </a:extLst>
        </p:cNvPr>
        <p:cNvGrpSpPr/>
        <p:nvPr/>
      </p:nvGrpSpPr>
      <p:grpSpPr>
        <a:xfrm>
          <a:off x="0" y="0"/>
          <a:ext cx="0" cy="0"/>
          <a:chOff x="0" y="0"/>
          <a:chExt cx="0" cy="0"/>
        </a:xfrm>
      </p:grpSpPr>
      <p:sp>
        <p:nvSpPr>
          <p:cNvPr id="221" name="Google Shape;221;g1353c20ba41_0_141:notes">
            <a:extLst>
              <a:ext uri="{FF2B5EF4-FFF2-40B4-BE49-F238E27FC236}">
                <a16:creationId xmlns:a16="http://schemas.microsoft.com/office/drawing/2014/main" id="{F5C8971F-FB9D-48EC-2DC4-40378846B11C}"/>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353c20ba41_0_141:notes">
            <a:extLst>
              <a:ext uri="{FF2B5EF4-FFF2-40B4-BE49-F238E27FC236}">
                <a16:creationId xmlns:a16="http://schemas.microsoft.com/office/drawing/2014/main" id="{423F7116-8F68-8B7A-EC9B-47C3F78306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37073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46FB1C29-B4BE-8C53-D2D7-37B03E23E133}"/>
            </a:ext>
          </a:extLst>
        </p:cNvPr>
        <p:cNvGrpSpPr/>
        <p:nvPr/>
      </p:nvGrpSpPr>
      <p:grpSpPr>
        <a:xfrm>
          <a:off x="0" y="0"/>
          <a:ext cx="0" cy="0"/>
          <a:chOff x="0" y="0"/>
          <a:chExt cx="0" cy="0"/>
        </a:xfrm>
      </p:grpSpPr>
      <p:sp>
        <p:nvSpPr>
          <p:cNvPr id="221" name="Google Shape;221;g1353c20ba41_0_141:notes">
            <a:extLst>
              <a:ext uri="{FF2B5EF4-FFF2-40B4-BE49-F238E27FC236}">
                <a16:creationId xmlns:a16="http://schemas.microsoft.com/office/drawing/2014/main" id="{13B4C2EC-6C5A-1492-CD7F-A14DFE5D4BE3}"/>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353c20ba41_0_141:notes">
            <a:extLst>
              <a:ext uri="{FF2B5EF4-FFF2-40B4-BE49-F238E27FC236}">
                <a16:creationId xmlns:a16="http://schemas.microsoft.com/office/drawing/2014/main" id="{8E22E893-2810-ABCF-2C55-E377051BF16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58556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a:extLst>
            <a:ext uri="{FF2B5EF4-FFF2-40B4-BE49-F238E27FC236}">
              <a16:creationId xmlns:a16="http://schemas.microsoft.com/office/drawing/2014/main" id="{03B3B1C7-6DBB-13D7-C143-78077B8A99C0}"/>
            </a:ext>
          </a:extLst>
        </p:cNvPr>
        <p:cNvGrpSpPr/>
        <p:nvPr/>
      </p:nvGrpSpPr>
      <p:grpSpPr>
        <a:xfrm>
          <a:off x="0" y="0"/>
          <a:ext cx="0" cy="0"/>
          <a:chOff x="0" y="0"/>
          <a:chExt cx="0" cy="0"/>
        </a:xfrm>
      </p:grpSpPr>
      <p:sp>
        <p:nvSpPr>
          <p:cNvPr id="230" name="Google Shape;230;g1353c20ba41_0_255:notes">
            <a:extLst>
              <a:ext uri="{FF2B5EF4-FFF2-40B4-BE49-F238E27FC236}">
                <a16:creationId xmlns:a16="http://schemas.microsoft.com/office/drawing/2014/main" id="{1FD3A412-08B7-6FA8-B8F2-46369E5878E6}"/>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353c20ba41_0_255:notes">
            <a:extLst>
              <a:ext uri="{FF2B5EF4-FFF2-40B4-BE49-F238E27FC236}">
                <a16:creationId xmlns:a16="http://schemas.microsoft.com/office/drawing/2014/main" id="{5E64696D-0685-7547-A4A7-42C13B2F74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73867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a:extLst>
            <a:ext uri="{FF2B5EF4-FFF2-40B4-BE49-F238E27FC236}">
              <a16:creationId xmlns:a16="http://schemas.microsoft.com/office/drawing/2014/main" id="{E462D038-0914-5E3A-B9B6-6989A5B89DC3}"/>
            </a:ext>
          </a:extLst>
        </p:cNvPr>
        <p:cNvGrpSpPr/>
        <p:nvPr/>
      </p:nvGrpSpPr>
      <p:grpSpPr>
        <a:xfrm>
          <a:off x="0" y="0"/>
          <a:ext cx="0" cy="0"/>
          <a:chOff x="0" y="0"/>
          <a:chExt cx="0" cy="0"/>
        </a:xfrm>
      </p:grpSpPr>
      <p:sp>
        <p:nvSpPr>
          <p:cNvPr id="419" name="Google Shape;419;g225841c5695_0_14:notes">
            <a:extLst>
              <a:ext uri="{FF2B5EF4-FFF2-40B4-BE49-F238E27FC236}">
                <a16:creationId xmlns:a16="http://schemas.microsoft.com/office/drawing/2014/main" id="{368E7A74-3551-0BEB-CD66-AC222A34D858}"/>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25841c5695_0_14:notes">
            <a:extLst>
              <a:ext uri="{FF2B5EF4-FFF2-40B4-BE49-F238E27FC236}">
                <a16:creationId xmlns:a16="http://schemas.microsoft.com/office/drawing/2014/main" id="{465A52D1-5C0E-A574-E765-59A0AB366C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39221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a:extLst>
            <a:ext uri="{FF2B5EF4-FFF2-40B4-BE49-F238E27FC236}">
              <a16:creationId xmlns:a16="http://schemas.microsoft.com/office/drawing/2014/main" id="{4E587750-DE37-C663-F447-EF7F9D011C40}"/>
            </a:ext>
          </a:extLst>
        </p:cNvPr>
        <p:cNvGrpSpPr/>
        <p:nvPr/>
      </p:nvGrpSpPr>
      <p:grpSpPr>
        <a:xfrm>
          <a:off x="0" y="0"/>
          <a:ext cx="0" cy="0"/>
          <a:chOff x="0" y="0"/>
          <a:chExt cx="0" cy="0"/>
        </a:xfrm>
      </p:grpSpPr>
      <p:sp>
        <p:nvSpPr>
          <p:cNvPr id="419" name="Google Shape;419;g225841c5695_0_14:notes">
            <a:extLst>
              <a:ext uri="{FF2B5EF4-FFF2-40B4-BE49-F238E27FC236}">
                <a16:creationId xmlns:a16="http://schemas.microsoft.com/office/drawing/2014/main" id="{9B0B66E4-7A11-31DF-4C5D-19C2DD1FA8DB}"/>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25841c5695_0_14:notes">
            <a:extLst>
              <a:ext uri="{FF2B5EF4-FFF2-40B4-BE49-F238E27FC236}">
                <a16:creationId xmlns:a16="http://schemas.microsoft.com/office/drawing/2014/main" id="{923E2E77-B2E4-64BC-BB0F-292DF3455F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11465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a:extLst>
            <a:ext uri="{FF2B5EF4-FFF2-40B4-BE49-F238E27FC236}">
              <a16:creationId xmlns:a16="http://schemas.microsoft.com/office/drawing/2014/main" id="{CC2EB99B-4EA6-66E2-6A34-0C2D9A4DBBC8}"/>
            </a:ext>
          </a:extLst>
        </p:cNvPr>
        <p:cNvGrpSpPr/>
        <p:nvPr/>
      </p:nvGrpSpPr>
      <p:grpSpPr>
        <a:xfrm>
          <a:off x="0" y="0"/>
          <a:ext cx="0" cy="0"/>
          <a:chOff x="0" y="0"/>
          <a:chExt cx="0" cy="0"/>
        </a:xfrm>
      </p:grpSpPr>
      <p:sp>
        <p:nvSpPr>
          <p:cNvPr id="419" name="Google Shape;419;g225841c5695_0_14:notes">
            <a:extLst>
              <a:ext uri="{FF2B5EF4-FFF2-40B4-BE49-F238E27FC236}">
                <a16:creationId xmlns:a16="http://schemas.microsoft.com/office/drawing/2014/main" id="{C529D020-A6F6-12E9-88EC-6AEE7F339AAE}"/>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25841c5695_0_14:notes">
            <a:extLst>
              <a:ext uri="{FF2B5EF4-FFF2-40B4-BE49-F238E27FC236}">
                <a16:creationId xmlns:a16="http://schemas.microsoft.com/office/drawing/2014/main" id="{88EBAB6C-DCC6-99A6-B1F1-7D38AECEDA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613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25841c5695_0_1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25841c569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1352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353c20ba41_0_14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353c20ba41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3460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353c20ba41_0_14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353c20ba41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9969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able of Contents" type="tx">
  <p:cSld name="TITLE_AND_BODY">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a:off x="238075" y="654700"/>
            <a:ext cx="7315200" cy="91440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
        <p:nvSpPr>
          <p:cNvPr id="10" name="Google Shape;10;p2"/>
          <p:cNvSpPr txBox="1"/>
          <p:nvPr/>
        </p:nvSpPr>
        <p:spPr>
          <a:xfrm>
            <a:off x="2522400" y="256900"/>
            <a:ext cx="2727600" cy="2064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600" b="1">
                <a:latin typeface="Roboto"/>
                <a:ea typeface="Roboto"/>
                <a:cs typeface="Roboto"/>
                <a:sym typeface="Roboto"/>
              </a:rPr>
              <a:t>Table of Contents</a:t>
            </a:r>
            <a:endParaRPr sz="1600" b="1">
              <a:latin typeface="Roboto"/>
              <a:ea typeface="Roboto"/>
              <a:cs typeface="Roboto"/>
              <a:sym typeface="Robo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ull Scale Grid">
  <p:cSld name="CUSTOM_1">
    <p:bg>
      <p:bgPr>
        <a:blipFill>
          <a:blip r:embed="rId2">
            <a:alphaModFix/>
          </a:blip>
          <a:stretch>
            <a:fillRect/>
          </a:stretch>
        </a:blipFill>
        <a:effectLst/>
      </p:bgPr>
    </p:bg>
    <p:spTree>
      <p:nvGrpSpPr>
        <p:cNvPr id="1" name="Shape 98"/>
        <p:cNvGrpSpPr/>
        <p:nvPr/>
      </p:nvGrpSpPr>
      <p:grpSpPr>
        <a:xfrm>
          <a:off x="0" y="0"/>
          <a:ext cx="0" cy="0"/>
          <a:chOff x="0" y="0"/>
          <a:chExt cx="0" cy="0"/>
        </a:xfrm>
      </p:grpSpPr>
      <p:sp>
        <p:nvSpPr>
          <p:cNvPr id="99" name="Google Shape;99;p13"/>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0" name="Google Shape;100;p13"/>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01" name="Google Shape;101;p13"/>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02" name="Google Shape;102;p13"/>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tarting Field">
  <p:cSld name="CUSTOM">
    <p:bg>
      <p:bgPr>
        <a:blipFill>
          <a:blip r:embed="rId2">
            <a:alphaModFix/>
          </a:blip>
          <a:stretch>
            <a:fillRect/>
          </a:stretch>
        </a:blipFill>
        <a:effectLst/>
      </p:bgPr>
    </p:bg>
    <p:spTree>
      <p:nvGrpSpPr>
        <p:cNvPr id="1" name="Shape 129"/>
        <p:cNvGrpSpPr/>
        <p:nvPr/>
      </p:nvGrpSpPr>
      <p:grpSpPr>
        <a:xfrm>
          <a:off x="0" y="0"/>
          <a:ext cx="0" cy="0"/>
          <a:chOff x="0" y="0"/>
          <a:chExt cx="0" cy="0"/>
        </a:xfrm>
      </p:grpSpPr>
      <p:sp>
        <p:nvSpPr>
          <p:cNvPr id="130" name="Google Shape;130;p18"/>
          <p:cNvSpPr txBox="1"/>
          <p:nvPr/>
        </p:nvSpPr>
        <p:spPr>
          <a:xfrm>
            <a:off x="5950100" y="7772739"/>
            <a:ext cx="1017300" cy="49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latin typeface="Roboto"/>
                <a:ea typeface="Roboto"/>
                <a:cs typeface="Roboto"/>
                <a:sym typeface="Roboto"/>
              </a:rPr>
              <a:t>1/24th Scale</a:t>
            </a:r>
            <a:endParaRPr sz="900" b="1">
              <a:latin typeface="Roboto"/>
              <a:ea typeface="Roboto"/>
              <a:cs typeface="Roboto"/>
              <a:sym typeface="Roboto"/>
            </a:endParaRPr>
          </a:p>
        </p:txBody>
      </p:sp>
      <p:sp>
        <p:nvSpPr>
          <p:cNvPr id="131" name="Google Shape;131;p18"/>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2" name="Google Shape;132;p18"/>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33" name="Google Shape;133;p18"/>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34" name="Google Shape;134;p18"/>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rue Blank">
  <p:cSld name="CUSTOM_11">
    <p:spTree>
      <p:nvGrpSpPr>
        <p:cNvPr id="1" name="Shape 135"/>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1">
  <p:cSld name="TITLE_ONLY_1">
    <p:bg>
      <p:bgPr>
        <a:blipFill>
          <a:blip r:embed="rId2">
            <a:alphaModFix/>
          </a:blip>
          <a:stretch>
            <a:fillRect/>
          </a:stretch>
        </a:blipFill>
        <a:effectLst/>
      </p:bgPr>
    </p:bg>
    <p:spTree>
      <p:nvGrpSpPr>
        <p:cNvPr id="1" name="Shape 136"/>
        <p:cNvGrpSpPr/>
        <p:nvPr/>
      </p:nvGrpSpPr>
      <p:grpSpPr>
        <a:xfrm>
          <a:off x="0" y="0"/>
          <a:ext cx="0" cy="0"/>
          <a:chOff x="0" y="0"/>
          <a:chExt cx="0" cy="0"/>
        </a:xfrm>
      </p:grpSpPr>
      <p:sp>
        <p:nvSpPr>
          <p:cNvPr id="137" name="Google Shape;137;p20"/>
          <p:cNvSpPr txBox="1">
            <a:spLocks noGrp="1"/>
          </p:cNvSpPr>
          <p:nvPr>
            <p:ph type="title"/>
          </p:nvPr>
        </p:nvSpPr>
        <p:spPr>
          <a:xfrm>
            <a:off x="612175" y="9344165"/>
            <a:ext cx="6895500" cy="229500"/>
          </a:xfrm>
          <a:prstGeom prst="rect">
            <a:avLst/>
          </a:prstGeom>
        </p:spPr>
        <p:txBody>
          <a:bodyPr spcFirstLastPara="1" wrap="square" lIns="91425"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8" name="Google Shape;138;p20"/>
          <p:cNvSpPr txBox="1">
            <a:spLocks noGrp="1"/>
          </p:cNvSpPr>
          <p:nvPr>
            <p:ph type="subTitle" idx="1"/>
          </p:nvPr>
        </p:nvSpPr>
        <p:spPr>
          <a:xfrm>
            <a:off x="612175" y="9582277"/>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39" name="Google Shape;139;p20"/>
          <p:cNvSpPr txBox="1">
            <a:spLocks noGrp="1"/>
          </p:cNvSpPr>
          <p:nvPr>
            <p:ph type="subTitle" idx="2"/>
          </p:nvPr>
        </p:nvSpPr>
        <p:spPr>
          <a:xfrm>
            <a:off x="4310750" y="9582252"/>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ot Grid" type="twoColTx">
  <p:cSld name="TITLE_AND_TWO_COLUMNS">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5"/>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 name="Google Shape;17;p5"/>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8" name="Google Shape;18;p5"/>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9" name="Google Shape;19;p5"/>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p:cSld name="CUSTOM_2">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0" y="4057953"/>
            <a:ext cx="7772400" cy="1942500"/>
          </a:xfrm>
          <a:prstGeom prst="rect">
            <a:avLst/>
          </a:prstGeom>
        </p:spPr>
        <p:txBody>
          <a:bodyPr spcFirstLastPara="1" wrap="square" lIns="0" tIns="0" rIns="0" bIns="0" anchor="ctr" anchorCtr="0">
            <a:noAutofit/>
          </a:bodyPr>
          <a:lstStyle>
            <a:lvl1pPr lvl="0" algn="ctr">
              <a:spcBef>
                <a:spcPts val="0"/>
              </a:spcBef>
              <a:spcAft>
                <a:spcPts val="0"/>
              </a:spcAft>
              <a:buSzPts val="6000"/>
              <a:buNone/>
              <a:defRPr sz="6000" b="1"/>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7"/>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25" name="Google Shape;25;p7"/>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26" name="Google Shape;26;p7"/>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roller Map">
  <p:cSld name="CUSTOM_3">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subTitle" idx="1"/>
          </p:nvPr>
        </p:nvSpPr>
        <p:spPr>
          <a:xfrm>
            <a:off x="210025" y="1092400"/>
            <a:ext cx="1436100" cy="3048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
        <p:nvSpPr>
          <p:cNvPr id="29" name="Google Shape;29;p8"/>
          <p:cNvSpPr txBox="1">
            <a:spLocks noGrp="1"/>
          </p:cNvSpPr>
          <p:nvPr>
            <p:ph type="subTitle" idx="2"/>
          </p:nvPr>
        </p:nvSpPr>
        <p:spPr>
          <a:xfrm>
            <a:off x="210025" y="2247250"/>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30" name="Google Shape;30;p8"/>
          <p:cNvSpPr txBox="1">
            <a:spLocks noGrp="1"/>
          </p:cNvSpPr>
          <p:nvPr>
            <p:ph type="subTitle" idx="3"/>
          </p:nvPr>
        </p:nvSpPr>
        <p:spPr>
          <a:xfrm>
            <a:off x="210025" y="3320825"/>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31" name="Google Shape;31;p8"/>
          <p:cNvSpPr txBox="1">
            <a:spLocks noGrp="1"/>
          </p:cNvSpPr>
          <p:nvPr>
            <p:ph type="subTitle" idx="4"/>
          </p:nvPr>
        </p:nvSpPr>
        <p:spPr>
          <a:xfrm>
            <a:off x="210025" y="4421500"/>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32" name="Google Shape;32;p8"/>
          <p:cNvSpPr txBox="1">
            <a:spLocks noGrp="1"/>
          </p:cNvSpPr>
          <p:nvPr>
            <p:ph type="subTitle" idx="5"/>
          </p:nvPr>
        </p:nvSpPr>
        <p:spPr>
          <a:xfrm>
            <a:off x="210025" y="5461200"/>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33" name="Google Shape;33;p8"/>
          <p:cNvSpPr txBox="1">
            <a:spLocks noGrp="1"/>
          </p:cNvSpPr>
          <p:nvPr>
            <p:ph type="subTitle" idx="6"/>
          </p:nvPr>
        </p:nvSpPr>
        <p:spPr>
          <a:xfrm>
            <a:off x="210025" y="6528000"/>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34" name="Google Shape;34;p8"/>
          <p:cNvSpPr txBox="1">
            <a:spLocks noGrp="1"/>
          </p:cNvSpPr>
          <p:nvPr>
            <p:ph type="subTitle" idx="7"/>
          </p:nvPr>
        </p:nvSpPr>
        <p:spPr>
          <a:xfrm>
            <a:off x="210025" y="7594800"/>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35" name="Google Shape;35;p8"/>
          <p:cNvSpPr txBox="1">
            <a:spLocks noGrp="1"/>
          </p:cNvSpPr>
          <p:nvPr>
            <p:ph type="subTitle" idx="8"/>
          </p:nvPr>
        </p:nvSpPr>
        <p:spPr>
          <a:xfrm>
            <a:off x="210025" y="8661600"/>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36" name="Google Shape;36;p8"/>
          <p:cNvSpPr txBox="1">
            <a:spLocks noGrp="1"/>
          </p:cNvSpPr>
          <p:nvPr>
            <p:ph type="subTitle" idx="9"/>
          </p:nvPr>
        </p:nvSpPr>
        <p:spPr>
          <a:xfrm>
            <a:off x="6096050" y="109240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37" name="Google Shape;37;p8"/>
          <p:cNvSpPr txBox="1">
            <a:spLocks noGrp="1"/>
          </p:cNvSpPr>
          <p:nvPr>
            <p:ph type="subTitle" idx="13"/>
          </p:nvPr>
        </p:nvSpPr>
        <p:spPr>
          <a:xfrm>
            <a:off x="6096050" y="224725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38" name="Google Shape;38;p8"/>
          <p:cNvSpPr txBox="1">
            <a:spLocks noGrp="1"/>
          </p:cNvSpPr>
          <p:nvPr>
            <p:ph type="subTitle" idx="14"/>
          </p:nvPr>
        </p:nvSpPr>
        <p:spPr>
          <a:xfrm>
            <a:off x="6096050" y="3320825"/>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39" name="Google Shape;39;p8"/>
          <p:cNvSpPr txBox="1">
            <a:spLocks noGrp="1"/>
          </p:cNvSpPr>
          <p:nvPr>
            <p:ph type="subTitle" idx="15"/>
          </p:nvPr>
        </p:nvSpPr>
        <p:spPr>
          <a:xfrm>
            <a:off x="6096050" y="442150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40" name="Google Shape;40;p8"/>
          <p:cNvSpPr txBox="1">
            <a:spLocks noGrp="1"/>
          </p:cNvSpPr>
          <p:nvPr>
            <p:ph type="subTitle" idx="16"/>
          </p:nvPr>
        </p:nvSpPr>
        <p:spPr>
          <a:xfrm>
            <a:off x="6096050" y="546120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41" name="Google Shape;41;p8"/>
          <p:cNvSpPr txBox="1">
            <a:spLocks noGrp="1"/>
          </p:cNvSpPr>
          <p:nvPr>
            <p:ph type="subTitle" idx="17"/>
          </p:nvPr>
        </p:nvSpPr>
        <p:spPr>
          <a:xfrm>
            <a:off x="6096050" y="652800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42" name="Google Shape;42;p8"/>
          <p:cNvSpPr txBox="1">
            <a:spLocks noGrp="1"/>
          </p:cNvSpPr>
          <p:nvPr>
            <p:ph type="subTitle" idx="18"/>
          </p:nvPr>
        </p:nvSpPr>
        <p:spPr>
          <a:xfrm>
            <a:off x="6096050" y="759480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43" name="Google Shape;43;p8"/>
          <p:cNvSpPr txBox="1">
            <a:spLocks noGrp="1"/>
          </p:cNvSpPr>
          <p:nvPr>
            <p:ph type="subTitle" idx="19"/>
          </p:nvPr>
        </p:nvSpPr>
        <p:spPr>
          <a:xfrm>
            <a:off x="6096050" y="866160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44" name="Google Shape;44;p8"/>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5" name="Google Shape;45;p8"/>
          <p:cNvSpPr txBox="1">
            <a:spLocks noGrp="1"/>
          </p:cNvSpPr>
          <p:nvPr>
            <p:ph type="subTitle" idx="20"/>
          </p:nvPr>
        </p:nvSpPr>
        <p:spPr>
          <a:xfrm>
            <a:off x="688375" y="9618529"/>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46" name="Google Shape;46;p8"/>
          <p:cNvSpPr txBox="1">
            <a:spLocks noGrp="1"/>
          </p:cNvSpPr>
          <p:nvPr>
            <p:ph type="subTitle" idx="21"/>
          </p:nvPr>
        </p:nvSpPr>
        <p:spPr>
          <a:xfrm>
            <a:off x="4349575" y="9618500"/>
            <a:ext cx="25167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47" name="Google Shape;47;p8"/>
          <p:cNvSpPr txBox="1">
            <a:spLocks noGrp="1"/>
          </p:cNvSpPr>
          <p:nvPr>
            <p:ph type="subTitle" idx="22"/>
          </p:nvPr>
        </p:nvSpPr>
        <p:spPr>
          <a:xfrm>
            <a:off x="7221650" y="9618500"/>
            <a:ext cx="4875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rain Map">
  <p:cSld name="CUSTOM_4">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9"/>
          <p:cNvSpPr txBox="1">
            <a:spLocks noGrp="1"/>
          </p:cNvSpPr>
          <p:nvPr>
            <p:ph type="subTitle" idx="1"/>
          </p:nvPr>
        </p:nvSpPr>
        <p:spPr>
          <a:xfrm>
            <a:off x="210025" y="609792"/>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0" name="Google Shape;50;p9"/>
          <p:cNvSpPr txBox="1">
            <a:spLocks noGrp="1"/>
          </p:cNvSpPr>
          <p:nvPr>
            <p:ph type="subTitle" idx="2"/>
          </p:nvPr>
        </p:nvSpPr>
        <p:spPr>
          <a:xfrm>
            <a:off x="210025" y="1073758"/>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1" name="Google Shape;51;p9"/>
          <p:cNvSpPr txBox="1">
            <a:spLocks noGrp="1"/>
          </p:cNvSpPr>
          <p:nvPr>
            <p:ph type="subTitle" idx="3"/>
          </p:nvPr>
        </p:nvSpPr>
        <p:spPr>
          <a:xfrm>
            <a:off x="210025" y="1537742"/>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2" name="Google Shape;52;p9"/>
          <p:cNvSpPr txBox="1">
            <a:spLocks noGrp="1"/>
          </p:cNvSpPr>
          <p:nvPr>
            <p:ph type="subTitle" idx="4"/>
          </p:nvPr>
        </p:nvSpPr>
        <p:spPr>
          <a:xfrm>
            <a:off x="210025" y="2001717"/>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3" name="Google Shape;53;p9"/>
          <p:cNvSpPr txBox="1">
            <a:spLocks noGrp="1"/>
          </p:cNvSpPr>
          <p:nvPr>
            <p:ph type="subTitle" idx="5"/>
          </p:nvPr>
        </p:nvSpPr>
        <p:spPr>
          <a:xfrm>
            <a:off x="210025" y="2465692"/>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4" name="Google Shape;54;p9"/>
          <p:cNvSpPr txBox="1">
            <a:spLocks noGrp="1"/>
          </p:cNvSpPr>
          <p:nvPr>
            <p:ph type="subTitle" idx="6"/>
          </p:nvPr>
        </p:nvSpPr>
        <p:spPr>
          <a:xfrm>
            <a:off x="210025" y="2929667"/>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5" name="Google Shape;55;p9"/>
          <p:cNvSpPr txBox="1">
            <a:spLocks noGrp="1"/>
          </p:cNvSpPr>
          <p:nvPr>
            <p:ph type="subTitle" idx="7"/>
          </p:nvPr>
        </p:nvSpPr>
        <p:spPr>
          <a:xfrm>
            <a:off x="210025" y="3393642"/>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6" name="Google Shape;56;p9"/>
          <p:cNvSpPr txBox="1">
            <a:spLocks noGrp="1"/>
          </p:cNvSpPr>
          <p:nvPr>
            <p:ph type="subTitle" idx="8"/>
          </p:nvPr>
        </p:nvSpPr>
        <p:spPr>
          <a:xfrm>
            <a:off x="210025" y="3857617"/>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7" name="Google Shape;57;p9"/>
          <p:cNvSpPr txBox="1">
            <a:spLocks noGrp="1"/>
          </p:cNvSpPr>
          <p:nvPr>
            <p:ph type="subTitle" idx="9"/>
          </p:nvPr>
        </p:nvSpPr>
        <p:spPr>
          <a:xfrm>
            <a:off x="210025" y="4321592"/>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8" name="Google Shape;58;p9"/>
          <p:cNvSpPr txBox="1">
            <a:spLocks noGrp="1"/>
          </p:cNvSpPr>
          <p:nvPr>
            <p:ph type="subTitle" idx="13"/>
          </p:nvPr>
        </p:nvSpPr>
        <p:spPr>
          <a:xfrm>
            <a:off x="210025" y="4785567"/>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9" name="Google Shape;59;p9"/>
          <p:cNvSpPr txBox="1">
            <a:spLocks noGrp="1"/>
          </p:cNvSpPr>
          <p:nvPr>
            <p:ph type="subTitle" idx="14"/>
          </p:nvPr>
        </p:nvSpPr>
        <p:spPr>
          <a:xfrm>
            <a:off x="210025" y="5713517"/>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60" name="Google Shape;60;p9"/>
          <p:cNvSpPr txBox="1">
            <a:spLocks noGrp="1"/>
          </p:cNvSpPr>
          <p:nvPr>
            <p:ph type="subTitle" idx="15"/>
          </p:nvPr>
        </p:nvSpPr>
        <p:spPr>
          <a:xfrm>
            <a:off x="6099450" y="596245"/>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61" name="Google Shape;61;p9"/>
          <p:cNvSpPr txBox="1">
            <a:spLocks noGrp="1"/>
          </p:cNvSpPr>
          <p:nvPr>
            <p:ph type="subTitle" idx="16"/>
          </p:nvPr>
        </p:nvSpPr>
        <p:spPr>
          <a:xfrm>
            <a:off x="6099450" y="106022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62" name="Google Shape;62;p9"/>
          <p:cNvSpPr txBox="1">
            <a:spLocks noGrp="1"/>
          </p:cNvSpPr>
          <p:nvPr>
            <p:ph type="subTitle" idx="17"/>
          </p:nvPr>
        </p:nvSpPr>
        <p:spPr>
          <a:xfrm>
            <a:off x="6099450" y="1524195"/>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63" name="Google Shape;63;p9"/>
          <p:cNvSpPr txBox="1">
            <a:spLocks noGrp="1"/>
          </p:cNvSpPr>
          <p:nvPr>
            <p:ph type="subTitle" idx="18"/>
          </p:nvPr>
        </p:nvSpPr>
        <p:spPr>
          <a:xfrm>
            <a:off x="6099450" y="198817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64" name="Google Shape;64;p9"/>
          <p:cNvSpPr txBox="1">
            <a:spLocks noGrp="1"/>
          </p:cNvSpPr>
          <p:nvPr>
            <p:ph type="subTitle" idx="19"/>
          </p:nvPr>
        </p:nvSpPr>
        <p:spPr>
          <a:xfrm>
            <a:off x="6099450" y="2452145"/>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65" name="Google Shape;65;p9"/>
          <p:cNvSpPr txBox="1">
            <a:spLocks noGrp="1"/>
          </p:cNvSpPr>
          <p:nvPr>
            <p:ph type="subTitle" idx="20"/>
          </p:nvPr>
        </p:nvSpPr>
        <p:spPr>
          <a:xfrm>
            <a:off x="6099450" y="291612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66" name="Google Shape;66;p9"/>
          <p:cNvSpPr txBox="1">
            <a:spLocks noGrp="1"/>
          </p:cNvSpPr>
          <p:nvPr>
            <p:ph type="subTitle" idx="21"/>
          </p:nvPr>
        </p:nvSpPr>
        <p:spPr>
          <a:xfrm>
            <a:off x="6099450" y="3380095"/>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67" name="Google Shape;67;p9"/>
          <p:cNvSpPr txBox="1">
            <a:spLocks noGrp="1"/>
          </p:cNvSpPr>
          <p:nvPr>
            <p:ph type="subTitle" idx="22"/>
          </p:nvPr>
        </p:nvSpPr>
        <p:spPr>
          <a:xfrm>
            <a:off x="6099450" y="384407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68" name="Google Shape;68;p9"/>
          <p:cNvSpPr txBox="1">
            <a:spLocks noGrp="1"/>
          </p:cNvSpPr>
          <p:nvPr>
            <p:ph type="subTitle" idx="23"/>
          </p:nvPr>
        </p:nvSpPr>
        <p:spPr>
          <a:xfrm>
            <a:off x="6099450" y="4308045"/>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69" name="Google Shape;69;p9"/>
          <p:cNvSpPr txBox="1">
            <a:spLocks noGrp="1"/>
          </p:cNvSpPr>
          <p:nvPr>
            <p:ph type="subTitle" idx="24"/>
          </p:nvPr>
        </p:nvSpPr>
        <p:spPr>
          <a:xfrm>
            <a:off x="6099450" y="477202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70" name="Google Shape;70;p9"/>
          <p:cNvSpPr txBox="1">
            <a:spLocks noGrp="1"/>
          </p:cNvSpPr>
          <p:nvPr>
            <p:ph type="subTitle" idx="25"/>
          </p:nvPr>
        </p:nvSpPr>
        <p:spPr>
          <a:xfrm>
            <a:off x="6099450" y="5686423"/>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71" name="Google Shape;71;p9"/>
          <p:cNvSpPr txBox="1">
            <a:spLocks noGrp="1"/>
          </p:cNvSpPr>
          <p:nvPr>
            <p:ph type="subTitle" idx="26"/>
          </p:nvPr>
        </p:nvSpPr>
        <p:spPr>
          <a:xfrm>
            <a:off x="6099450" y="6150398"/>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72" name="Google Shape;72;p9"/>
          <p:cNvSpPr txBox="1">
            <a:spLocks noGrp="1"/>
          </p:cNvSpPr>
          <p:nvPr>
            <p:ph type="subTitle" idx="27"/>
          </p:nvPr>
        </p:nvSpPr>
        <p:spPr>
          <a:xfrm>
            <a:off x="6099450" y="6614373"/>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73" name="Google Shape;73;p9"/>
          <p:cNvSpPr txBox="1">
            <a:spLocks noGrp="1"/>
          </p:cNvSpPr>
          <p:nvPr>
            <p:ph type="subTitle" idx="28"/>
          </p:nvPr>
        </p:nvSpPr>
        <p:spPr>
          <a:xfrm>
            <a:off x="6099450" y="7078348"/>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74" name="Google Shape;74;p9"/>
          <p:cNvSpPr txBox="1">
            <a:spLocks noGrp="1"/>
          </p:cNvSpPr>
          <p:nvPr>
            <p:ph type="subTitle" idx="29"/>
          </p:nvPr>
        </p:nvSpPr>
        <p:spPr>
          <a:xfrm>
            <a:off x="6099450" y="7542323"/>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75" name="Google Shape;75;p9"/>
          <p:cNvSpPr txBox="1">
            <a:spLocks noGrp="1"/>
          </p:cNvSpPr>
          <p:nvPr>
            <p:ph type="subTitle" idx="30"/>
          </p:nvPr>
        </p:nvSpPr>
        <p:spPr>
          <a:xfrm>
            <a:off x="6099450" y="7972398"/>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76" name="Google Shape;76;p9"/>
          <p:cNvSpPr txBox="1">
            <a:spLocks noGrp="1"/>
          </p:cNvSpPr>
          <p:nvPr>
            <p:ph type="subTitle" idx="31"/>
          </p:nvPr>
        </p:nvSpPr>
        <p:spPr>
          <a:xfrm>
            <a:off x="6099450" y="8436398"/>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77" name="Google Shape;77;p9"/>
          <p:cNvSpPr txBox="1">
            <a:spLocks noGrp="1"/>
          </p:cNvSpPr>
          <p:nvPr>
            <p:ph type="subTitle" idx="32"/>
          </p:nvPr>
        </p:nvSpPr>
        <p:spPr>
          <a:xfrm>
            <a:off x="6099450" y="8900398"/>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78" name="Google Shape;78;p9"/>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9" name="Google Shape;79;p9"/>
          <p:cNvSpPr txBox="1">
            <a:spLocks noGrp="1"/>
          </p:cNvSpPr>
          <p:nvPr>
            <p:ph type="subTitle" idx="33"/>
          </p:nvPr>
        </p:nvSpPr>
        <p:spPr>
          <a:xfrm>
            <a:off x="688375" y="9618529"/>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80" name="Google Shape;80;p9"/>
          <p:cNvSpPr txBox="1">
            <a:spLocks noGrp="1"/>
          </p:cNvSpPr>
          <p:nvPr>
            <p:ph type="subTitle" idx="34"/>
          </p:nvPr>
        </p:nvSpPr>
        <p:spPr>
          <a:xfrm>
            <a:off x="4349575" y="9618500"/>
            <a:ext cx="25167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81" name="Google Shape;81;p9"/>
          <p:cNvSpPr txBox="1">
            <a:spLocks noGrp="1"/>
          </p:cNvSpPr>
          <p:nvPr>
            <p:ph type="subTitle" idx="35"/>
          </p:nvPr>
        </p:nvSpPr>
        <p:spPr>
          <a:xfrm>
            <a:off x="7221650" y="9618500"/>
            <a:ext cx="4875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ined">
  <p:cSld name="ONE_COLUMN_TEXT">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0"/>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4" name="Google Shape;84;p10"/>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85" name="Google Shape;85;p10"/>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86" name="Google Shape;86;p10"/>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87" name="Google Shape;87;p10"/>
          <p:cNvSpPr txBox="1">
            <a:spLocks noGrp="1"/>
          </p:cNvSpPr>
          <p:nvPr>
            <p:ph type="subTitle" idx="4"/>
          </p:nvPr>
        </p:nvSpPr>
        <p:spPr>
          <a:xfrm>
            <a:off x="214950" y="235900"/>
            <a:ext cx="7331700" cy="91359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Half Scale Grid">
  <p:cSld name="SECTION_TITLE_AND_DESCRIPTION">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1"/>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0" name="Google Shape;90;p11"/>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91" name="Google Shape;91;p11"/>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92" name="Google Shape;92;p11"/>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ird Scale Grid">
  <p:cSld name="CAPTION_ONLY">
    <p:bg>
      <p:bgPr>
        <a:blipFill>
          <a:blip r:embed="rId2">
            <a:alphaModFix/>
          </a:blip>
          <a:stretch>
            <a:fillRect/>
          </a:stretch>
        </a:blipFill>
        <a:effectLst/>
      </p:bgPr>
    </p:bg>
    <p:spTree>
      <p:nvGrpSpPr>
        <p:cNvPr id="1" name="Shape 93"/>
        <p:cNvGrpSpPr/>
        <p:nvPr/>
      </p:nvGrpSpPr>
      <p:grpSpPr>
        <a:xfrm>
          <a:off x="0" y="0"/>
          <a:ext cx="0" cy="0"/>
          <a:chOff x="0" y="0"/>
          <a:chExt cx="0" cy="0"/>
        </a:xfrm>
      </p:grpSpPr>
      <p:sp>
        <p:nvSpPr>
          <p:cNvPr id="94" name="Google Shape;94;p12"/>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5" name="Google Shape;95;p12"/>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96" name="Google Shape;96;p12"/>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97" name="Google Shape;97;p12"/>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0" tIns="0" rIns="0" bIns="0" anchor="t" anchorCtr="0">
            <a:noAutofit/>
          </a:bodyPr>
          <a:lstStyle>
            <a:lvl1pPr lvl="0">
              <a:spcBef>
                <a:spcPts val="0"/>
              </a:spcBef>
              <a:spcAft>
                <a:spcPts val="0"/>
              </a:spcAft>
              <a:buClr>
                <a:schemeClr val="dk1"/>
              </a:buClr>
              <a:buSzPts val="1500"/>
              <a:buFont typeface="Roboto"/>
              <a:buNone/>
              <a:defRPr sz="1500">
                <a:solidFill>
                  <a:schemeClr val="dk1"/>
                </a:solidFill>
                <a:latin typeface="Roboto"/>
                <a:ea typeface="Roboto"/>
                <a:cs typeface="Roboto"/>
                <a:sym typeface="Robot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0" tIns="0" rIns="0" bIns="0" anchor="t" anchorCtr="0">
            <a:noAutofit/>
          </a:bodyPr>
          <a:lstStyle>
            <a:lvl1pPr marL="457200" lvl="0" indent="-32385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1pPr>
            <a:lvl2pPr marL="914400" lvl="1" indent="-32385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2pPr>
            <a:lvl3pPr marL="1371600" lvl="2" indent="-32385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3pPr>
            <a:lvl4pPr marL="1828800" lvl="3" indent="-32385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4pPr>
            <a:lvl5pPr marL="2286000" lvl="4" indent="-32385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5pPr>
            <a:lvl6pPr marL="2743200" lvl="5" indent="-32385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6pPr>
            <a:lvl7pPr marL="3200400" lvl="6" indent="-32385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7pPr>
            <a:lvl8pPr marL="3657600" lvl="7" indent="-32385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8pPr>
            <a:lvl9pPr marL="4114800" lvl="8" indent="-32385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4" r:id="rId11"/>
    <p:sldLayoutId id="2147483665" r:id="rId12"/>
    <p:sldLayoutId id="2147483666"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13.png"/><Relationship Id="rId4" Type="http://schemas.openxmlformats.org/officeDocument/2006/relationships/image" Target="../media/image16.png"/><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13.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www.youtube.com/watch?v=hJfvXvzXRU8&amp;msockid=b3fc626e793c11f0b15f83c6071b4ab8" TargetMode="External"/><Relationship Id="rId2" Type="http://schemas.openxmlformats.org/officeDocument/2006/relationships/image" Target="../media/image7.jpeg"/><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hyperlink" Target="https://www.youtube.com/watch?v=RzNhC3XdxLE&amp;t=4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7.jpe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3" Type="http://schemas.openxmlformats.org/officeDocument/2006/relationships/slide" Target="slide16.xml"/><Relationship Id="rId18" Type="http://schemas.openxmlformats.org/officeDocument/2006/relationships/slide" Target="slide28.xml"/><Relationship Id="rId26" Type="http://schemas.openxmlformats.org/officeDocument/2006/relationships/slide" Target="slide42.xml"/><Relationship Id="rId39" Type="http://schemas.openxmlformats.org/officeDocument/2006/relationships/image" Target="../media/image13.png"/><Relationship Id="rId21" Type="http://schemas.openxmlformats.org/officeDocument/2006/relationships/slide" Target="slide37.xml"/><Relationship Id="rId34" Type="http://schemas.openxmlformats.org/officeDocument/2006/relationships/slide" Target="slide51.xml"/><Relationship Id="rId7" Type="http://schemas.openxmlformats.org/officeDocument/2006/relationships/slide" Target="slide9.xml"/><Relationship Id="rId12" Type="http://schemas.openxmlformats.org/officeDocument/2006/relationships/slide" Target="slide15.xml"/><Relationship Id="rId17" Type="http://schemas.openxmlformats.org/officeDocument/2006/relationships/slide" Target="slide23.xml"/><Relationship Id="rId25" Type="http://schemas.openxmlformats.org/officeDocument/2006/relationships/slide" Target="slide41.xml"/><Relationship Id="rId33" Type="http://schemas.openxmlformats.org/officeDocument/2006/relationships/slide" Target="slide50.xml"/><Relationship Id="rId38" Type="http://schemas.openxmlformats.org/officeDocument/2006/relationships/slide" Target="slide55.xml"/><Relationship Id="rId2" Type="http://schemas.openxmlformats.org/officeDocument/2006/relationships/notesSlide" Target="../notesSlides/notesSlide2.xml"/><Relationship Id="rId16" Type="http://schemas.openxmlformats.org/officeDocument/2006/relationships/slide" Target="slide21.xml"/><Relationship Id="rId20" Type="http://schemas.openxmlformats.org/officeDocument/2006/relationships/slide" Target="slide31.xml"/><Relationship Id="rId29" Type="http://schemas.openxmlformats.org/officeDocument/2006/relationships/slide" Target="slide45.xml"/><Relationship Id="rId1" Type="http://schemas.openxmlformats.org/officeDocument/2006/relationships/slideLayout" Target="../slideLayouts/slideLayout1.xml"/><Relationship Id="rId6" Type="http://schemas.openxmlformats.org/officeDocument/2006/relationships/slide" Target="slide8.xml"/><Relationship Id="rId11" Type="http://schemas.openxmlformats.org/officeDocument/2006/relationships/slide" Target="slide14.xml"/><Relationship Id="rId24" Type="http://schemas.openxmlformats.org/officeDocument/2006/relationships/slide" Target="slide40.xml"/><Relationship Id="rId32" Type="http://schemas.openxmlformats.org/officeDocument/2006/relationships/slide" Target="slide48.xml"/><Relationship Id="rId37" Type="http://schemas.openxmlformats.org/officeDocument/2006/relationships/slide" Target="slide54.xml"/><Relationship Id="rId5" Type="http://schemas.openxmlformats.org/officeDocument/2006/relationships/slide" Target="slide7.xml"/><Relationship Id="rId15" Type="http://schemas.openxmlformats.org/officeDocument/2006/relationships/slide" Target="slide19.xml"/><Relationship Id="rId23" Type="http://schemas.openxmlformats.org/officeDocument/2006/relationships/slide" Target="slide39.xml"/><Relationship Id="rId28" Type="http://schemas.openxmlformats.org/officeDocument/2006/relationships/slide" Target="slide44.xml"/><Relationship Id="rId36" Type="http://schemas.openxmlformats.org/officeDocument/2006/relationships/slide" Target="slide53.xml"/><Relationship Id="rId10" Type="http://schemas.openxmlformats.org/officeDocument/2006/relationships/slide" Target="slide12.xml"/><Relationship Id="rId19" Type="http://schemas.openxmlformats.org/officeDocument/2006/relationships/slide" Target="slide30.xml"/><Relationship Id="rId31" Type="http://schemas.openxmlformats.org/officeDocument/2006/relationships/slide" Target="slide47.xml"/><Relationship Id="rId4" Type="http://schemas.openxmlformats.org/officeDocument/2006/relationships/slide" Target="slide6.xml"/><Relationship Id="rId9" Type="http://schemas.openxmlformats.org/officeDocument/2006/relationships/slide" Target="slide13.xml"/><Relationship Id="rId14" Type="http://schemas.openxmlformats.org/officeDocument/2006/relationships/slide" Target="slide18.xml"/><Relationship Id="rId22" Type="http://schemas.openxmlformats.org/officeDocument/2006/relationships/slide" Target="slide38.xml"/><Relationship Id="rId27" Type="http://schemas.openxmlformats.org/officeDocument/2006/relationships/slide" Target="slide43.xml"/><Relationship Id="rId30" Type="http://schemas.openxmlformats.org/officeDocument/2006/relationships/slide" Target="slide46.xml"/><Relationship Id="rId35" Type="http://schemas.openxmlformats.org/officeDocument/2006/relationships/slide" Target="slide52.xml"/><Relationship Id="rId8" Type="http://schemas.openxmlformats.org/officeDocument/2006/relationships/slide" Target="slide10.xml"/><Relationship Id="rId3" Type="http://schemas.openxmlformats.org/officeDocument/2006/relationships/slide" Target="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30.png"/><Relationship Id="rId7" Type="http://schemas.openxmlformats.org/officeDocument/2006/relationships/image" Target="../media/image16.png"/><Relationship Id="rId12" Type="http://schemas.openxmlformats.org/officeDocument/2006/relationships/image" Target="../media/image37.png"/><Relationship Id="rId2" Type="http://schemas.openxmlformats.org/officeDocument/2006/relationships/notesSlide" Target="../notesSlides/notesSlide23.xml"/><Relationship Id="rId16" Type="http://schemas.openxmlformats.org/officeDocument/2006/relationships/image" Target="../media/image13.png"/><Relationship Id="rId1" Type="http://schemas.openxmlformats.org/officeDocument/2006/relationships/slideLayout" Target="../slideLayouts/slideLayout8.xml"/><Relationship Id="rId6" Type="http://schemas.openxmlformats.org/officeDocument/2006/relationships/image" Target="../media/image15.png"/><Relationship Id="rId11" Type="http://schemas.openxmlformats.org/officeDocument/2006/relationships/image" Target="../media/image36.png"/><Relationship Id="rId5" Type="http://schemas.openxmlformats.org/officeDocument/2006/relationships/image" Target="../media/image32.png"/><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image" Target="../media/image31.png"/><Relationship Id="rId9" Type="http://schemas.openxmlformats.org/officeDocument/2006/relationships/image" Target="../media/image34.png"/><Relationship Id="rId14" Type="http://schemas.openxmlformats.org/officeDocument/2006/relationships/image" Target="../media/image39.png"/></Relationships>
</file>

<file path=ppt/slides/_rels/slide32.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13.png"/><Relationship Id="rId3" Type="http://schemas.openxmlformats.org/officeDocument/2006/relationships/image" Target="../media/image31.png"/><Relationship Id="rId7" Type="http://schemas.openxmlformats.org/officeDocument/2006/relationships/image" Target="../media/image38.png"/><Relationship Id="rId12"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3.png"/><Relationship Id="rId5" Type="http://schemas.openxmlformats.org/officeDocument/2006/relationships/image" Target="../media/image36.png"/><Relationship Id="rId10" Type="http://schemas.openxmlformats.org/officeDocument/2006/relationships/image" Target="../media/image42.png"/><Relationship Id="rId4" Type="http://schemas.openxmlformats.org/officeDocument/2006/relationships/image" Target="../media/image32.png"/><Relationship Id="rId9"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7.jpe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5.png"/><Relationship Id="rId7"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46.png"/><Relationship Id="rId4" Type="http://schemas.openxmlformats.org/officeDocument/2006/relationships/image" Target="../media/image43.png"/><Relationship Id="rId9"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7.jpe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40.png"/><Relationship Id="rId3" Type="http://schemas.openxmlformats.org/officeDocument/2006/relationships/image" Target="../media/image15.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16.png"/><Relationship Id="rId9" Type="http://schemas.openxmlformats.org/officeDocument/2006/relationships/image" Target="../media/image54.png"/><Relationship Id="rId14"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23.png"/><Relationship Id="rId7"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10.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slide" Target="slide60.xml"/><Relationship Id="rId13" Type="http://schemas.openxmlformats.org/officeDocument/2006/relationships/slide" Target="slide64.xml"/><Relationship Id="rId18" Type="http://schemas.openxmlformats.org/officeDocument/2006/relationships/slide" Target="slide71.xml"/><Relationship Id="rId26" Type="http://schemas.openxmlformats.org/officeDocument/2006/relationships/slide" Target="slide79.xml"/><Relationship Id="rId3" Type="http://schemas.microsoft.com/office/2018/10/relationships/comments" Target="../comments/modernComment_13A_507E1186.xml"/><Relationship Id="rId21" Type="http://schemas.openxmlformats.org/officeDocument/2006/relationships/slide" Target="slide74.xml"/><Relationship Id="rId7" Type="http://schemas.openxmlformats.org/officeDocument/2006/relationships/slide" Target="slide59.xml"/><Relationship Id="rId12" Type="http://schemas.openxmlformats.org/officeDocument/2006/relationships/slide" Target="slide67.xml"/><Relationship Id="rId17" Type="http://schemas.openxmlformats.org/officeDocument/2006/relationships/slide" Target="slide70.xml"/><Relationship Id="rId25" Type="http://schemas.openxmlformats.org/officeDocument/2006/relationships/slide" Target="slide78.xml"/><Relationship Id="rId2" Type="http://schemas.openxmlformats.org/officeDocument/2006/relationships/notesSlide" Target="../notesSlides/notesSlide3.xml"/><Relationship Id="rId16" Type="http://schemas.openxmlformats.org/officeDocument/2006/relationships/slide" Target="slide69.xml"/><Relationship Id="rId20" Type="http://schemas.openxmlformats.org/officeDocument/2006/relationships/slide" Target="slide73.xml"/><Relationship Id="rId29"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slide" Target="slide58.xml"/><Relationship Id="rId11" Type="http://schemas.openxmlformats.org/officeDocument/2006/relationships/slide" Target="slide63.xml"/><Relationship Id="rId24" Type="http://schemas.openxmlformats.org/officeDocument/2006/relationships/slide" Target="slide77.xml"/><Relationship Id="rId5" Type="http://schemas.openxmlformats.org/officeDocument/2006/relationships/slide" Target="slide57.xml"/><Relationship Id="rId15" Type="http://schemas.openxmlformats.org/officeDocument/2006/relationships/slide" Target="slide68.xml"/><Relationship Id="rId23" Type="http://schemas.openxmlformats.org/officeDocument/2006/relationships/slide" Target="slide76.xml"/><Relationship Id="rId28" Type="http://schemas.openxmlformats.org/officeDocument/2006/relationships/slide" Target="slide81.xml"/><Relationship Id="rId10" Type="http://schemas.openxmlformats.org/officeDocument/2006/relationships/slide" Target="slide62.xml"/><Relationship Id="rId19" Type="http://schemas.openxmlformats.org/officeDocument/2006/relationships/slide" Target="slide72.xml"/><Relationship Id="rId4" Type="http://schemas.openxmlformats.org/officeDocument/2006/relationships/slide" Target="slide56.xml"/><Relationship Id="rId9" Type="http://schemas.openxmlformats.org/officeDocument/2006/relationships/slide" Target="slide61.xml"/><Relationship Id="rId14" Type="http://schemas.openxmlformats.org/officeDocument/2006/relationships/slide" Target="slide65.xml"/><Relationship Id="rId22" Type="http://schemas.openxmlformats.org/officeDocument/2006/relationships/slide" Target="slide75.xml"/><Relationship Id="rId27" Type="http://schemas.openxmlformats.org/officeDocument/2006/relationships/slide" Target="slide80.xml"/></Relationships>
</file>

<file path=ppt/slides/_rels/slide4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2.png"/><Relationship Id="rId7"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10.xml"/><Relationship Id="rId6" Type="http://schemas.openxmlformats.org/officeDocument/2006/relationships/image" Target="../media/image62.png"/><Relationship Id="rId5" Type="http://schemas.openxmlformats.org/officeDocument/2006/relationships/image" Target="../media/image33.png"/><Relationship Id="rId10" Type="http://schemas.openxmlformats.org/officeDocument/2006/relationships/image" Target="../media/image13.png"/><Relationship Id="rId4" Type="http://schemas.openxmlformats.org/officeDocument/2006/relationships/image" Target="../media/image23.png"/><Relationship Id="rId9"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slide" Target="slide35.xml"/><Relationship Id="rId7" Type="http://schemas.openxmlformats.org/officeDocument/2006/relationships/customXml" Target="../ink/ink2.xml"/><Relationship Id="rId2" Type="http://schemas.openxmlformats.org/officeDocument/2006/relationships/image" Target="../media/image7.jpeg"/><Relationship Id="rId1" Type="http://schemas.openxmlformats.org/officeDocument/2006/relationships/slideLayout" Target="../slideLayouts/slideLayout8.xml"/><Relationship Id="rId6" Type="http://schemas.openxmlformats.org/officeDocument/2006/relationships/image" Target="../media/image70.png"/><Relationship Id="rId5" Type="http://schemas.openxmlformats.org/officeDocument/2006/relationships/customXml" Target="../ink/ink1.xml"/><Relationship Id="rId4" Type="http://schemas.openxmlformats.org/officeDocument/2006/relationships/image" Target="../media/image66.png"/><Relationship Id="rId9" Type="http://schemas.openxmlformats.org/officeDocument/2006/relationships/image" Target="../media/image13.png"/></Relationships>
</file>

<file path=ppt/slides/_rels/slide49.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customXml" Target="../ink/ink7.xml"/><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customXml" Target="../ink/ink6.xml"/><Relationship Id="rId2" Type="http://schemas.openxmlformats.org/officeDocument/2006/relationships/notesSlide" Target="../notesSlides/notesSlide38.xml"/><Relationship Id="rId1" Type="http://schemas.openxmlformats.org/officeDocument/2006/relationships/slideLayout" Target="../slideLayouts/slideLayout10.xml"/><Relationship Id="rId6" Type="http://schemas.openxmlformats.org/officeDocument/2006/relationships/image" Target="../media/image69.png"/><Relationship Id="rId11" Type="http://schemas.openxmlformats.org/officeDocument/2006/relationships/customXml" Target="../ink/ink5.xml"/><Relationship Id="rId5" Type="http://schemas.openxmlformats.org/officeDocument/2006/relationships/image" Target="../media/image68.png"/><Relationship Id="rId15" Type="http://schemas.openxmlformats.org/officeDocument/2006/relationships/image" Target="../media/image13.png"/><Relationship Id="rId10" Type="http://schemas.openxmlformats.org/officeDocument/2006/relationships/image" Target="../media/image70.png"/><Relationship Id="rId4" Type="http://schemas.openxmlformats.org/officeDocument/2006/relationships/image" Target="../media/image23.png"/><Relationship Id="rId9" Type="http://schemas.openxmlformats.org/officeDocument/2006/relationships/customXml" Target="../ink/ink4.xml"/><Relationship Id="rId14" Type="http://schemas.openxmlformats.org/officeDocument/2006/relationships/customXml" Target="../ink/ink8.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11.xml"/><Relationship Id="rId6" Type="http://schemas.openxmlformats.org/officeDocument/2006/relationships/image" Target="../media/image13.png"/><Relationship Id="rId5" Type="http://schemas.openxmlformats.org/officeDocument/2006/relationships/image" Target="../media/image70.png"/><Relationship Id="rId4" Type="http://schemas.openxmlformats.org/officeDocument/2006/relationships/customXml" Target="../ink/ink9.xml"/></Relationships>
</file>

<file path=ppt/slides/_rels/slide52.xml.rels><?xml version="1.0" encoding="UTF-8" standalone="yes"?>
<Relationships xmlns="http://schemas.openxmlformats.org/package/2006/relationships"><Relationship Id="rId8" Type="http://schemas.openxmlformats.org/officeDocument/2006/relationships/customXml" Target="../ink/ink12.xml"/><Relationship Id="rId13" Type="http://schemas.openxmlformats.org/officeDocument/2006/relationships/image" Target="../media/image80.png"/><Relationship Id="rId3" Type="http://schemas.openxmlformats.org/officeDocument/2006/relationships/image" Target="../media/image26.png"/><Relationship Id="rId7" Type="http://schemas.openxmlformats.org/officeDocument/2006/relationships/image" Target="../media/image77.png"/><Relationship Id="rId12" Type="http://schemas.openxmlformats.org/officeDocument/2006/relationships/customXml" Target="../ink/ink14.xml"/><Relationship Id="rId2" Type="http://schemas.openxmlformats.org/officeDocument/2006/relationships/notesSlide" Target="../notesSlides/notesSlide41.xml"/><Relationship Id="rId16" Type="http://schemas.openxmlformats.org/officeDocument/2006/relationships/image" Target="../media/image13.png"/><Relationship Id="rId1" Type="http://schemas.openxmlformats.org/officeDocument/2006/relationships/slideLayout" Target="../slideLayouts/slideLayout11.xml"/><Relationship Id="rId6" Type="http://schemas.openxmlformats.org/officeDocument/2006/relationships/customXml" Target="../ink/ink11.xml"/><Relationship Id="rId11" Type="http://schemas.openxmlformats.org/officeDocument/2006/relationships/image" Target="../media/image79.png"/><Relationship Id="rId5" Type="http://schemas.openxmlformats.org/officeDocument/2006/relationships/image" Target="../media/image76.png"/><Relationship Id="rId15" Type="http://schemas.openxmlformats.org/officeDocument/2006/relationships/image" Target="../media/image81.png"/><Relationship Id="rId10" Type="http://schemas.openxmlformats.org/officeDocument/2006/relationships/customXml" Target="../ink/ink13.xml"/><Relationship Id="rId4" Type="http://schemas.openxmlformats.org/officeDocument/2006/relationships/customXml" Target="../ink/ink10.xml"/><Relationship Id="rId9" Type="http://schemas.openxmlformats.org/officeDocument/2006/relationships/image" Target="../media/image78.png"/><Relationship Id="rId14" Type="http://schemas.openxmlformats.org/officeDocument/2006/relationships/customXml" Target="../ink/ink15.xml"/></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jpeg"/><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hyperlink" Target="https://www.vexforum.com/t/increasing-compression-on-intakes-and-expanding-everything/69588"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4.png"/><Relationship Id="rId7"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82.png"/><Relationship Id="rId10" Type="http://schemas.openxmlformats.org/officeDocument/2006/relationships/image" Target="../media/image13.png"/><Relationship Id="rId4" Type="http://schemas.openxmlformats.org/officeDocument/2006/relationships/image" Target="../media/image75.png"/><Relationship Id="rId9" Type="http://schemas.openxmlformats.org/officeDocument/2006/relationships/image" Target="../media/image84.png"/></Relationships>
</file>

<file path=ppt/slides/_rels/slide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86.jpeg"/><Relationship Id="rId7" Type="http://schemas.openxmlformats.org/officeDocument/2006/relationships/image" Target="../media/image13.png"/><Relationship Id="rId2" Type="http://schemas.openxmlformats.org/officeDocument/2006/relationships/image" Target="../media/image85.jpeg"/><Relationship Id="rId1" Type="http://schemas.openxmlformats.org/officeDocument/2006/relationships/slideLayout" Target="../slideLayouts/slideLayout4.xml"/><Relationship Id="rId6" Type="http://schemas.openxmlformats.org/officeDocument/2006/relationships/image" Target="../media/image89.jpeg"/><Relationship Id="rId5" Type="http://schemas.openxmlformats.org/officeDocument/2006/relationships/image" Target="../media/image88.jpeg"/><Relationship Id="rId4" Type="http://schemas.openxmlformats.org/officeDocument/2006/relationships/image" Target="../media/image87.jpeg"/></Relationships>
</file>

<file path=ppt/slides/_rels/slide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82.png"/><Relationship Id="rId3" Type="http://schemas.openxmlformats.org/officeDocument/2006/relationships/image" Target="../media/image75.png"/><Relationship Id="rId7" Type="http://schemas.openxmlformats.org/officeDocument/2006/relationships/image" Target="../media/image91.png"/><Relationship Id="rId12" Type="http://schemas.openxmlformats.org/officeDocument/2006/relationships/image" Target="../media/image96.png"/><Relationship Id="rId2" Type="http://schemas.openxmlformats.org/officeDocument/2006/relationships/notesSlide" Target="../notesSlides/notesSlide57.xml"/><Relationship Id="rId16"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3.png"/><Relationship Id="rId15" Type="http://schemas.openxmlformats.org/officeDocument/2006/relationships/image" Target="../media/image69.png"/><Relationship Id="rId10" Type="http://schemas.openxmlformats.org/officeDocument/2006/relationships/image" Target="../media/image94.png"/><Relationship Id="rId4" Type="http://schemas.openxmlformats.org/officeDocument/2006/relationships/image" Target="../media/image13.png"/><Relationship Id="rId9" Type="http://schemas.openxmlformats.org/officeDocument/2006/relationships/image" Target="../media/image93.png"/><Relationship Id="rId14" Type="http://schemas.openxmlformats.org/officeDocument/2006/relationships/image" Target="../media/image67.png"/></Relationships>
</file>

<file path=ppt/slides/_rels/slide72.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9.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72.png"/><Relationship Id="rId4" Type="http://schemas.openxmlformats.org/officeDocument/2006/relationships/image" Target="../media/image13.png"/></Relationships>
</file>

<file path=ppt/slides/_rels/slide7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7"/>
        <p:cNvGrpSpPr/>
        <p:nvPr/>
      </p:nvGrpSpPr>
      <p:grpSpPr>
        <a:xfrm>
          <a:off x="0" y="0"/>
          <a:ext cx="0" cy="0"/>
          <a:chOff x="0" y="0"/>
          <a:chExt cx="0" cy="0"/>
        </a:xfrm>
      </p:grpSpPr>
      <p:sp>
        <p:nvSpPr>
          <p:cNvPr id="168" name="Google Shape;168;p23"/>
          <p:cNvSpPr txBox="1">
            <a:spLocks noGrp="1"/>
          </p:cNvSpPr>
          <p:nvPr>
            <p:ph type="subTitle" idx="4294967295"/>
          </p:nvPr>
        </p:nvSpPr>
        <p:spPr>
          <a:xfrm>
            <a:off x="1095998" y="6518789"/>
            <a:ext cx="6658500" cy="425400"/>
          </a:xfrm>
          <a:prstGeom prst="rect">
            <a:avLst/>
          </a:prstGeom>
        </p:spPr>
        <p:txBody>
          <a:bodyPr spcFirstLastPara="1" wrap="square" lIns="0" tIns="0" rIns="0" bIns="0" anchor="ctr" anchorCtr="0">
            <a:noAutofit/>
          </a:bodyPr>
          <a:lstStyle/>
          <a:p>
            <a:pPr marL="0" indent="0">
              <a:buNone/>
            </a:pPr>
            <a:r>
              <a:rPr lang="en-US" sz="2500" b="1"/>
              <a:t>Team Strata</a:t>
            </a:r>
          </a:p>
        </p:txBody>
      </p:sp>
      <p:sp>
        <p:nvSpPr>
          <p:cNvPr id="169" name="Google Shape;169;p23"/>
          <p:cNvSpPr txBox="1">
            <a:spLocks noGrp="1"/>
          </p:cNvSpPr>
          <p:nvPr>
            <p:ph type="subTitle" idx="4294967295"/>
          </p:nvPr>
        </p:nvSpPr>
        <p:spPr>
          <a:xfrm>
            <a:off x="4725366" y="7811804"/>
            <a:ext cx="686400" cy="221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1</a:t>
            </a:r>
            <a:endParaRPr/>
          </a:p>
        </p:txBody>
      </p:sp>
      <p:sp>
        <p:nvSpPr>
          <p:cNvPr id="170" name="Google Shape;170;p23"/>
          <p:cNvSpPr txBox="1">
            <a:spLocks noGrp="1"/>
          </p:cNvSpPr>
          <p:nvPr>
            <p:ph type="subTitle" idx="4294967295"/>
          </p:nvPr>
        </p:nvSpPr>
        <p:spPr>
          <a:xfrm>
            <a:off x="5730650" y="7811803"/>
            <a:ext cx="909900" cy="238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1</a:t>
            </a:r>
            <a:endParaRPr/>
          </a:p>
        </p:txBody>
      </p:sp>
      <p:sp>
        <p:nvSpPr>
          <p:cNvPr id="171" name="Google Shape;171;p23"/>
          <p:cNvSpPr txBox="1"/>
          <p:nvPr/>
        </p:nvSpPr>
        <p:spPr>
          <a:xfrm>
            <a:off x="1169987" y="5137473"/>
            <a:ext cx="4830300" cy="954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7200">
                <a:latin typeface="Roboto Black"/>
                <a:ea typeface="Roboto Black"/>
                <a:cs typeface="Roboto Black"/>
                <a:sym typeface="Roboto Black"/>
              </a:rPr>
              <a:t>37528B</a:t>
            </a:r>
            <a:endParaRPr sz="7200">
              <a:latin typeface="Roboto Black"/>
              <a:ea typeface="Roboto Black"/>
              <a:cs typeface="Roboto Black"/>
              <a:sym typeface="Roboto Black"/>
            </a:endParaRPr>
          </a:p>
        </p:txBody>
      </p:sp>
      <p:sp>
        <p:nvSpPr>
          <p:cNvPr id="172" name="Google Shape;172;p23"/>
          <p:cNvSpPr txBox="1">
            <a:spLocks noGrp="1"/>
          </p:cNvSpPr>
          <p:nvPr>
            <p:ph type="subTitle" idx="3"/>
          </p:nvPr>
        </p:nvSpPr>
        <p:spPr>
          <a:xfrm>
            <a:off x="1113825" y="7309979"/>
            <a:ext cx="6658500" cy="238200"/>
          </a:xfrm>
          <a:prstGeom prst="rect">
            <a:avLst/>
          </a:prstGeom>
        </p:spPr>
        <p:txBody>
          <a:bodyPr spcFirstLastPara="1" wrap="square" lIns="0" tIns="0" rIns="0" bIns="0" anchor="t" anchorCtr="0">
            <a:noAutofit/>
          </a:bodyPr>
          <a:lstStyle/>
          <a:p>
            <a:pPr marL="0" indent="0"/>
            <a:r>
              <a:rPr lang="en-US"/>
              <a:t>CEC Windsor</a:t>
            </a:r>
            <a:endParaRPr/>
          </a:p>
        </p:txBody>
      </p:sp>
      <p:sp>
        <p:nvSpPr>
          <p:cNvPr id="173" name="Google Shape;173;p23"/>
          <p:cNvSpPr txBox="1"/>
          <p:nvPr/>
        </p:nvSpPr>
        <p:spPr>
          <a:xfrm>
            <a:off x="2905426" y="7811804"/>
            <a:ext cx="1729800" cy="238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500">
                <a:latin typeface="Roboto"/>
                <a:ea typeface="Roboto"/>
                <a:cs typeface="Roboto"/>
                <a:sym typeface="Roboto"/>
              </a:rPr>
              <a:t>5/15/2026</a:t>
            </a:r>
            <a:endParaRPr sz="1500">
              <a:latin typeface="Roboto"/>
              <a:ea typeface="Roboto"/>
              <a:cs typeface="Roboto"/>
              <a:sym typeface="Roboto"/>
            </a:endParaRPr>
          </a:p>
        </p:txBody>
      </p:sp>
      <p:sp>
        <p:nvSpPr>
          <p:cNvPr id="174" name="Google Shape;174;p23"/>
          <p:cNvSpPr txBox="1"/>
          <p:nvPr/>
        </p:nvSpPr>
        <p:spPr>
          <a:xfrm>
            <a:off x="1113825" y="7811804"/>
            <a:ext cx="1729800" cy="238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500">
                <a:latin typeface="Roboto"/>
                <a:ea typeface="Roboto"/>
                <a:cs typeface="Roboto"/>
                <a:sym typeface="Roboto"/>
              </a:rPr>
              <a:t>8/11/2025</a:t>
            </a:r>
            <a:endParaRPr sz="1500">
              <a:latin typeface="Roboto"/>
              <a:ea typeface="Roboto"/>
              <a:cs typeface="Roboto"/>
              <a:sym typeface="Roboto"/>
            </a:endParaRPr>
          </a:p>
        </p:txBody>
      </p:sp>
      <p:sp>
        <p:nvSpPr>
          <p:cNvPr id="176" name="Google Shape;176;p23"/>
          <p:cNvSpPr txBox="1"/>
          <p:nvPr/>
        </p:nvSpPr>
        <p:spPr>
          <a:xfrm>
            <a:off x="6499425" y="8243475"/>
            <a:ext cx="1272900" cy="195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sz="1200" b="1">
                <a:solidFill>
                  <a:schemeClr val="dk1"/>
                </a:solidFill>
                <a:latin typeface="Roboto"/>
                <a:ea typeface="Roboto"/>
                <a:cs typeface="Roboto"/>
                <a:sym typeface="Roboto"/>
              </a:rPr>
              <a:t>V3.0 Date 6.10.24</a:t>
            </a:r>
            <a:endParaRPr sz="1200" b="1">
              <a:solidFill>
                <a:schemeClr val="dk1"/>
              </a:solidFill>
              <a:latin typeface="Roboto"/>
              <a:ea typeface="Roboto"/>
              <a:cs typeface="Roboto"/>
              <a:sym typeface="Roboto"/>
            </a:endParaRPr>
          </a:p>
          <a:p>
            <a:pPr marL="0" lvl="0" indent="0" algn="l" rtl="0">
              <a:spcBef>
                <a:spcPts val="0"/>
              </a:spcBef>
              <a:spcAft>
                <a:spcPts val="0"/>
              </a:spcAft>
              <a:buNone/>
            </a:pPr>
            <a:endParaRPr sz="1200" b="1">
              <a:latin typeface="Roboto"/>
              <a:ea typeface="Roboto"/>
              <a:cs typeface="Roboto"/>
              <a:sym typeface="Roboto"/>
            </a:endParaRPr>
          </a:p>
        </p:txBody>
      </p:sp>
      <p:pic>
        <p:nvPicPr>
          <p:cNvPr id="2" name="Picture 1" descr="A yellow circle and black squares&#10;&#10;AI-generated content may be incorrect.">
            <a:extLst>
              <a:ext uri="{FF2B5EF4-FFF2-40B4-BE49-F238E27FC236}">
                <a16:creationId xmlns:a16="http://schemas.microsoft.com/office/drawing/2014/main" id="{2A0FD60C-83EF-29A4-A0EE-956BA3BD9298}"/>
              </a:ext>
            </a:extLst>
          </p:cNvPr>
          <p:cNvPicPr>
            <a:picLocks noChangeAspect="1"/>
          </p:cNvPicPr>
          <p:nvPr/>
        </p:nvPicPr>
        <p:blipFill>
          <a:blip r:embed="rId4"/>
          <a:stretch>
            <a:fillRect/>
          </a:stretch>
        </p:blipFill>
        <p:spPr>
          <a:xfrm>
            <a:off x="3490507" y="2277304"/>
            <a:ext cx="1583166" cy="242609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3"/>
        <p:cNvGrpSpPr/>
        <p:nvPr/>
      </p:nvGrpSpPr>
      <p:grpSpPr>
        <a:xfrm>
          <a:off x="0" y="0"/>
          <a:ext cx="0" cy="0"/>
          <a:chOff x="0" y="0"/>
          <a:chExt cx="0" cy="0"/>
        </a:xfrm>
      </p:grpSpPr>
      <p:sp>
        <p:nvSpPr>
          <p:cNvPr id="17" name="TextBox 16">
            <a:extLst>
              <a:ext uri="{FF2B5EF4-FFF2-40B4-BE49-F238E27FC236}">
                <a16:creationId xmlns:a16="http://schemas.microsoft.com/office/drawing/2014/main" id="{217B79C2-6720-69DA-AB9A-5EDABD305D32}"/>
              </a:ext>
            </a:extLst>
          </p:cNvPr>
          <p:cNvSpPr txBox="1">
            <a:spLocks/>
          </p:cNvSpPr>
          <p:nvPr/>
        </p:nvSpPr>
        <p:spPr>
          <a:xfrm>
            <a:off x="126511" y="9052560"/>
            <a:ext cx="7321211" cy="1388842"/>
          </a:xfrm>
          <a:prstGeom prst="rect">
            <a:avLst/>
          </a:prstGeom>
          <a:noFill/>
        </p:spPr>
        <p:txBody>
          <a:bodyPr wrap="square">
            <a:spAutoFit/>
          </a:bodyPr>
          <a:lstStyle/>
          <a:p>
            <a:pPr marR="0" lvl="0">
              <a:spcBef>
                <a:spcPts val="0"/>
              </a:spcBef>
              <a:spcAft>
                <a:spcPts val="0"/>
              </a:spcAft>
            </a:pPr>
            <a:r>
              <a:rPr lang="en-US" sz="1600" b="0" i="0" u="none" strike="noStrike">
                <a:solidFill>
                  <a:srgbClr val="000000"/>
                </a:solidFill>
                <a:effectLst/>
                <a:latin typeface="Calibri" panose="020F0502020204030204" pitchFamily="34" charset="0"/>
                <a:cs typeface="Calibri" panose="020F0502020204030204" pitchFamily="34" charset="0"/>
              </a:rPr>
              <a:t>4.     Demonstrate the product that you produced this sprint.</a:t>
            </a:r>
            <a:endParaRPr lang="en-US" sz="1200" kern="100">
              <a:effectLst/>
              <a:latin typeface="Calibri" panose="020F0502020204030204" pitchFamily="34" charset="0"/>
              <a:ea typeface="Calibri" panose="020F0502020204030204" pitchFamily="34" charset="0"/>
              <a:cs typeface="Calibri" panose="020F0502020204030204" pitchFamily="34"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p:txBody>
      </p:sp>
      <p:sp>
        <p:nvSpPr>
          <p:cNvPr id="227" name="Google Shape;227;p28"/>
          <p:cNvSpPr txBox="1">
            <a:spLocks noGrp="1"/>
          </p:cNvSpPr>
          <p:nvPr>
            <p:ph type="subTitle" idx="3"/>
          </p:nvPr>
        </p:nvSpPr>
        <p:spPr>
          <a:xfrm>
            <a:off x="5962694" y="9552239"/>
            <a:ext cx="795916" cy="506161"/>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a:t>Page:</a:t>
            </a:r>
            <a:endParaRPr/>
          </a:p>
        </p:txBody>
      </p:sp>
      <p:sp>
        <p:nvSpPr>
          <p:cNvPr id="2" name="TextBox 1">
            <a:extLst>
              <a:ext uri="{FF2B5EF4-FFF2-40B4-BE49-F238E27FC236}">
                <a16:creationId xmlns:a16="http://schemas.microsoft.com/office/drawing/2014/main" id="{DDF58858-C21D-BFC0-E7C2-200539C0F540}"/>
              </a:ext>
            </a:extLst>
          </p:cNvPr>
          <p:cNvSpPr txBox="1">
            <a:spLocks noChangeAspect="1"/>
          </p:cNvSpPr>
          <p:nvPr/>
        </p:nvSpPr>
        <p:spPr>
          <a:xfrm>
            <a:off x="126500" y="1697528"/>
            <a:ext cx="7645900" cy="1696618"/>
          </a:xfrm>
          <a:prstGeom prst="rect">
            <a:avLst/>
          </a:prstGeom>
          <a:noFill/>
        </p:spPr>
        <p:txBody>
          <a:bodyPr wrap="square">
            <a:spAutoFit/>
          </a:bodyPr>
          <a:lstStyle/>
          <a:p>
            <a:pPr marL="342900" marR="0" lvl="0" indent="-342900">
              <a:spcBef>
                <a:spcPts val="0"/>
              </a:spcBef>
              <a:spcAft>
                <a:spcPts val="0"/>
              </a:spcAft>
              <a:buFont typeface="+mj-lt"/>
              <a:buAutoNum type="arabicPeriod"/>
            </a:pPr>
            <a:r>
              <a:rPr lang="en-US" sz="1600" b="0" i="0" u="none" strike="noStrike">
                <a:solidFill>
                  <a:srgbClr val="000000"/>
                </a:solidFill>
                <a:effectLst/>
                <a:latin typeface="Calibri" panose="020F0502020204030204" pitchFamily="34" charset="0"/>
                <a:cs typeface="Calibri" panose="020F0502020204030204" pitchFamily="34" charset="0"/>
              </a:rPr>
              <a:t>Using complete sentences, give a summary of what your team accomplished this sprint. Also, identify which </a:t>
            </a:r>
            <a:r>
              <a:rPr lang="en-US" sz="1600" b="1" i="0" u="none" strike="noStrike">
                <a:solidFill>
                  <a:srgbClr val="000000"/>
                </a:solidFill>
                <a:effectLst/>
                <a:latin typeface="Calibri" panose="020F0502020204030204" pitchFamily="34" charset="0"/>
                <a:cs typeface="Calibri" panose="020F0502020204030204" pitchFamily="34" charset="0"/>
              </a:rPr>
              <a:t>product backlog </a:t>
            </a:r>
            <a:r>
              <a:rPr lang="en-US" sz="1600" b="0" i="0" u="none" strike="noStrike">
                <a:solidFill>
                  <a:srgbClr val="000000"/>
                </a:solidFill>
                <a:effectLst/>
                <a:latin typeface="Calibri" panose="020F0502020204030204" pitchFamily="34" charset="0"/>
                <a:cs typeface="Calibri" panose="020F0502020204030204" pitchFamily="34" charset="0"/>
              </a:rPr>
              <a:t>items you fully completed:</a:t>
            </a:r>
            <a:endParaRPr lang="en-US" sz="1200" kern="100">
              <a:effectLst/>
              <a:latin typeface="Calibri" panose="020F0502020204030204" pitchFamily="34" charset="0"/>
              <a:ea typeface="Calibri" panose="020F0502020204030204" pitchFamily="34" charset="0"/>
              <a:cs typeface="Calibri" panose="020F0502020204030204" pitchFamily="34"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90F41F90-78E7-2177-13F8-257F08B2CBF6}"/>
              </a:ext>
            </a:extLst>
          </p:cNvPr>
          <p:cNvSpPr txBox="1"/>
          <p:nvPr/>
        </p:nvSpPr>
        <p:spPr>
          <a:xfrm>
            <a:off x="92765" y="6135756"/>
            <a:ext cx="7169427" cy="584775"/>
          </a:xfrm>
          <a:prstGeom prst="rect">
            <a:avLst/>
          </a:prstGeom>
          <a:noFill/>
        </p:spPr>
        <p:txBody>
          <a:bodyPr wrap="square" rtlCol="0">
            <a:spAutoFit/>
          </a:bodyPr>
          <a:lstStyle/>
          <a:p>
            <a:pPr marL="396875" marR="0" lvl="0" indent="-396875">
              <a:spcBef>
                <a:spcPts val="0"/>
              </a:spcBef>
              <a:spcAft>
                <a:spcPts val="0"/>
              </a:spcAft>
            </a:pPr>
            <a:r>
              <a:rPr lang="en-US" sz="1600" b="1" kern="100">
                <a:effectLst/>
                <a:latin typeface="Calibri" panose="020F0502020204030204" pitchFamily="34" charset="0"/>
                <a:ea typeface="Calibri" panose="020F0502020204030204" pitchFamily="34" charset="0"/>
                <a:cs typeface="Times New Roman" panose="02020603050405020304" pitchFamily="18" charset="0"/>
              </a:rPr>
              <a:t>3.     </a:t>
            </a:r>
            <a:r>
              <a:rPr lang="en-US" sz="1600" kern="100">
                <a:effectLst/>
                <a:latin typeface="Calibri" panose="020F0502020204030204" pitchFamily="34" charset="0"/>
                <a:ea typeface="Calibri" panose="020F0502020204030204" pitchFamily="34" charset="0"/>
                <a:cs typeface="Times New Roman" panose="02020603050405020304" pitchFamily="18" charset="0"/>
              </a:rPr>
              <a:t>What sprint backlog items do you need to move back to your product backlog</a:t>
            </a:r>
            <a:r>
              <a:rPr lang="en-US" sz="1600" kern="100">
                <a:latin typeface="Calibri" panose="020F0502020204030204" pitchFamily="34" charset="0"/>
                <a:ea typeface="Calibri" panose="020F0502020204030204" pitchFamily="34" charset="0"/>
                <a:cs typeface="Times New Roman" panose="02020603050405020304" pitchFamily="18" charset="0"/>
              </a:rPr>
              <a:t>? Put them in order of priority, highest priority should be at the top of the list.</a:t>
            </a:r>
            <a:endParaRPr lang="en-US" sz="1400" b="1" kern="100">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9FA93A42-E4A7-6BBA-E8D3-CD16068D40BE}"/>
              </a:ext>
            </a:extLst>
          </p:cNvPr>
          <p:cNvSpPr txBox="1"/>
          <p:nvPr/>
        </p:nvSpPr>
        <p:spPr>
          <a:xfrm>
            <a:off x="154991" y="140174"/>
            <a:ext cx="3608254" cy="1270476"/>
          </a:xfrm>
          <a:prstGeom prst="rect">
            <a:avLst/>
          </a:prstGeom>
          <a:noFill/>
        </p:spPr>
        <p:txBody>
          <a:bodyPr wrap="square" rtlCol="0">
            <a:spAutoFit/>
          </a:bodyPr>
          <a:lstStyle/>
          <a:p>
            <a:pPr marL="0" marR="0">
              <a:lnSpc>
                <a:spcPct val="107000"/>
              </a:lnSpc>
              <a:spcBef>
                <a:spcPts val="0"/>
              </a:spcBef>
              <a:spcAft>
                <a:spcPts val="800"/>
              </a:spcAft>
            </a:pPr>
            <a:r>
              <a:rPr lang="en-US" sz="2400" b="1" kern="10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Sprint Review</a:t>
            </a:r>
            <a:endParaRPr lang="en-US" sz="2400" kern="10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Sprint #: </a:t>
            </a:r>
          </a:p>
          <a:p>
            <a:pPr marL="0" marR="0">
              <a:lnSpc>
                <a:spcPct val="107000"/>
              </a:lnSpc>
              <a:spcBef>
                <a:spcPts val="0"/>
              </a:spcBef>
              <a:spcAft>
                <a:spcPts val="800"/>
              </a:spcAft>
            </a:pPr>
            <a:r>
              <a:rPr lang="en-US" sz="1800" b="1" kern="10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Team:</a:t>
            </a:r>
            <a:endParaRPr lang="en-US" sz="1800">
              <a:solidFill>
                <a:schemeClr val="tx1">
                  <a:lumMod val="65000"/>
                  <a:lumOff val="35000"/>
                </a:schemeClr>
              </a:solidFill>
            </a:endParaRPr>
          </a:p>
        </p:txBody>
      </p:sp>
      <p:sp>
        <p:nvSpPr>
          <p:cNvPr id="8" name="TextBox 7">
            <a:extLst>
              <a:ext uri="{FF2B5EF4-FFF2-40B4-BE49-F238E27FC236}">
                <a16:creationId xmlns:a16="http://schemas.microsoft.com/office/drawing/2014/main" id="{690A2BBC-5B21-B64A-905F-0DEE5BAA6C38}"/>
              </a:ext>
            </a:extLst>
          </p:cNvPr>
          <p:cNvSpPr txBox="1"/>
          <p:nvPr/>
        </p:nvSpPr>
        <p:spPr>
          <a:xfrm>
            <a:off x="3301538" y="601178"/>
            <a:ext cx="4179314" cy="373757"/>
          </a:xfrm>
          <a:prstGeom prst="rect">
            <a:avLst/>
          </a:prstGeom>
          <a:noFill/>
        </p:spPr>
        <p:txBody>
          <a:bodyPr wrap="square" rtlCol="0">
            <a:spAutoFit/>
          </a:bodyPr>
          <a:lstStyle/>
          <a:p>
            <a:pPr marL="0" marR="0">
              <a:lnSpc>
                <a:spcPct val="107000"/>
              </a:lnSpc>
              <a:spcBef>
                <a:spcPts val="0"/>
              </a:spcBef>
              <a:spcAft>
                <a:spcPts val="800"/>
              </a:spcAft>
            </a:pPr>
            <a:r>
              <a:rPr lang="en-US" sz="18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Team Members Present:</a:t>
            </a:r>
            <a:endParaRPr lang="en-US" sz="1800">
              <a:solidFill>
                <a:schemeClr val="tx1">
                  <a:lumMod val="65000"/>
                  <a:lumOff val="35000"/>
                </a:schemeClr>
              </a:solidFill>
            </a:endParaRPr>
          </a:p>
        </p:txBody>
      </p:sp>
      <p:sp>
        <p:nvSpPr>
          <p:cNvPr id="13" name="TextBox 12">
            <a:extLst>
              <a:ext uri="{FF2B5EF4-FFF2-40B4-BE49-F238E27FC236}">
                <a16:creationId xmlns:a16="http://schemas.microsoft.com/office/drawing/2014/main" id="{EA59A4F0-32BE-1B11-03F1-D279F4074A7A}"/>
              </a:ext>
            </a:extLst>
          </p:cNvPr>
          <p:cNvSpPr txBox="1">
            <a:spLocks noGrp="1" noRot="1" noChangeAspect="1" noMove="1" noResize="1" noEditPoints="1" noAdjustHandles="1" noChangeArrowheads="1" noChangeShapeType="1"/>
          </p:cNvSpPr>
          <p:nvPr/>
        </p:nvSpPr>
        <p:spPr>
          <a:xfrm>
            <a:off x="126500" y="4023284"/>
            <a:ext cx="7645900" cy="1635063"/>
          </a:xfrm>
          <a:prstGeom prst="rect">
            <a:avLst/>
          </a:prstGeom>
          <a:noFill/>
        </p:spPr>
        <p:txBody>
          <a:bodyPr wrap="square">
            <a:spAutoFit/>
          </a:bodyPr>
          <a:lstStyle/>
          <a:p>
            <a:pPr marR="0" lvl="0">
              <a:spcBef>
                <a:spcPts val="0"/>
              </a:spcBef>
              <a:spcAft>
                <a:spcPts val="0"/>
              </a:spcAft>
            </a:pPr>
            <a:r>
              <a:rPr lang="en-US" sz="1600" b="0" i="0" u="none" strike="noStrike">
                <a:solidFill>
                  <a:srgbClr val="000000"/>
                </a:solidFill>
                <a:effectLst/>
                <a:latin typeface="Calibri" panose="020F0502020204030204" pitchFamily="34" charset="0"/>
                <a:cs typeface="Calibri" panose="020F0502020204030204" pitchFamily="34" charset="0"/>
              </a:rPr>
              <a:t>2.     Using complete sentences, tell me what your sprint goal was, did you meet that goal this sprint, and why you did or did not meet that goal:</a:t>
            </a:r>
            <a:endParaRPr lang="en-US" sz="1200" kern="100">
              <a:effectLst/>
              <a:latin typeface="Calibri" panose="020F0502020204030204" pitchFamily="34" charset="0"/>
              <a:ea typeface="Calibri" panose="020F0502020204030204" pitchFamily="34" charset="0"/>
              <a:cs typeface="Calibri" panose="020F0502020204030204" pitchFamily="34"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1503678A-098C-16BE-553F-9CDE718D7048}"/>
              </a:ext>
            </a:extLst>
          </p:cNvPr>
          <p:cNvSpPr txBox="1"/>
          <p:nvPr/>
        </p:nvSpPr>
        <p:spPr>
          <a:xfrm>
            <a:off x="1133062" y="602975"/>
            <a:ext cx="2100468" cy="44394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endParaRPr lang="en-US" sz="1600"/>
          </a:p>
        </p:txBody>
      </p:sp>
      <p:sp>
        <p:nvSpPr>
          <p:cNvPr id="15" name="TextBox 14">
            <a:extLst>
              <a:ext uri="{FF2B5EF4-FFF2-40B4-BE49-F238E27FC236}">
                <a16:creationId xmlns:a16="http://schemas.microsoft.com/office/drawing/2014/main" id="{AB3B52DE-5CFE-9D56-903E-F4EBED9B7E84}"/>
              </a:ext>
            </a:extLst>
          </p:cNvPr>
          <p:cNvSpPr txBox="1"/>
          <p:nvPr/>
        </p:nvSpPr>
        <p:spPr>
          <a:xfrm>
            <a:off x="914400" y="1106558"/>
            <a:ext cx="2305878" cy="44394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endParaRPr lang="en-US" sz="1600"/>
          </a:p>
        </p:txBody>
      </p:sp>
      <p:sp>
        <p:nvSpPr>
          <p:cNvPr id="16" name="TextBox 15">
            <a:extLst>
              <a:ext uri="{FF2B5EF4-FFF2-40B4-BE49-F238E27FC236}">
                <a16:creationId xmlns:a16="http://schemas.microsoft.com/office/drawing/2014/main" id="{B5EE4236-0E6F-5EA4-E81C-6726200410CE}"/>
              </a:ext>
            </a:extLst>
          </p:cNvPr>
          <p:cNvSpPr txBox="1"/>
          <p:nvPr/>
        </p:nvSpPr>
        <p:spPr>
          <a:xfrm>
            <a:off x="3412437" y="947532"/>
            <a:ext cx="3955772" cy="602972"/>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endParaRPr lang="en-US" sz="1600"/>
          </a:p>
        </p:txBody>
      </p:sp>
      <p:sp>
        <p:nvSpPr>
          <p:cNvPr id="6" name="TextBox 5">
            <a:extLst>
              <a:ext uri="{FF2B5EF4-FFF2-40B4-BE49-F238E27FC236}">
                <a16:creationId xmlns:a16="http://schemas.microsoft.com/office/drawing/2014/main" id="{531B3B4C-7EC5-02A6-59E0-7826973053FF}"/>
              </a:ext>
            </a:extLst>
          </p:cNvPr>
          <p:cNvSpPr txBox="1"/>
          <p:nvPr/>
        </p:nvSpPr>
        <p:spPr>
          <a:xfrm>
            <a:off x="198784" y="4647586"/>
            <a:ext cx="7209182" cy="148424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endParaRPr lang="en-US"/>
          </a:p>
        </p:txBody>
      </p:sp>
      <p:sp>
        <p:nvSpPr>
          <p:cNvPr id="5" name="TextBox 4">
            <a:extLst>
              <a:ext uri="{FF2B5EF4-FFF2-40B4-BE49-F238E27FC236}">
                <a16:creationId xmlns:a16="http://schemas.microsoft.com/office/drawing/2014/main" id="{BF35CC95-51B6-6EFE-CB8B-711E848155D4}"/>
              </a:ext>
            </a:extLst>
          </p:cNvPr>
          <p:cNvSpPr txBox="1"/>
          <p:nvPr/>
        </p:nvSpPr>
        <p:spPr>
          <a:xfrm>
            <a:off x="198784" y="2279373"/>
            <a:ext cx="7209182" cy="1722783"/>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endParaRPr lang="en-US"/>
          </a:p>
        </p:txBody>
      </p:sp>
      <p:sp>
        <p:nvSpPr>
          <p:cNvPr id="12" name="TextBox 11">
            <a:extLst>
              <a:ext uri="{FF2B5EF4-FFF2-40B4-BE49-F238E27FC236}">
                <a16:creationId xmlns:a16="http://schemas.microsoft.com/office/drawing/2014/main" id="{C01BA2D3-F633-27FE-1432-E0634EFEE346}"/>
              </a:ext>
            </a:extLst>
          </p:cNvPr>
          <p:cNvSpPr txBox="1"/>
          <p:nvPr/>
        </p:nvSpPr>
        <p:spPr>
          <a:xfrm>
            <a:off x="212036" y="6705600"/>
            <a:ext cx="7209182" cy="230587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endParaRPr lang="en-US"/>
          </a:p>
        </p:txBody>
      </p:sp>
      <p:sp>
        <p:nvSpPr>
          <p:cNvPr id="18" name="TextBox 17">
            <a:extLst>
              <a:ext uri="{FF2B5EF4-FFF2-40B4-BE49-F238E27FC236}">
                <a16:creationId xmlns:a16="http://schemas.microsoft.com/office/drawing/2014/main" id="{348F4EDF-0021-D2B6-AF76-9C38420B356C}"/>
              </a:ext>
            </a:extLst>
          </p:cNvPr>
          <p:cNvSpPr txBox="1"/>
          <p:nvPr/>
        </p:nvSpPr>
        <p:spPr>
          <a:xfrm>
            <a:off x="6493566" y="9448801"/>
            <a:ext cx="934278" cy="44394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endParaRPr lang="en-US" sz="1600"/>
          </a:p>
        </p:txBody>
      </p:sp>
      <p:pic>
        <p:nvPicPr>
          <p:cNvPr id="10" name="Picture 9" descr="A yellow circle and black squares&#10;&#10;AI-generated content may be incorrect.">
            <a:extLst>
              <a:ext uri="{FF2B5EF4-FFF2-40B4-BE49-F238E27FC236}">
                <a16:creationId xmlns:a16="http://schemas.microsoft.com/office/drawing/2014/main" id="{DB702868-13DF-C447-1F94-4767CB4EBCD5}"/>
              </a:ext>
            </a:extLst>
          </p:cNvPr>
          <p:cNvPicPr>
            <a:picLocks noChangeAspect="1"/>
          </p:cNvPicPr>
          <p:nvPr/>
        </p:nvPicPr>
        <p:blipFill>
          <a:blip r:embed="rId3"/>
          <a:stretch>
            <a:fillRect/>
          </a:stretch>
        </p:blipFill>
        <p:spPr>
          <a:xfrm>
            <a:off x="7153164" y="-9478"/>
            <a:ext cx="603019" cy="809871"/>
          </a:xfrm>
          <a:prstGeom prst="rect">
            <a:avLst/>
          </a:prstGeom>
        </p:spPr>
      </p:pic>
    </p:spTree>
    <p:extLst>
      <p:ext uri="{BB962C8B-B14F-4D97-AF65-F5344CB8AC3E}">
        <p14:creationId xmlns:p14="http://schemas.microsoft.com/office/powerpoint/2010/main" val="3745397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a:stretch>
        </a:blipFill>
        <a:effectLst/>
      </p:bgPr>
    </p:bg>
    <p:spTree>
      <p:nvGrpSpPr>
        <p:cNvPr id="1" name="">
          <a:extLst>
            <a:ext uri="{FF2B5EF4-FFF2-40B4-BE49-F238E27FC236}">
              <a16:creationId xmlns:a16="http://schemas.microsoft.com/office/drawing/2014/main" id="{58AE4A9B-B2BD-3146-EEF1-877F96ABEE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11B32E-DE00-FBA4-5A10-278A1AA8D6E9}"/>
              </a:ext>
            </a:extLst>
          </p:cNvPr>
          <p:cNvSpPr>
            <a:spLocks noGrp="1"/>
          </p:cNvSpPr>
          <p:nvPr>
            <p:ph type="title"/>
          </p:nvPr>
        </p:nvSpPr>
        <p:spPr/>
        <p:txBody>
          <a:bodyPr/>
          <a:lstStyle/>
          <a:p>
            <a:r>
              <a:rPr lang="en-US"/>
              <a:t>Notes Page.</a:t>
            </a:r>
          </a:p>
        </p:txBody>
      </p:sp>
      <p:sp>
        <p:nvSpPr>
          <p:cNvPr id="3" name="Subtitle 2">
            <a:extLst>
              <a:ext uri="{FF2B5EF4-FFF2-40B4-BE49-F238E27FC236}">
                <a16:creationId xmlns:a16="http://schemas.microsoft.com/office/drawing/2014/main" id="{30D1E26D-EC7C-DAE7-2BC4-BB9CCFC3C1E6}"/>
              </a:ext>
            </a:extLst>
          </p:cNvPr>
          <p:cNvSpPr>
            <a:spLocks noGrp="1"/>
          </p:cNvSpPr>
          <p:nvPr>
            <p:ph type="subTitle" idx="1"/>
          </p:nvPr>
        </p:nvSpPr>
        <p:spPr/>
        <p:txBody>
          <a:bodyPr/>
          <a:lstStyle/>
          <a:p>
            <a:endParaRPr lang="en-US"/>
          </a:p>
        </p:txBody>
      </p:sp>
      <p:sp>
        <p:nvSpPr>
          <p:cNvPr id="4" name="Subtitle 3">
            <a:extLst>
              <a:ext uri="{FF2B5EF4-FFF2-40B4-BE49-F238E27FC236}">
                <a16:creationId xmlns:a16="http://schemas.microsoft.com/office/drawing/2014/main" id="{462733B0-C451-1B23-F831-F69D13AF20C6}"/>
              </a:ext>
            </a:extLst>
          </p:cNvPr>
          <p:cNvSpPr>
            <a:spLocks noGrp="1"/>
          </p:cNvSpPr>
          <p:nvPr>
            <p:ph type="subTitle" idx="2"/>
          </p:nvPr>
        </p:nvSpPr>
        <p:spPr/>
        <p:txBody>
          <a:bodyPr/>
          <a:lstStyle/>
          <a:p>
            <a:r>
              <a:rPr lang="en-US"/>
              <a:t>Ryder </a:t>
            </a:r>
            <a:r>
              <a:rPr lang="en-US" err="1"/>
              <a:t>Sandstrum</a:t>
            </a:r>
          </a:p>
        </p:txBody>
      </p:sp>
      <p:sp>
        <p:nvSpPr>
          <p:cNvPr id="5" name="Subtitle 4">
            <a:extLst>
              <a:ext uri="{FF2B5EF4-FFF2-40B4-BE49-F238E27FC236}">
                <a16:creationId xmlns:a16="http://schemas.microsoft.com/office/drawing/2014/main" id="{A70BB512-60A6-757B-91C0-46BDD2326165}"/>
              </a:ext>
            </a:extLst>
          </p:cNvPr>
          <p:cNvSpPr>
            <a:spLocks noGrp="1"/>
          </p:cNvSpPr>
          <p:nvPr>
            <p:ph type="subTitle" idx="3"/>
          </p:nvPr>
        </p:nvSpPr>
        <p:spPr>
          <a:xfrm>
            <a:off x="6877739" y="9601307"/>
            <a:ext cx="882997" cy="246693"/>
          </a:xfrm>
        </p:spPr>
        <p:txBody>
          <a:bodyPr/>
          <a:lstStyle/>
          <a:p>
            <a:r>
              <a:rPr lang="en-US"/>
              <a:t>8-12-25</a:t>
            </a:r>
          </a:p>
        </p:txBody>
      </p:sp>
      <p:sp>
        <p:nvSpPr>
          <p:cNvPr id="6" name="TextBox 5">
            <a:extLst>
              <a:ext uri="{FF2B5EF4-FFF2-40B4-BE49-F238E27FC236}">
                <a16:creationId xmlns:a16="http://schemas.microsoft.com/office/drawing/2014/main" id="{2F264E67-9461-105C-0466-334455F25D79}"/>
              </a:ext>
            </a:extLst>
          </p:cNvPr>
          <p:cNvSpPr txBox="1"/>
          <p:nvPr/>
        </p:nvSpPr>
        <p:spPr>
          <a:xfrm>
            <a:off x="225287" y="212035"/>
            <a:ext cx="2263761" cy="523220"/>
          </a:xfrm>
          <a:prstGeom prst="rect">
            <a:avLst/>
          </a:prstGeom>
          <a:noFill/>
        </p:spPr>
        <p:txBody>
          <a:bodyPr wrap="none" lIns="91440" tIns="45720" rIns="91440" bIns="45720" rtlCol="0" anchor="t">
            <a:spAutoFit/>
          </a:bodyPr>
          <a:lstStyle/>
          <a:p>
            <a:r>
              <a:rPr lang="en-US" sz="2800" b="1"/>
              <a:t>Notes Page:</a:t>
            </a:r>
          </a:p>
        </p:txBody>
      </p:sp>
      <p:sp>
        <p:nvSpPr>
          <p:cNvPr id="7" name="TextBox 6">
            <a:extLst>
              <a:ext uri="{FF2B5EF4-FFF2-40B4-BE49-F238E27FC236}">
                <a16:creationId xmlns:a16="http://schemas.microsoft.com/office/drawing/2014/main" id="{7EB8481C-257B-3D87-5926-C3457CFA9D04}"/>
              </a:ext>
            </a:extLst>
          </p:cNvPr>
          <p:cNvSpPr txBox="1"/>
          <p:nvPr/>
        </p:nvSpPr>
        <p:spPr>
          <a:xfrm>
            <a:off x="230652" y="788674"/>
            <a:ext cx="7323087" cy="338554"/>
          </a:xfrm>
          <a:prstGeom prst="rect">
            <a:avLst/>
          </a:prstGeom>
          <a:solidFill>
            <a:schemeClr val="bg1"/>
          </a:solidFill>
        </p:spPr>
        <p:txBody>
          <a:bodyPr wrap="square" lIns="91440" tIns="45720" rIns="91440" bIns="45720" rtlCol="0" anchor="t">
            <a:spAutoFit/>
          </a:bodyPr>
          <a:lstStyle/>
          <a:p>
            <a:r>
              <a:rPr lang="en-US" sz="1600" b="1">
                <a:solidFill>
                  <a:schemeClr val="tx1">
                    <a:lumMod val="75000"/>
                    <a:lumOff val="25000"/>
                  </a:schemeClr>
                </a:solidFill>
                <a:latin typeface="Calibri"/>
              </a:rPr>
              <a:t>[Insert Notes Here]</a:t>
            </a:r>
          </a:p>
        </p:txBody>
      </p:sp>
      <p:pic>
        <p:nvPicPr>
          <p:cNvPr id="10" name="Picture 9" descr="A yellow circle and black squares&#10;&#10;AI-generated content may be incorrect.">
            <a:extLst>
              <a:ext uri="{FF2B5EF4-FFF2-40B4-BE49-F238E27FC236}">
                <a16:creationId xmlns:a16="http://schemas.microsoft.com/office/drawing/2014/main" id="{147B5963-A8D9-71B8-B119-0E91F3811CB2}"/>
              </a:ext>
            </a:extLst>
          </p:cNvPr>
          <p:cNvPicPr>
            <a:picLocks noChangeAspect="1"/>
          </p:cNvPicPr>
          <p:nvPr/>
        </p:nvPicPr>
        <p:blipFill>
          <a:blip r:embed="rId3"/>
          <a:stretch>
            <a:fillRect/>
          </a:stretch>
        </p:blipFill>
        <p:spPr>
          <a:xfrm>
            <a:off x="7153164" y="-9478"/>
            <a:ext cx="603019" cy="809871"/>
          </a:xfrm>
          <a:prstGeom prst="rect">
            <a:avLst/>
          </a:prstGeom>
        </p:spPr>
      </p:pic>
    </p:spTree>
    <p:extLst>
      <p:ext uri="{BB962C8B-B14F-4D97-AF65-F5344CB8AC3E}">
        <p14:creationId xmlns:p14="http://schemas.microsoft.com/office/powerpoint/2010/main" val="156758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59671-2577-7BA7-D6A2-4A84BCE2FE40}"/>
              </a:ext>
            </a:extLst>
          </p:cNvPr>
          <p:cNvSpPr>
            <a:spLocks noGrp="1" noRot="1" noMove="1" noResize="1" noEditPoints="1" noAdjustHandles="1" noChangeArrowheads="1" noChangeShapeType="1"/>
          </p:cNvSpPr>
          <p:nvPr>
            <p:ph type="title"/>
          </p:nvPr>
        </p:nvSpPr>
        <p:spPr/>
        <p:txBody>
          <a:bodyPr/>
          <a:lstStyle/>
          <a:p>
            <a:r>
              <a:rPr lang="en-US"/>
              <a:t>Nothing but Net</a:t>
            </a:r>
          </a:p>
        </p:txBody>
      </p:sp>
      <p:sp>
        <p:nvSpPr>
          <p:cNvPr id="3" name="Subtitle 2">
            <a:extLst>
              <a:ext uri="{FF2B5EF4-FFF2-40B4-BE49-F238E27FC236}">
                <a16:creationId xmlns:a16="http://schemas.microsoft.com/office/drawing/2014/main" id="{E1DED663-717C-9CC0-0366-14BA9F376C6E}"/>
              </a:ext>
            </a:extLst>
          </p:cNvPr>
          <p:cNvSpPr>
            <a:spLocks noGrp="1" noRot="1" noMove="1" noResize="1" noEditPoints="1" noAdjustHandles="1" noChangeArrowheads="1" noChangeShapeType="1"/>
          </p:cNvSpPr>
          <p:nvPr>
            <p:ph type="subTitle" idx="1"/>
          </p:nvPr>
        </p:nvSpPr>
        <p:spPr/>
        <p:txBody>
          <a:bodyPr/>
          <a:lstStyle/>
          <a:p>
            <a:r>
              <a:rPr lang="en-US"/>
              <a:t>Mr. Lyon</a:t>
            </a:r>
          </a:p>
        </p:txBody>
      </p:sp>
      <p:sp>
        <p:nvSpPr>
          <p:cNvPr id="4" name="Subtitle 3">
            <a:extLst>
              <a:ext uri="{FF2B5EF4-FFF2-40B4-BE49-F238E27FC236}">
                <a16:creationId xmlns:a16="http://schemas.microsoft.com/office/drawing/2014/main" id="{E39A8C19-978D-A045-9216-C2841D999311}"/>
              </a:ext>
            </a:extLst>
          </p:cNvPr>
          <p:cNvSpPr>
            <a:spLocks noGrp="1" noRot="1" noMove="1" noResize="1" noEditPoints="1" noAdjustHandles="1" noChangeArrowheads="1" noChangeShapeType="1"/>
          </p:cNvSpPr>
          <p:nvPr>
            <p:ph type="subTitle" idx="2"/>
          </p:nvPr>
        </p:nvSpPr>
        <p:spPr/>
        <p:txBody>
          <a:bodyPr/>
          <a:lstStyle/>
          <a:p>
            <a:r>
              <a:rPr lang="en-US"/>
              <a:t>4/15/2025</a:t>
            </a:r>
          </a:p>
        </p:txBody>
      </p:sp>
      <p:sp>
        <p:nvSpPr>
          <p:cNvPr id="5" name="Subtitle 4">
            <a:extLst>
              <a:ext uri="{FF2B5EF4-FFF2-40B4-BE49-F238E27FC236}">
                <a16:creationId xmlns:a16="http://schemas.microsoft.com/office/drawing/2014/main" id="{6300424E-B704-2BBE-B587-591284A5B3EA}"/>
              </a:ext>
            </a:extLst>
          </p:cNvPr>
          <p:cNvSpPr>
            <a:spLocks noGrp="1" noRot="1" noMove="1" noResize="1" noEditPoints="1" noAdjustHandles="1" noChangeArrowheads="1" noChangeShapeType="1"/>
          </p:cNvSpPr>
          <p:nvPr>
            <p:ph type="subTitle" idx="3"/>
          </p:nvPr>
        </p:nvSpPr>
        <p:spPr/>
        <p:txBody>
          <a:bodyPr/>
          <a:lstStyle/>
          <a:p>
            <a:r>
              <a:rPr lang="en-US"/>
              <a:t>5</a:t>
            </a:r>
          </a:p>
        </p:txBody>
      </p:sp>
      <p:sp>
        <p:nvSpPr>
          <p:cNvPr id="6" name="TextBox 5">
            <a:extLst>
              <a:ext uri="{FF2B5EF4-FFF2-40B4-BE49-F238E27FC236}">
                <a16:creationId xmlns:a16="http://schemas.microsoft.com/office/drawing/2014/main" id="{AF3A983C-7192-9216-1596-E42299567D8F}"/>
              </a:ext>
            </a:extLst>
          </p:cNvPr>
          <p:cNvSpPr txBox="1">
            <a:spLocks noGrp="1" noRot="1" noMove="1" noResize="1" noEditPoints="1" noAdjustHandles="1" noChangeArrowheads="1" noChangeShapeType="1"/>
          </p:cNvSpPr>
          <p:nvPr/>
        </p:nvSpPr>
        <p:spPr>
          <a:xfrm>
            <a:off x="225287" y="212035"/>
            <a:ext cx="4937570" cy="523220"/>
          </a:xfrm>
          <a:prstGeom prst="rect">
            <a:avLst/>
          </a:prstGeom>
          <a:noFill/>
        </p:spPr>
        <p:txBody>
          <a:bodyPr wrap="none" rtlCol="0">
            <a:spAutoFit/>
          </a:bodyPr>
          <a:lstStyle/>
          <a:p>
            <a:r>
              <a:rPr lang="en-US" sz="2800" b="1">
                <a:solidFill>
                  <a:schemeClr val="accent1">
                    <a:lumMod val="25000"/>
                  </a:schemeClr>
                </a:solidFill>
                <a:highlight>
                  <a:srgbClr val="FF0000"/>
                </a:highlight>
              </a:rPr>
              <a:t>EXAMPLE</a:t>
            </a:r>
            <a:r>
              <a:rPr lang="en-US" sz="2800" b="1"/>
              <a:t> - Research Page:</a:t>
            </a:r>
          </a:p>
        </p:txBody>
      </p:sp>
      <p:sp>
        <p:nvSpPr>
          <p:cNvPr id="7" name="TextBox 6">
            <a:extLst>
              <a:ext uri="{FF2B5EF4-FFF2-40B4-BE49-F238E27FC236}">
                <a16:creationId xmlns:a16="http://schemas.microsoft.com/office/drawing/2014/main" id="{92FD4C9E-3223-3746-6610-D35A9F2BFBD3}"/>
              </a:ext>
            </a:extLst>
          </p:cNvPr>
          <p:cNvSpPr txBox="1">
            <a:spLocks noGrp="1" noRot="1" noMove="1" noResize="1" noEditPoints="1" noAdjustHandles="1" noChangeArrowheads="1" noChangeShapeType="1"/>
          </p:cNvSpPr>
          <p:nvPr/>
        </p:nvSpPr>
        <p:spPr>
          <a:xfrm>
            <a:off x="265043" y="874643"/>
            <a:ext cx="7288696" cy="954107"/>
          </a:xfrm>
          <a:prstGeom prst="rect">
            <a:avLst/>
          </a:prstGeom>
          <a:solidFill>
            <a:schemeClr val="bg1"/>
          </a:solidFill>
        </p:spPr>
        <p:txBody>
          <a:bodyPr wrap="square" rtlCol="0">
            <a:spAutoFit/>
          </a:bodyPr>
          <a:lstStyle/>
          <a:p>
            <a:pPr marL="342900" indent="-342900">
              <a:buAutoNum type="arabicPeriod"/>
            </a:pPr>
            <a:r>
              <a:rPr lang="en-US" b="1">
                <a:solidFill>
                  <a:schemeClr val="tx1">
                    <a:lumMod val="75000"/>
                    <a:lumOff val="25000"/>
                  </a:schemeClr>
                </a:solidFill>
              </a:rPr>
              <a:t>Identify the problem:</a:t>
            </a:r>
          </a:p>
          <a:p>
            <a:pPr marL="344488" indent="-344488"/>
            <a:r>
              <a:rPr lang="en-US">
                <a:solidFill>
                  <a:schemeClr val="tx1">
                    <a:lumMod val="65000"/>
                    <a:lumOff val="35000"/>
                  </a:schemeClr>
                </a:solidFill>
              </a:rPr>
              <a:t>       Clearly state an individual problem that you need to try to solve, or task that you are trying to make your robot accomplish. (i.e. do you need to lift something, grab something, push something, turn better, etc.)</a:t>
            </a:r>
          </a:p>
        </p:txBody>
      </p:sp>
      <p:sp>
        <p:nvSpPr>
          <p:cNvPr id="8" name="TextBox 7">
            <a:extLst>
              <a:ext uri="{FF2B5EF4-FFF2-40B4-BE49-F238E27FC236}">
                <a16:creationId xmlns:a16="http://schemas.microsoft.com/office/drawing/2014/main" id="{AE2CCFDB-5D0A-5EA5-01DA-3A8FE8314EC1}"/>
              </a:ext>
            </a:extLst>
          </p:cNvPr>
          <p:cNvSpPr txBox="1">
            <a:spLocks noGrp="1" noRot="1" noMove="1" noResize="1" noEditPoints="1" noAdjustHandles="1" noChangeArrowheads="1" noChangeShapeType="1"/>
          </p:cNvSpPr>
          <p:nvPr/>
        </p:nvSpPr>
        <p:spPr>
          <a:xfrm>
            <a:off x="238540" y="1868557"/>
            <a:ext cx="7301948" cy="111318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r>
              <a:rPr lang="en-US"/>
              <a:t>I need to make a mechanism that moves a flat surface laterally, this will lift the ball up and back to my launching mechanism.</a:t>
            </a:r>
          </a:p>
        </p:txBody>
      </p:sp>
      <p:sp>
        <p:nvSpPr>
          <p:cNvPr id="9" name="TextBox 8">
            <a:extLst>
              <a:ext uri="{FF2B5EF4-FFF2-40B4-BE49-F238E27FC236}">
                <a16:creationId xmlns:a16="http://schemas.microsoft.com/office/drawing/2014/main" id="{71386654-7917-8F4C-2326-74726242B93A}"/>
              </a:ext>
            </a:extLst>
          </p:cNvPr>
          <p:cNvSpPr txBox="1">
            <a:spLocks noGrp="1" noRot="1" noMove="1" noResize="1" noEditPoints="1" noAdjustHandles="1" noChangeArrowheads="1" noChangeShapeType="1"/>
          </p:cNvSpPr>
          <p:nvPr/>
        </p:nvSpPr>
        <p:spPr>
          <a:xfrm>
            <a:off x="245163" y="3028121"/>
            <a:ext cx="7374836" cy="738664"/>
          </a:xfrm>
          <a:prstGeom prst="rect">
            <a:avLst/>
          </a:prstGeom>
          <a:solidFill>
            <a:schemeClr val="bg1"/>
          </a:solidFill>
        </p:spPr>
        <p:txBody>
          <a:bodyPr wrap="square" rtlCol="0">
            <a:spAutoFit/>
          </a:bodyPr>
          <a:lstStyle/>
          <a:p>
            <a:r>
              <a:rPr lang="en-US" b="1">
                <a:solidFill>
                  <a:schemeClr val="tx1">
                    <a:lumMod val="75000"/>
                    <a:lumOff val="25000"/>
                  </a:schemeClr>
                </a:solidFill>
              </a:rPr>
              <a:t>2.    Find real-world examples:</a:t>
            </a:r>
          </a:p>
          <a:p>
            <a:pPr marL="344488" indent="-344488"/>
            <a:r>
              <a:rPr lang="en-US">
                <a:solidFill>
                  <a:schemeClr val="tx1">
                    <a:lumMod val="65000"/>
                    <a:lumOff val="35000"/>
                  </a:schemeClr>
                </a:solidFill>
              </a:rPr>
              <a:t>       Paste in pictures, video links, or screenshots of real-world examples that look like they could do the thing you are trying to do. </a:t>
            </a:r>
          </a:p>
        </p:txBody>
      </p:sp>
      <p:sp>
        <p:nvSpPr>
          <p:cNvPr id="10" name="TextBox 9">
            <a:extLst>
              <a:ext uri="{FF2B5EF4-FFF2-40B4-BE49-F238E27FC236}">
                <a16:creationId xmlns:a16="http://schemas.microsoft.com/office/drawing/2014/main" id="{BC9C0359-D763-F4CD-781E-7517CB1318F9}"/>
              </a:ext>
            </a:extLst>
          </p:cNvPr>
          <p:cNvSpPr txBox="1">
            <a:spLocks noGrp="1" noRot="1" noMove="1" noResize="1" noEditPoints="1" noAdjustHandles="1" noChangeArrowheads="1" noChangeShapeType="1"/>
          </p:cNvSpPr>
          <p:nvPr/>
        </p:nvSpPr>
        <p:spPr>
          <a:xfrm>
            <a:off x="212032" y="7195929"/>
            <a:ext cx="7374836" cy="738664"/>
          </a:xfrm>
          <a:prstGeom prst="rect">
            <a:avLst/>
          </a:prstGeom>
          <a:solidFill>
            <a:schemeClr val="bg1"/>
          </a:solidFill>
        </p:spPr>
        <p:txBody>
          <a:bodyPr wrap="square" rtlCol="0">
            <a:spAutoFit/>
          </a:bodyPr>
          <a:lstStyle/>
          <a:p>
            <a:r>
              <a:rPr lang="en-US" b="1">
                <a:solidFill>
                  <a:schemeClr val="tx1">
                    <a:lumMod val="75000"/>
                    <a:lumOff val="25000"/>
                  </a:schemeClr>
                </a:solidFill>
              </a:rPr>
              <a:t>3.    Brainstorm:</a:t>
            </a:r>
          </a:p>
          <a:p>
            <a:pPr marL="344488" indent="-344488"/>
            <a:r>
              <a:rPr lang="en-US">
                <a:solidFill>
                  <a:schemeClr val="tx1">
                    <a:lumMod val="65000"/>
                    <a:lumOff val="35000"/>
                  </a:schemeClr>
                </a:solidFill>
              </a:rPr>
              <a:t>       How could this example be scaled down or changed to solve your problem? What could you do to make it work?</a:t>
            </a:r>
          </a:p>
        </p:txBody>
      </p:sp>
      <p:sp>
        <p:nvSpPr>
          <p:cNvPr id="11" name="TextBox 10">
            <a:extLst>
              <a:ext uri="{FF2B5EF4-FFF2-40B4-BE49-F238E27FC236}">
                <a16:creationId xmlns:a16="http://schemas.microsoft.com/office/drawing/2014/main" id="{F4148601-23F7-A7B9-FFEB-9604C46EA76E}"/>
              </a:ext>
            </a:extLst>
          </p:cNvPr>
          <p:cNvSpPr txBox="1">
            <a:spLocks noGrp="1" noRot="1" noMove="1" noResize="1" noEditPoints="1" noAdjustHandles="1" noChangeArrowheads="1" noChangeShapeType="1"/>
          </p:cNvSpPr>
          <p:nvPr/>
        </p:nvSpPr>
        <p:spPr>
          <a:xfrm>
            <a:off x="258418" y="7997687"/>
            <a:ext cx="7301948" cy="111318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r>
              <a:rPr lang="en-US"/>
              <a:t>If I use gears the same way that this train wheel double-crank mechanism works, I can easily move the ball how I need to.</a:t>
            </a:r>
          </a:p>
        </p:txBody>
      </p:sp>
      <p:pic>
        <p:nvPicPr>
          <p:cNvPr id="12" name="Picture 11">
            <a:extLst>
              <a:ext uri="{FF2B5EF4-FFF2-40B4-BE49-F238E27FC236}">
                <a16:creationId xmlns:a16="http://schemas.microsoft.com/office/drawing/2014/main" id="{A88E3DC6-FFF9-6BCE-4928-88A01328F80B}"/>
              </a:ext>
            </a:extLst>
          </p:cNvPr>
          <p:cNvPicPr>
            <a:picLocks noGrp="1" noRot="1" noChangeAspect="1" noMove="1" noResize="1" noEditPoints="1" noAdjustHandles="1" noChangeArrowheads="1" noChangeShapeType="1" noCrop="1"/>
          </p:cNvPicPr>
          <p:nvPr/>
        </p:nvPicPr>
        <p:blipFill>
          <a:blip r:embed="rId3"/>
          <a:stretch>
            <a:fillRect/>
          </a:stretch>
        </p:blipFill>
        <p:spPr>
          <a:xfrm>
            <a:off x="1060173" y="4002385"/>
            <a:ext cx="5062618" cy="2901662"/>
          </a:xfrm>
          <a:prstGeom prst="rect">
            <a:avLst/>
          </a:prstGeom>
        </p:spPr>
      </p:pic>
      <p:pic>
        <p:nvPicPr>
          <p:cNvPr id="15" name="Picture 14" descr="A yellow circle and black squares&#10;&#10;AI-generated content may be incorrect.">
            <a:extLst>
              <a:ext uri="{FF2B5EF4-FFF2-40B4-BE49-F238E27FC236}">
                <a16:creationId xmlns:a16="http://schemas.microsoft.com/office/drawing/2014/main" id="{C90AB875-4B50-9CEB-6D34-84F642156F69}"/>
              </a:ext>
            </a:extLst>
          </p:cNvPr>
          <p:cNvPicPr>
            <a:picLocks noChangeAspect="1"/>
          </p:cNvPicPr>
          <p:nvPr/>
        </p:nvPicPr>
        <p:blipFill>
          <a:blip r:embed="rId4"/>
          <a:stretch>
            <a:fillRect/>
          </a:stretch>
        </p:blipFill>
        <p:spPr>
          <a:xfrm>
            <a:off x="7153164" y="-9478"/>
            <a:ext cx="603019" cy="809871"/>
          </a:xfrm>
          <a:prstGeom prst="rect">
            <a:avLst/>
          </a:prstGeom>
        </p:spPr>
      </p:pic>
    </p:spTree>
    <p:extLst>
      <p:ext uri="{BB962C8B-B14F-4D97-AF65-F5344CB8AC3E}">
        <p14:creationId xmlns:p14="http://schemas.microsoft.com/office/powerpoint/2010/main" val="3541590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59671-2577-7BA7-D6A2-4A84BCE2FE40}"/>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E1DED663-717C-9CC0-0366-14BA9F376C6E}"/>
              </a:ext>
            </a:extLst>
          </p:cNvPr>
          <p:cNvSpPr>
            <a:spLocks noGrp="1"/>
          </p:cNvSpPr>
          <p:nvPr>
            <p:ph type="subTitle" idx="1"/>
          </p:nvPr>
        </p:nvSpPr>
        <p:spPr/>
        <p:txBody>
          <a:bodyPr/>
          <a:lstStyle/>
          <a:p>
            <a:endParaRPr lang="en-US"/>
          </a:p>
        </p:txBody>
      </p:sp>
      <p:sp>
        <p:nvSpPr>
          <p:cNvPr id="4" name="Subtitle 3">
            <a:extLst>
              <a:ext uri="{FF2B5EF4-FFF2-40B4-BE49-F238E27FC236}">
                <a16:creationId xmlns:a16="http://schemas.microsoft.com/office/drawing/2014/main" id="{E39A8C19-978D-A045-9216-C2841D999311}"/>
              </a:ext>
            </a:extLst>
          </p:cNvPr>
          <p:cNvSpPr>
            <a:spLocks noGrp="1"/>
          </p:cNvSpPr>
          <p:nvPr>
            <p:ph type="subTitle" idx="2"/>
          </p:nvPr>
        </p:nvSpPr>
        <p:spPr/>
        <p:txBody>
          <a:bodyPr/>
          <a:lstStyle/>
          <a:p>
            <a:endParaRPr lang="en-US"/>
          </a:p>
        </p:txBody>
      </p:sp>
      <p:sp>
        <p:nvSpPr>
          <p:cNvPr id="5" name="Subtitle 4">
            <a:extLst>
              <a:ext uri="{FF2B5EF4-FFF2-40B4-BE49-F238E27FC236}">
                <a16:creationId xmlns:a16="http://schemas.microsoft.com/office/drawing/2014/main" id="{6300424E-B704-2BBE-B587-591284A5B3EA}"/>
              </a:ext>
            </a:extLst>
          </p:cNvPr>
          <p:cNvSpPr>
            <a:spLocks noGrp="1"/>
          </p:cNvSpPr>
          <p:nvPr>
            <p:ph type="subTitle" idx="3"/>
          </p:nvPr>
        </p:nvSpPr>
        <p:spPr/>
        <p:txBody>
          <a:bodyPr/>
          <a:lstStyle/>
          <a:p>
            <a:endParaRPr lang="en-US"/>
          </a:p>
        </p:txBody>
      </p:sp>
      <p:sp>
        <p:nvSpPr>
          <p:cNvPr id="6" name="TextBox 5">
            <a:extLst>
              <a:ext uri="{FF2B5EF4-FFF2-40B4-BE49-F238E27FC236}">
                <a16:creationId xmlns:a16="http://schemas.microsoft.com/office/drawing/2014/main" id="{AF3A983C-7192-9216-1596-E42299567D8F}"/>
              </a:ext>
            </a:extLst>
          </p:cNvPr>
          <p:cNvSpPr txBox="1"/>
          <p:nvPr/>
        </p:nvSpPr>
        <p:spPr>
          <a:xfrm>
            <a:off x="225287" y="212035"/>
            <a:ext cx="2884123" cy="523220"/>
          </a:xfrm>
          <a:prstGeom prst="rect">
            <a:avLst/>
          </a:prstGeom>
          <a:noFill/>
        </p:spPr>
        <p:txBody>
          <a:bodyPr wrap="none" rtlCol="0">
            <a:spAutoFit/>
          </a:bodyPr>
          <a:lstStyle/>
          <a:p>
            <a:r>
              <a:rPr lang="en-US" sz="2800" b="1"/>
              <a:t>Research Page:</a:t>
            </a:r>
          </a:p>
        </p:txBody>
      </p:sp>
      <p:sp>
        <p:nvSpPr>
          <p:cNvPr id="7" name="TextBox 6">
            <a:extLst>
              <a:ext uri="{FF2B5EF4-FFF2-40B4-BE49-F238E27FC236}">
                <a16:creationId xmlns:a16="http://schemas.microsoft.com/office/drawing/2014/main" id="{92FD4C9E-3223-3746-6610-D35A9F2BFBD3}"/>
              </a:ext>
            </a:extLst>
          </p:cNvPr>
          <p:cNvSpPr txBox="1"/>
          <p:nvPr/>
        </p:nvSpPr>
        <p:spPr>
          <a:xfrm>
            <a:off x="265043" y="874643"/>
            <a:ext cx="7288696" cy="954107"/>
          </a:xfrm>
          <a:prstGeom prst="rect">
            <a:avLst/>
          </a:prstGeom>
          <a:solidFill>
            <a:schemeClr val="bg1"/>
          </a:solidFill>
        </p:spPr>
        <p:txBody>
          <a:bodyPr wrap="square" rtlCol="0">
            <a:spAutoFit/>
          </a:bodyPr>
          <a:lstStyle/>
          <a:p>
            <a:pPr marL="342900" indent="-342900">
              <a:buAutoNum type="arabicPeriod"/>
            </a:pPr>
            <a:r>
              <a:rPr lang="en-US" b="1">
                <a:solidFill>
                  <a:schemeClr val="tx1">
                    <a:lumMod val="75000"/>
                    <a:lumOff val="25000"/>
                  </a:schemeClr>
                </a:solidFill>
              </a:rPr>
              <a:t>Identify the problem:</a:t>
            </a:r>
          </a:p>
          <a:p>
            <a:pPr marL="344488" indent="-344488"/>
            <a:r>
              <a:rPr lang="en-US">
                <a:solidFill>
                  <a:schemeClr val="tx1">
                    <a:lumMod val="65000"/>
                    <a:lumOff val="35000"/>
                  </a:schemeClr>
                </a:solidFill>
              </a:rPr>
              <a:t>       Clearly state an individual problem that you need to try to solve, or task that you are trying to make your robot accomplish. (i.e. do you need to lift something, grab something, push something, turn better, etc.)</a:t>
            </a:r>
          </a:p>
        </p:txBody>
      </p:sp>
      <p:sp>
        <p:nvSpPr>
          <p:cNvPr id="8" name="TextBox 7">
            <a:extLst>
              <a:ext uri="{FF2B5EF4-FFF2-40B4-BE49-F238E27FC236}">
                <a16:creationId xmlns:a16="http://schemas.microsoft.com/office/drawing/2014/main" id="{AE2CCFDB-5D0A-5EA5-01DA-3A8FE8314EC1}"/>
              </a:ext>
            </a:extLst>
          </p:cNvPr>
          <p:cNvSpPr txBox="1"/>
          <p:nvPr/>
        </p:nvSpPr>
        <p:spPr>
          <a:xfrm>
            <a:off x="238540" y="1868557"/>
            <a:ext cx="7301948" cy="111318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endParaRPr lang="en-US"/>
          </a:p>
        </p:txBody>
      </p:sp>
      <p:sp>
        <p:nvSpPr>
          <p:cNvPr id="9" name="TextBox 8">
            <a:extLst>
              <a:ext uri="{FF2B5EF4-FFF2-40B4-BE49-F238E27FC236}">
                <a16:creationId xmlns:a16="http://schemas.microsoft.com/office/drawing/2014/main" id="{71386654-7917-8F4C-2326-74726242B93A}"/>
              </a:ext>
            </a:extLst>
          </p:cNvPr>
          <p:cNvSpPr txBox="1"/>
          <p:nvPr/>
        </p:nvSpPr>
        <p:spPr>
          <a:xfrm>
            <a:off x="245163" y="3028121"/>
            <a:ext cx="7374836" cy="738664"/>
          </a:xfrm>
          <a:prstGeom prst="rect">
            <a:avLst/>
          </a:prstGeom>
          <a:solidFill>
            <a:schemeClr val="bg1"/>
          </a:solidFill>
        </p:spPr>
        <p:txBody>
          <a:bodyPr wrap="square" rtlCol="0">
            <a:spAutoFit/>
          </a:bodyPr>
          <a:lstStyle/>
          <a:p>
            <a:r>
              <a:rPr lang="en-US" b="1">
                <a:solidFill>
                  <a:schemeClr val="tx1">
                    <a:lumMod val="75000"/>
                    <a:lumOff val="25000"/>
                  </a:schemeClr>
                </a:solidFill>
              </a:rPr>
              <a:t>2.    Find real-world examples:</a:t>
            </a:r>
          </a:p>
          <a:p>
            <a:pPr marL="344488" indent="-344488"/>
            <a:r>
              <a:rPr lang="en-US">
                <a:solidFill>
                  <a:schemeClr val="tx1">
                    <a:lumMod val="65000"/>
                    <a:lumOff val="35000"/>
                  </a:schemeClr>
                </a:solidFill>
              </a:rPr>
              <a:t>       Paste in pictures, video links, or screenshots of real-world examples that look like they could do the thing you are trying to do. </a:t>
            </a:r>
          </a:p>
        </p:txBody>
      </p:sp>
      <p:sp>
        <p:nvSpPr>
          <p:cNvPr id="10" name="TextBox 9">
            <a:extLst>
              <a:ext uri="{FF2B5EF4-FFF2-40B4-BE49-F238E27FC236}">
                <a16:creationId xmlns:a16="http://schemas.microsoft.com/office/drawing/2014/main" id="{BC9C0359-D763-F4CD-781E-7517CB1318F9}"/>
              </a:ext>
            </a:extLst>
          </p:cNvPr>
          <p:cNvSpPr txBox="1"/>
          <p:nvPr/>
        </p:nvSpPr>
        <p:spPr>
          <a:xfrm>
            <a:off x="212032" y="7195929"/>
            <a:ext cx="7374836" cy="738664"/>
          </a:xfrm>
          <a:prstGeom prst="rect">
            <a:avLst/>
          </a:prstGeom>
          <a:solidFill>
            <a:schemeClr val="bg1"/>
          </a:solidFill>
        </p:spPr>
        <p:txBody>
          <a:bodyPr wrap="square" rtlCol="0">
            <a:spAutoFit/>
          </a:bodyPr>
          <a:lstStyle/>
          <a:p>
            <a:r>
              <a:rPr lang="en-US" b="1">
                <a:solidFill>
                  <a:schemeClr val="tx1">
                    <a:lumMod val="75000"/>
                    <a:lumOff val="25000"/>
                  </a:schemeClr>
                </a:solidFill>
              </a:rPr>
              <a:t>3.    Brainstorm:</a:t>
            </a:r>
          </a:p>
          <a:p>
            <a:pPr marL="344488" indent="-344488"/>
            <a:r>
              <a:rPr lang="en-US">
                <a:solidFill>
                  <a:schemeClr val="tx1">
                    <a:lumMod val="65000"/>
                    <a:lumOff val="35000"/>
                  </a:schemeClr>
                </a:solidFill>
              </a:rPr>
              <a:t>       How could this example be scaled down or changed to solve your problem? What could you do to make it work?</a:t>
            </a:r>
          </a:p>
        </p:txBody>
      </p:sp>
      <p:sp>
        <p:nvSpPr>
          <p:cNvPr id="11" name="TextBox 10">
            <a:extLst>
              <a:ext uri="{FF2B5EF4-FFF2-40B4-BE49-F238E27FC236}">
                <a16:creationId xmlns:a16="http://schemas.microsoft.com/office/drawing/2014/main" id="{F4148601-23F7-A7B9-FFEB-9604C46EA76E}"/>
              </a:ext>
            </a:extLst>
          </p:cNvPr>
          <p:cNvSpPr txBox="1"/>
          <p:nvPr/>
        </p:nvSpPr>
        <p:spPr>
          <a:xfrm>
            <a:off x="258418" y="7997687"/>
            <a:ext cx="7301948" cy="111318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endParaRPr lang="en-US"/>
          </a:p>
        </p:txBody>
      </p:sp>
      <p:pic>
        <p:nvPicPr>
          <p:cNvPr id="14" name="Picture 13" descr="A yellow circle and black squares&#10;&#10;AI-generated content may be incorrect.">
            <a:extLst>
              <a:ext uri="{FF2B5EF4-FFF2-40B4-BE49-F238E27FC236}">
                <a16:creationId xmlns:a16="http://schemas.microsoft.com/office/drawing/2014/main" id="{8447DE25-5636-0F24-1928-334993EC886C}"/>
              </a:ext>
            </a:extLst>
          </p:cNvPr>
          <p:cNvPicPr>
            <a:picLocks noChangeAspect="1"/>
          </p:cNvPicPr>
          <p:nvPr/>
        </p:nvPicPr>
        <p:blipFill>
          <a:blip r:embed="rId3"/>
          <a:stretch>
            <a:fillRect/>
          </a:stretch>
        </p:blipFill>
        <p:spPr>
          <a:xfrm>
            <a:off x="7153164" y="-9478"/>
            <a:ext cx="603019" cy="809871"/>
          </a:xfrm>
          <a:prstGeom prst="rect">
            <a:avLst/>
          </a:prstGeom>
        </p:spPr>
      </p:pic>
    </p:spTree>
    <p:extLst>
      <p:ext uri="{BB962C8B-B14F-4D97-AF65-F5344CB8AC3E}">
        <p14:creationId xmlns:p14="http://schemas.microsoft.com/office/powerpoint/2010/main" val="653718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3"/>
          <p:cNvSpPr txBox="1">
            <a:spLocks noGrp="1" noRot="1" noMove="1" noResize="1" noEditPoints="1" noAdjustHandles="1" noChangeArrowheads="1" noChangeShapeType="1"/>
          </p:cNvSpPr>
          <p:nvPr>
            <p:ph type="title"/>
          </p:nvPr>
        </p:nvSpPr>
        <p:spPr>
          <a:xfrm>
            <a:off x="688375" y="9380417"/>
            <a:ext cx="68580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Nothing but Net Bot</a:t>
            </a:r>
            <a:endParaRPr/>
          </a:p>
        </p:txBody>
      </p:sp>
      <p:sp>
        <p:nvSpPr>
          <p:cNvPr id="265" name="Google Shape;265;p33"/>
          <p:cNvSpPr txBox="1">
            <a:spLocks noGrp="1" noRot="1" noMove="1" noResize="1" noEditPoints="1" noAdjustHandles="1" noChangeArrowheads="1" noChangeShapeType="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Mr. Lyon</a:t>
            </a:r>
            <a:endParaRPr/>
          </a:p>
        </p:txBody>
      </p:sp>
      <p:sp>
        <p:nvSpPr>
          <p:cNvPr id="266" name="Google Shape;266;p33"/>
          <p:cNvSpPr txBox="1">
            <a:spLocks noGrp="1" noRot="1" noMove="1" noResize="1" noEditPoints="1" noAdjustHandles="1" noChangeArrowheads="1" noChangeShapeType="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4/16/2025</a:t>
            </a:r>
            <a:endParaRPr/>
          </a:p>
        </p:txBody>
      </p:sp>
      <p:sp>
        <p:nvSpPr>
          <p:cNvPr id="267" name="Google Shape;267;p33"/>
          <p:cNvSpPr txBox="1">
            <a:spLocks noGrp="1" noRot="1" noMove="1" noResize="1" noEditPoints="1" noAdjustHandles="1" noChangeArrowheads="1" noChangeShapeType="1"/>
          </p:cNvSpPr>
          <p:nvPr>
            <p:ph type="subTitle" idx="3"/>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a:t>6</a:t>
            </a:r>
            <a:endParaRPr/>
          </a:p>
        </p:txBody>
      </p:sp>
      <p:pic>
        <p:nvPicPr>
          <p:cNvPr id="268" name="Google Shape;268;p33"/>
          <p:cNvPicPr preferRelativeResize="0"/>
          <p:nvPr/>
        </p:nvPicPr>
        <p:blipFill>
          <a:blip r:embed="rId3">
            <a:alphaModFix/>
          </a:blip>
          <a:stretch>
            <a:fillRect/>
          </a:stretch>
        </p:blipFill>
        <p:spPr>
          <a:xfrm>
            <a:off x="0" y="2280252"/>
            <a:ext cx="240030" cy="8000998"/>
          </a:xfrm>
          <a:prstGeom prst="rect">
            <a:avLst/>
          </a:prstGeom>
          <a:noFill/>
          <a:ln>
            <a:noFill/>
          </a:ln>
        </p:spPr>
      </p:pic>
      <p:pic>
        <p:nvPicPr>
          <p:cNvPr id="269" name="Google Shape;269;p33"/>
          <p:cNvPicPr preferRelativeResize="0">
            <a:picLocks noGrp="1" noRot="1" noMove="1" noResize="1" noEditPoints="1" noAdjustHandles="1" noChangeArrowheads="1" noChangeShapeType="1" noCrop="1"/>
          </p:cNvPicPr>
          <p:nvPr/>
        </p:nvPicPr>
        <p:blipFill>
          <a:blip r:embed="rId4">
            <a:alphaModFix/>
          </a:blip>
          <a:stretch>
            <a:fillRect/>
          </a:stretch>
        </p:blipFill>
        <p:spPr>
          <a:xfrm>
            <a:off x="211320" y="2057046"/>
            <a:ext cx="8000998" cy="239110"/>
          </a:xfrm>
          <a:prstGeom prst="rect">
            <a:avLst/>
          </a:prstGeom>
          <a:noFill/>
          <a:ln>
            <a:noFill/>
          </a:ln>
        </p:spPr>
      </p:pic>
      <p:sp>
        <p:nvSpPr>
          <p:cNvPr id="2" name="TextBox 1">
            <a:extLst>
              <a:ext uri="{FF2B5EF4-FFF2-40B4-BE49-F238E27FC236}">
                <a16:creationId xmlns:a16="http://schemas.microsoft.com/office/drawing/2014/main" id="{12602EFF-8E99-81D3-8094-235AF8B95EE2}"/>
              </a:ext>
            </a:extLst>
          </p:cNvPr>
          <p:cNvSpPr txBox="1">
            <a:spLocks noGrp="1" noRot="1" noMove="1" noResize="1" noEditPoints="1" noAdjustHandles="1" noChangeArrowheads="1" noChangeShapeType="1"/>
          </p:cNvSpPr>
          <p:nvPr/>
        </p:nvSpPr>
        <p:spPr>
          <a:xfrm>
            <a:off x="0" y="0"/>
            <a:ext cx="6112571" cy="523220"/>
          </a:xfrm>
          <a:prstGeom prst="rect">
            <a:avLst/>
          </a:prstGeom>
          <a:solidFill>
            <a:schemeClr val="bg1"/>
          </a:solidFill>
        </p:spPr>
        <p:txBody>
          <a:bodyPr wrap="none" rtlCol="0">
            <a:spAutoFit/>
          </a:bodyPr>
          <a:lstStyle/>
          <a:p>
            <a:r>
              <a:rPr lang="en-US" sz="2800" b="1">
                <a:highlight>
                  <a:srgbClr val="FF0000"/>
                </a:highlight>
              </a:rPr>
              <a:t>EXAMPLE</a:t>
            </a:r>
            <a:r>
              <a:rPr lang="en-US" sz="2800" b="1"/>
              <a:t> - Plan and Design Page:</a:t>
            </a:r>
          </a:p>
        </p:txBody>
      </p:sp>
      <p:sp>
        <p:nvSpPr>
          <p:cNvPr id="3" name="TextBox 2">
            <a:extLst>
              <a:ext uri="{FF2B5EF4-FFF2-40B4-BE49-F238E27FC236}">
                <a16:creationId xmlns:a16="http://schemas.microsoft.com/office/drawing/2014/main" id="{C2D532B0-4147-9E06-09B6-091097A44A7D}"/>
              </a:ext>
            </a:extLst>
          </p:cNvPr>
          <p:cNvSpPr txBox="1">
            <a:spLocks noGrp="1" noRot="1" noMove="1" noResize="1" noEditPoints="1" noAdjustHandles="1" noChangeArrowheads="1" noChangeShapeType="1"/>
          </p:cNvSpPr>
          <p:nvPr/>
        </p:nvSpPr>
        <p:spPr>
          <a:xfrm>
            <a:off x="0" y="516835"/>
            <a:ext cx="7368208" cy="1384995"/>
          </a:xfrm>
          <a:prstGeom prst="rect">
            <a:avLst/>
          </a:prstGeom>
          <a:solidFill>
            <a:schemeClr val="bg1"/>
          </a:solidFill>
        </p:spPr>
        <p:txBody>
          <a:bodyPr wrap="square" rtlCol="0">
            <a:spAutoFit/>
          </a:bodyPr>
          <a:lstStyle/>
          <a:p>
            <a:pPr marL="119063" indent="-119063"/>
            <a:r>
              <a:rPr lang="en-US">
                <a:solidFill>
                  <a:schemeClr val="tx1">
                    <a:lumMod val="65000"/>
                    <a:lumOff val="35000"/>
                  </a:schemeClr>
                </a:solidFill>
              </a:rPr>
              <a:t>-Drag, drop, rotate, and position vex V5 parts from the PowerPoint </a:t>
            </a:r>
            <a:r>
              <a:rPr lang="en-US" b="1">
                <a:solidFill>
                  <a:schemeClr val="tx1">
                    <a:lumMod val="65000"/>
                    <a:lumOff val="35000"/>
                  </a:schemeClr>
                </a:solidFill>
              </a:rPr>
              <a:t>“V5 Parts Library” </a:t>
            </a:r>
            <a:r>
              <a:rPr lang="en-US">
                <a:solidFill>
                  <a:schemeClr val="tx1">
                    <a:lumMod val="65000"/>
                    <a:lumOff val="35000"/>
                  </a:schemeClr>
                </a:solidFill>
              </a:rPr>
              <a:t>onto this slide to plan out how your robot or robot mechanism will fit together.</a:t>
            </a:r>
          </a:p>
          <a:p>
            <a:pPr marL="119063" indent="-119063"/>
            <a:r>
              <a:rPr lang="en-US">
                <a:solidFill>
                  <a:schemeClr val="tx1">
                    <a:lumMod val="65000"/>
                    <a:lumOff val="35000"/>
                  </a:schemeClr>
                </a:solidFill>
              </a:rPr>
              <a:t>-Use the ‘</a:t>
            </a:r>
            <a:r>
              <a:rPr lang="en-US" b="1">
                <a:solidFill>
                  <a:schemeClr val="tx1"/>
                </a:solidFill>
              </a:rPr>
              <a:t>crop</a:t>
            </a:r>
            <a:r>
              <a:rPr lang="en-US">
                <a:solidFill>
                  <a:schemeClr val="tx1">
                    <a:lumMod val="65000"/>
                    <a:lumOff val="35000"/>
                  </a:schemeClr>
                </a:solidFill>
              </a:rPr>
              <a:t>’ tool to cut pieces down, DO NOT just drag them bigger/smaller. This will mess up the scale of your design, and the parts will not fit together on your robot that way.</a:t>
            </a:r>
          </a:p>
          <a:p>
            <a:r>
              <a:rPr lang="en-US">
                <a:solidFill>
                  <a:schemeClr val="tx1">
                    <a:lumMod val="65000"/>
                    <a:lumOff val="35000"/>
                  </a:schemeClr>
                </a:solidFill>
              </a:rPr>
              <a:t>-This design should come AFTER a filled-out research page.</a:t>
            </a:r>
          </a:p>
          <a:p>
            <a:r>
              <a:rPr lang="en-US">
                <a:solidFill>
                  <a:schemeClr val="tx1">
                    <a:lumMod val="65000"/>
                    <a:lumOff val="35000"/>
                  </a:schemeClr>
                </a:solidFill>
              </a:rPr>
              <a:t>-This design isn’t a copy of what we already built, it’s a plan for what we want to build.</a:t>
            </a:r>
          </a:p>
        </p:txBody>
      </p:sp>
      <p:pic>
        <p:nvPicPr>
          <p:cNvPr id="4" name="Google Shape;1013;p59" descr="C-Channel 1x2x1x15" title="276-2232-038">
            <a:extLst>
              <a:ext uri="{FF2B5EF4-FFF2-40B4-BE49-F238E27FC236}">
                <a16:creationId xmlns:a16="http://schemas.microsoft.com/office/drawing/2014/main" id="{248D6E0F-3B1B-6E17-01F3-56183A609F40}"/>
              </a:ext>
            </a:extLst>
          </p:cNvPr>
          <p:cNvPicPr preferRelativeResize="0">
            <a:picLocks noGrp="1" noRot="1" noMove="1" noResize="1" noEditPoints="1" noAdjustHandles="1" noChangeArrowheads="1" noChangeShapeType="1" noCrop="1"/>
          </p:cNvPicPr>
          <p:nvPr/>
        </p:nvPicPr>
        <p:blipFill rotWithShape="1">
          <a:blip r:embed="rId5">
            <a:alphaModFix/>
          </a:blip>
          <a:srcRect t="357" b="357"/>
          <a:stretch/>
        </p:blipFill>
        <p:spPr>
          <a:xfrm>
            <a:off x="1524886" y="6223059"/>
            <a:ext cx="3429002" cy="454111"/>
          </a:xfrm>
          <a:prstGeom prst="rect">
            <a:avLst/>
          </a:prstGeom>
          <a:noFill/>
          <a:ln>
            <a:noFill/>
          </a:ln>
        </p:spPr>
      </p:pic>
      <p:sp>
        <p:nvSpPr>
          <p:cNvPr id="5" name="TextBox 4">
            <a:extLst>
              <a:ext uri="{FF2B5EF4-FFF2-40B4-BE49-F238E27FC236}">
                <a16:creationId xmlns:a16="http://schemas.microsoft.com/office/drawing/2014/main" id="{A1A64287-E3AE-12DE-22F5-021B8C31B811}"/>
              </a:ext>
            </a:extLst>
          </p:cNvPr>
          <p:cNvSpPr txBox="1">
            <a:spLocks noGrp="1" noRot="1" noMove="1" noResize="1" noEditPoints="1" noAdjustHandles="1" noChangeArrowheads="1" noChangeShapeType="1"/>
          </p:cNvSpPr>
          <p:nvPr/>
        </p:nvSpPr>
        <p:spPr>
          <a:xfrm>
            <a:off x="278297" y="2385391"/>
            <a:ext cx="4536819" cy="307777"/>
          </a:xfrm>
          <a:prstGeom prst="rect">
            <a:avLst/>
          </a:prstGeom>
          <a:solidFill>
            <a:schemeClr val="bg1"/>
          </a:solidFill>
        </p:spPr>
        <p:txBody>
          <a:bodyPr wrap="none" rtlCol="0">
            <a:spAutoFit/>
          </a:bodyPr>
          <a:lstStyle/>
          <a:p>
            <a:r>
              <a:rPr lang="en-US"/>
              <a:t>Double crank mechanism to lift balls to shooting area~!</a:t>
            </a:r>
          </a:p>
        </p:txBody>
      </p:sp>
      <p:pic>
        <p:nvPicPr>
          <p:cNvPr id="6" name="Google Shape;818;p53" descr="High Strength 84T Gear" title="276-3438-331">
            <a:extLst>
              <a:ext uri="{FF2B5EF4-FFF2-40B4-BE49-F238E27FC236}">
                <a16:creationId xmlns:a16="http://schemas.microsoft.com/office/drawing/2014/main" id="{6794F75D-719A-3756-ACD0-F827BA3F8FE9}"/>
              </a:ext>
            </a:extLst>
          </p:cNvPr>
          <p:cNvPicPr preferRelativeResize="0">
            <a:picLocks noGrp="1" noRot="1" noMove="1" noResize="1" noEditPoints="1" noAdjustHandles="1" noChangeArrowheads="1" noChangeShapeType="1" noCrop="1"/>
          </p:cNvPicPr>
          <p:nvPr/>
        </p:nvPicPr>
        <p:blipFill>
          <a:blip r:embed="rId6">
            <a:alphaModFix/>
          </a:blip>
          <a:stretch>
            <a:fillRect/>
          </a:stretch>
        </p:blipFill>
        <p:spPr>
          <a:xfrm>
            <a:off x="3822578" y="6195704"/>
            <a:ext cx="1636775" cy="1636775"/>
          </a:xfrm>
          <a:prstGeom prst="rect">
            <a:avLst/>
          </a:prstGeom>
          <a:noFill/>
          <a:ln>
            <a:noFill/>
          </a:ln>
        </p:spPr>
      </p:pic>
      <p:pic>
        <p:nvPicPr>
          <p:cNvPr id="7" name="Google Shape;818;p53" descr="High Strength 84T Gear" title="276-3438-331">
            <a:extLst>
              <a:ext uri="{FF2B5EF4-FFF2-40B4-BE49-F238E27FC236}">
                <a16:creationId xmlns:a16="http://schemas.microsoft.com/office/drawing/2014/main" id="{14DE8B8F-361D-AB38-050C-15AAD05FE9C1}"/>
              </a:ext>
            </a:extLst>
          </p:cNvPr>
          <p:cNvPicPr preferRelativeResize="0">
            <a:picLocks noGrp="1" noRot="1" noMove="1" noResize="1" noEditPoints="1" noAdjustHandles="1" noChangeArrowheads="1" noChangeShapeType="1" noCrop="1"/>
          </p:cNvPicPr>
          <p:nvPr/>
        </p:nvPicPr>
        <p:blipFill>
          <a:blip r:embed="rId6">
            <a:alphaModFix/>
          </a:blip>
          <a:stretch>
            <a:fillRect/>
          </a:stretch>
        </p:blipFill>
        <p:spPr>
          <a:xfrm>
            <a:off x="1529952" y="6208955"/>
            <a:ext cx="1636775" cy="1636775"/>
          </a:xfrm>
          <a:prstGeom prst="rect">
            <a:avLst/>
          </a:prstGeom>
          <a:noFill/>
          <a:ln>
            <a:noFill/>
          </a:ln>
        </p:spPr>
      </p:pic>
      <p:sp>
        <p:nvSpPr>
          <p:cNvPr id="8" name="TextBox 7">
            <a:extLst>
              <a:ext uri="{FF2B5EF4-FFF2-40B4-BE49-F238E27FC236}">
                <a16:creationId xmlns:a16="http://schemas.microsoft.com/office/drawing/2014/main" id="{90384F8F-A29A-F2DE-E543-4F767CA2AC9A}"/>
              </a:ext>
            </a:extLst>
          </p:cNvPr>
          <p:cNvSpPr txBox="1">
            <a:spLocks noGrp="1" noRot="1" noMove="1" noResize="1" noEditPoints="1" noAdjustHandles="1" noChangeArrowheads="1" noChangeShapeType="1"/>
          </p:cNvSpPr>
          <p:nvPr/>
        </p:nvSpPr>
        <p:spPr>
          <a:xfrm>
            <a:off x="3101009" y="8494643"/>
            <a:ext cx="3239990" cy="307777"/>
          </a:xfrm>
          <a:prstGeom prst="rect">
            <a:avLst/>
          </a:prstGeom>
          <a:noFill/>
        </p:spPr>
        <p:txBody>
          <a:bodyPr wrap="none" rtlCol="0">
            <a:spAutoFit/>
          </a:bodyPr>
          <a:lstStyle/>
          <a:p>
            <a:r>
              <a:rPr lang="en-US"/>
              <a:t>Slip inserts so the gears spin smoothly</a:t>
            </a:r>
          </a:p>
        </p:txBody>
      </p:sp>
      <p:cxnSp>
        <p:nvCxnSpPr>
          <p:cNvPr id="9" name="Straight Arrow Connector 8">
            <a:extLst>
              <a:ext uri="{FF2B5EF4-FFF2-40B4-BE49-F238E27FC236}">
                <a16:creationId xmlns:a16="http://schemas.microsoft.com/office/drawing/2014/main" id="{1F49EE0B-07B1-780E-023B-4AE19AAC4151}"/>
              </a:ext>
            </a:extLst>
          </p:cNvPr>
          <p:cNvCxnSpPr>
            <a:cxnSpLocks noGrp="1" noRot="1" noMove="1" noResize="1" noEditPoints="1" noAdjustHandles="1" noChangeArrowheads="1" noChangeShapeType="1"/>
          </p:cNvCxnSpPr>
          <p:nvPr/>
        </p:nvCxnSpPr>
        <p:spPr>
          <a:xfrm flipV="1">
            <a:off x="4194313" y="7129669"/>
            <a:ext cx="417444" cy="13318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5ECE8A2A-EE68-4795-1FA6-280397F71B6F}"/>
              </a:ext>
            </a:extLst>
          </p:cNvPr>
          <p:cNvCxnSpPr>
            <a:cxnSpLocks noGrp="1" noRot="1" noMove="1" noResize="1" noEditPoints="1" noAdjustHandles="1" noChangeArrowheads="1" noChangeShapeType="1"/>
          </p:cNvCxnSpPr>
          <p:nvPr/>
        </p:nvCxnSpPr>
        <p:spPr>
          <a:xfrm flipH="1" flipV="1">
            <a:off x="2451653" y="7116417"/>
            <a:ext cx="1676400" cy="13848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93A72575-C5AD-276F-F7E0-4F77789F5FF0}"/>
              </a:ext>
            </a:extLst>
          </p:cNvPr>
          <p:cNvSpPr txBox="1">
            <a:spLocks noGrp="1" noRot="1" noMove="1" noResize="1" noEditPoints="1" noAdjustHandles="1" noChangeArrowheads="1" noChangeShapeType="1"/>
          </p:cNvSpPr>
          <p:nvPr/>
        </p:nvSpPr>
        <p:spPr>
          <a:xfrm>
            <a:off x="430696" y="5267738"/>
            <a:ext cx="4977645" cy="523220"/>
          </a:xfrm>
          <a:prstGeom prst="rect">
            <a:avLst/>
          </a:prstGeom>
          <a:solidFill>
            <a:schemeClr val="bg1"/>
          </a:solidFill>
        </p:spPr>
        <p:txBody>
          <a:bodyPr wrap="none" rtlCol="0">
            <a:spAutoFit/>
          </a:bodyPr>
          <a:lstStyle/>
          <a:p>
            <a:r>
              <a:rPr lang="en-US"/>
              <a:t>-use aluminum so this is light and strong</a:t>
            </a:r>
          </a:p>
          <a:p>
            <a:r>
              <a:rPr lang="en-US"/>
              <a:t>-Cut the short edges off so this is thinner but retains strength</a:t>
            </a:r>
          </a:p>
        </p:txBody>
      </p:sp>
      <p:pic>
        <p:nvPicPr>
          <p:cNvPr id="12" name="Google Shape;847;p53" descr="12T Metal Gear" title="276-7368">
            <a:extLst>
              <a:ext uri="{FF2B5EF4-FFF2-40B4-BE49-F238E27FC236}">
                <a16:creationId xmlns:a16="http://schemas.microsoft.com/office/drawing/2014/main" id="{2B3477C0-BED2-582B-4209-E2FA8C225250}"/>
              </a:ext>
            </a:extLst>
          </p:cNvPr>
          <p:cNvPicPr preferRelativeResize="0">
            <a:picLocks noGrp="1" noRot="1" noMove="1" noResize="1" noEditPoints="1" noAdjustHandles="1" noChangeArrowheads="1" noChangeShapeType="1" noCrop="1"/>
          </p:cNvPicPr>
          <p:nvPr/>
        </p:nvPicPr>
        <p:blipFill>
          <a:blip r:embed="rId7">
            <a:alphaModFix/>
          </a:blip>
          <a:stretch>
            <a:fillRect/>
          </a:stretch>
        </p:blipFill>
        <p:spPr>
          <a:xfrm rot="16200000">
            <a:off x="5219580" y="6908359"/>
            <a:ext cx="260604" cy="259691"/>
          </a:xfrm>
          <a:prstGeom prst="rect">
            <a:avLst/>
          </a:prstGeom>
          <a:noFill/>
          <a:ln>
            <a:noFill/>
          </a:ln>
        </p:spPr>
      </p:pic>
      <p:pic>
        <p:nvPicPr>
          <p:cNvPr id="13" name="Google Shape;847;p53" descr="12T Metal Gear" title="276-7368">
            <a:extLst>
              <a:ext uri="{FF2B5EF4-FFF2-40B4-BE49-F238E27FC236}">
                <a16:creationId xmlns:a16="http://schemas.microsoft.com/office/drawing/2014/main" id="{820EBDBA-0002-7289-6896-487D7C835EFF}"/>
              </a:ext>
            </a:extLst>
          </p:cNvPr>
          <p:cNvPicPr preferRelativeResize="0">
            <a:picLocks noGrp="1" noRot="1" noMove="1" noResize="1" noEditPoints="1" noAdjustHandles="1" noChangeArrowheads="1" noChangeShapeType="1" noCrop="1"/>
          </p:cNvPicPr>
          <p:nvPr/>
        </p:nvPicPr>
        <p:blipFill>
          <a:blip r:embed="rId7">
            <a:alphaModFix/>
          </a:blip>
          <a:stretch>
            <a:fillRect/>
          </a:stretch>
        </p:blipFill>
        <p:spPr>
          <a:xfrm rot="16200000">
            <a:off x="2893825" y="6901734"/>
            <a:ext cx="260604" cy="259691"/>
          </a:xfrm>
          <a:prstGeom prst="rect">
            <a:avLst/>
          </a:prstGeom>
          <a:noFill/>
          <a:ln>
            <a:noFill/>
          </a:ln>
        </p:spPr>
      </p:pic>
      <p:sp>
        <p:nvSpPr>
          <p:cNvPr id="14" name="TextBox 13">
            <a:extLst>
              <a:ext uri="{FF2B5EF4-FFF2-40B4-BE49-F238E27FC236}">
                <a16:creationId xmlns:a16="http://schemas.microsoft.com/office/drawing/2014/main" id="{DB4C82E3-B536-38D0-9C98-79D782E3860D}"/>
              </a:ext>
            </a:extLst>
          </p:cNvPr>
          <p:cNvSpPr txBox="1">
            <a:spLocks noGrp="1" noRot="1" noMove="1" noResize="1" noEditPoints="1" noAdjustHandles="1" noChangeArrowheads="1" noChangeShapeType="1"/>
          </p:cNvSpPr>
          <p:nvPr/>
        </p:nvSpPr>
        <p:spPr>
          <a:xfrm>
            <a:off x="5771321" y="6155634"/>
            <a:ext cx="1596888" cy="738664"/>
          </a:xfrm>
          <a:prstGeom prst="rect">
            <a:avLst/>
          </a:prstGeom>
          <a:noFill/>
        </p:spPr>
        <p:txBody>
          <a:bodyPr wrap="square" rtlCol="0">
            <a:spAutoFit/>
          </a:bodyPr>
          <a:lstStyle/>
          <a:p>
            <a:r>
              <a:rPr lang="en-US"/>
              <a:t>-standoffs to span space for rubber bands to lift ball</a:t>
            </a:r>
          </a:p>
        </p:txBody>
      </p:sp>
      <p:cxnSp>
        <p:nvCxnSpPr>
          <p:cNvPr id="15" name="Straight Arrow Connector 14">
            <a:extLst>
              <a:ext uri="{FF2B5EF4-FFF2-40B4-BE49-F238E27FC236}">
                <a16:creationId xmlns:a16="http://schemas.microsoft.com/office/drawing/2014/main" id="{8468E3FA-DBF7-BC12-4F98-4C0A8843BCD5}"/>
              </a:ext>
            </a:extLst>
          </p:cNvPr>
          <p:cNvCxnSpPr>
            <a:cxnSpLocks noGrp="1" noRot="1" noMove="1" noResize="1" noEditPoints="1" noAdjustHandles="1" noChangeArrowheads="1" noChangeShapeType="1"/>
            <a:endCxn id="12" idx="2"/>
          </p:cNvCxnSpPr>
          <p:nvPr/>
        </p:nvCxnSpPr>
        <p:spPr>
          <a:xfrm flipH="1">
            <a:off x="5479728" y="6314660"/>
            <a:ext cx="357855" cy="72354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6" name="Google Shape;828;p53" descr="High Strength 36T Gear" title="High Strength  36T Gear ">
            <a:extLst>
              <a:ext uri="{FF2B5EF4-FFF2-40B4-BE49-F238E27FC236}">
                <a16:creationId xmlns:a16="http://schemas.microsoft.com/office/drawing/2014/main" id="{E1516E66-9E3A-6FDD-74E3-6468CA13D18D}"/>
              </a:ext>
            </a:extLst>
          </p:cNvPr>
          <p:cNvPicPr preferRelativeResize="0">
            <a:picLocks noGrp="1" noRot="1" noMove="1" noResize="1" noEditPoints="1" noAdjustHandles="1" noChangeArrowheads="1" noChangeShapeType="1" noCrop="1"/>
          </p:cNvPicPr>
          <p:nvPr/>
        </p:nvPicPr>
        <p:blipFill>
          <a:blip r:embed="rId8">
            <a:alphaModFix/>
          </a:blip>
          <a:stretch>
            <a:fillRect/>
          </a:stretch>
        </p:blipFill>
        <p:spPr>
          <a:xfrm>
            <a:off x="3131187" y="6660280"/>
            <a:ext cx="722376" cy="722376"/>
          </a:xfrm>
          <a:prstGeom prst="rect">
            <a:avLst/>
          </a:prstGeom>
          <a:noFill/>
          <a:ln>
            <a:noFill/>
          </a:ln>
        </p:spPr>
      </p:pic>
      <p:cxnSp>
        <p:nvCxnSpPr>
          <p:cNvPr id="17" name="Straight Arrow Connector 16">
            <a:extLst>
              <a:ext uri="{FF2B5EF4-FFF2-40B4-BE49-F238E27FC236}">
                <a16:creationId xmlns:a16="http://schemas.microsoft.com/office/drawing/2014/main" id="{4C09B59B-6626-D8B8-8142-2EABAB679153}"/>
              </a:ext>
            </a:extLst>
          </p:cNvPr>
          <p:cNvCxnSpPr>
            <a:cxnSpLocks noGrp="1" noRot="1" noMove="1" noResize="1" noEditPoints="1" noAdjustHandles="1" noChangeArrowheads="1" noChangeShapeType="1"/>
          </p:cNvCxnSpPr>
          <p:nvPr/>
        </p:nvCxnSpPr>
        <p:spPr>
          <a:xfrm flipH="1" flipV="1">
            <a:off x="3551583" y="7063408"/>
            <a:ext cx="609600" cy="139147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9" name="Picture 18">
            <a:extLst>
              <a:ext uri="{FF2B5EF4-FFF2-40B4-BE49-F238E27FC236}">
                <a16:creationId xmlns:a16="http://schemas.microsoft.com/office/drawing/2014/main" id="{20BAB6AF-7BB2-D035-1A3F-07BAC40F224F}"/>
              </a:ext>
            </a:extLst>
          </p:cNvPr>
          <p:cNvPicPr>
            <a:picLocks noGrp="1" noRot="1" noChangeAspect="1" noMove="1" noResize="1" noEditPoints="1" noAdjustHandles="1" noChangeArrowheads="1" noChangeShapeType="1" noCrop="1"/>
          </p:cNvPicPr>
          <p:nvPr/>
        </p:nvPicPr>
        <p:blipFill>
          <a:blip r:embed="rId9"/>
          <a:stretch>
            <a:fillRect/>
          </a:stretch>
        </p:blipFill>
        <p:spPr>
          <a:xfrm>
            <a:off x="1755966" y="2963850"/>
            <a:ext cx="3438887" cy="1800618"/>
          </a:xfrm>
          <a:prstGeom prst="rect">
            <a:avLst/>
          </a:prstGeom>
        </p:spPr>
      </p:pic>
      <p:cxnSp>
        <p:nvCxnSpPr>
          <p:cNvPr id="21" name="Straight Arrow Connector 20">
            <a:extLst>
              <a:ext uri="{FF2B5EF4-FFF2-40B4-BE49-F238E27FC236}">
                <a16:creationId xmlns:a16="http://schemas.microsoft.com/office/drawing/2014/main" id="{4FD37C4A-4A53-7DAE-06D5-0FEAAF33704A}"/>
              </a:ext>
            </a:extLst>
          </p:cNvPr>
          <p:cNvCxnSpPr>
            <a:cxnSpLocks noGrp="1" noRot="1" noMove="1" noResize="1" noEditPoints="1" noAdjustHandles="1" noChangeArrowheads="1" noChangeShapeType="1"/>
          </p:cNvCxnSpPr>
          <p:nvPr/>
        </p:nvCxnSpPr>
        <p:spPr>
          <a:xfrm>
            <a:off x="702365" y="5751443"/>
            <a:ext cx="808383" cy="4505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22" name="Picture 21" descr="A yellow circle and black squares&#10;&#10;AI-generated content may be incorrect.">
            <a:extLst>
              <a:ext uri="{FF2B5EF4-FFF2-40B4-BE49-F238E27FC236}">
                <a16:creationId xmlns:a16="http://schemas.microsoft.com/office/drawing/2014/main" id="{ED01FB63-3855-41A1-20C6-6CC5A3E3A304}"/>
              </a:ext>
            </a:extLst>
          </p:cNvPr>
          <p:cNvPicPr>
            <a:picLocks noChangeAspect="1"/>
          </p:cNvPicPr>
          <p:nvPr/>
        </p:nvPicPr>
        <p:blipFill>
          <a:blip r:embed="rId10"/>
          <a:stretch>
            <a:fillRect/>
          </a:stretch>
        </p:blipFill>
        <p:spPr>
          <a:xfrm>
            <a:off x="7153164" y="-9478"/>
            <a:ext cx="603019" cy="809871"/>
          </a:xfrm>
          <a:prstGeom prst="rect">
            <a:avLst/>
          </a:prstGeom>
        </p:spPr>
      </p:pic>
    </p:spTree>
    <p:extLst>
      <p:ext uri="{BB962C8B-B14F-4D97-AF65-F5344CB8AC3E}">
        <p14:creationId xmlns:p14="http://schemas.microsoft.com/office/powerpoint/2010/main" val="2262320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1"/>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47" name="Google Shape;247;p31"/>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48" name="Google Shape;248;p31"/>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49" name="Google Shape;249;p31"/>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BC3559A2-98A8-2AF7-D8DF-F7A54D4BE563}"/>
              </a:ext>
            </a:extLst>
          </p:cNvPr>
          <p:cNvSpPr txBox="1"/>
          <p:nvPr/>
        </p:nvSpPr>
        <p:spPr>
          <a:xfrm>
            <a:off x="225287" y="251792"/>
            <a:ext cx="4059125" cy="523220"/>
          </a:xfrm>
          <a:prstGeom prst="rect">
            <a:avLst/>
          </a:prstGeom>
          <a:solidFill>
            <a:schemeClr val="bg1"/>
          </a:solidFill>
        </p:spPr>
        <p:txBody>
          <a:bodyPr wrap="none" rtlCol="0">
            <a:spAutoFit/>
          </a:bodyPr>
          <a:lstStyle/>
          <a:p>
            <a:r>
              <a:rPr lang="en-US" sz="2800" b="1"/>
              <a:t>Plan and Design Page:</a:t>
            </a:r>
          </a:p>
        </p:txBody>
      </p:sp>
      <p:sp>
        <p:nvSpPr>
          <p:cNvPr id="3" name="TextBox 2">
            <a:extLst>
              <a:ext uri="{FF2B5EF4-FFF2-40B4-BE49-F238E27FC236}">
                <a16:creationId xmlns:a16="http://schemas.microsoft.com/office/drawing/2014/main" id="{7181977E-261F-078B-DA50-058AF16B22F5}"/>
              </a:ext>
            </a:extLst>
          </p:cNvPr>
          <p:cNvSpPr txBox="1"/>
          <p:nvPr/>
        </p:nvSpPr>
        <p:spPr>
          <a:xfrm>
            <a:off x="212035" y="795131"/>
            <a:ext cx="7368208" cy="1384995"/>
          </a:xfrm>
          <a:prstGeom prst="rect">
            <a:avLst/>
          </a:prstGeom>
          <a:solidFill>
            <a:schemeClr val="bg1"/>
          </a:solidFill>
        </p:spPr>
        <p:txBody>
          <a:bodyPr wrap="square" rtlCol="0">
            <a:spAutoFit/>
          </a:bodyPr>
          <a:lstStyle/>
          <a:p>
            <a:pPr marL="119063" indent="-119063"/>
            <a:r>
              <a:rPr lang="en-US">
                <a:solidFill>
                  <a:schemeClr val="tx1">
                    <a:lumMod val="65000"/>
                    <a:lumOff val="35000"/>
                  </a:schemeClr>
                </a:solidFill>
              </a:rPr>
              <a:t>-Drag, drop, rotate, and position vex V5 parts from the PowerPoint </a:t>
            </a:r>
            <a:r>
              <a:rPr lang="en-US" b="1">
                <a:solidFill>
                  <a:schemeClr val="tx1">
                    <a:lumMod val="65000"/>
                    <a:lumOff val="35000"/>
                  </a:schemeClr>
                </a:solidFill>
              </a:rPr>
              <a:t>“V5 Parts Library” </a:t>
            </a:r>
            <a:r>
              <a:rPr lang="en-US">
                <a:solidFill>
                  <a:schemeClr val="tx1">
                    <a:lumMod val="65000"/>
                    <a:lumOff val="35000"/>
                  </a:schemeClr>
                </a:solidFill>
              </a:rPr>
              <a:t>onto this slide to plan out how your robot or robot mechanism will fit together.</a:t>
            </a:r>
          </a:p>
          <a:p>
            <a:pPr marL="119063" indent="-119063"/>
            <a:r>
              <a:rPr lang="en-US">
                <a:solidFill>
                  <a:schemeClr val="tx1">
                    <a:lumMod val="65000"/>
                    <a:lumOff val="35000"/>
                  </a:schemeClr>
                </a:solidFill>
              </a:rPr>
              <a:t>-Use the ‘</a:t>
            </a:r>
            <a:r>
              <a:rPr lang="en-US" b="1">
                <a:solidFill>
                  <a:schemeClr val="tx1"/>
                </a:solidFill>
              </a:rPr>
              <a:t>crop</a:t>
            </a:r>
            <a:r>
              <a:rPr lang="en-US">
                <a:solidFill>
                  <a:schemeClr val="tx1">
                    <a:lumMod val="65000"/>
                    <a:lumOff val="35000"/>
                  </a:schemeClr>
                </a:solidFill>
              </a:rPr>
              <a:t>’ tool to cut pieces down, DO NOT just drag them bigger/smaller. This will mess up the scale of your design, and the parts will not fit together on your robot that way.</a:t>
            </a:r>
          </a:p>
          <a:p>
            <a:r>
              <a:rPr lang="en-US">
                <a:solidFill>
                  <a:schemeClr val="tx1">
                    <a:lumMod val="65000"/>
                    <a:lumOff val="35000"/>
                  </a:schemeClr>
                </a:solidFill>
              </a:rPr>
              <a:t>-This design should come AFTER a filled-out research page.</a:t>
            </a:r>
          </a:p>
          <a:p>
            <a:r>
              <a:rPr lang="en-US">
                <a:solidFill>
                  <a:schemeClr val="tx1">
                    <a:lumMod val="65000"/>
                    <a:lumOff val="35000"/>
                  </a:schemeClr>
                </a:solidFill>
              </a:rPr>
              <a:t>-This design isn’t a copy of what we already built, it’s a plan for what we want to build.</a:t>
            </a:r>
          </a:p>
        </p:txBody>
      </p:sp>
      <p:pic>
        <p:nvPicPr>
          <p:cNvPr id="6" name="Picture 5" descr="A yellow circle and black squares&#10;&#10;AI-generated content may be incorrect.">
            <a:extLst>
              <a:ext uri="{FF2B5EF4-FFF2-40B4-BE49-F238E27FC236}">
                <a16:creationId xmlns:a16="http://schemas.microsoft.com/office/drawing/2014/main" id="{FE003B2C-1577-EB08-2DC0-AFB3F4B54469}"/>
              </a:ext>
            </a:extLst>
          </p:cNvPr>
          <p:cNvPicPr>
            <a:picLocks noChangeAspect="1"/>
          </p:cNvPicPr>
          <p:nvPr/>
        </p:nvPicPr>
        <p:blipFill>
          <a:blip r:embed="rId3"/>
          <a:stretch>
            <a:fillRect/>
          </a:stretch>
        </p:blipFill>
        <p:spPr>
          <a:xfrm>
            <a:off x="7153164" y="-9478"/>
            <a:ext cx="603019" cy="80987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2"/>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55" name="Google Shape;255;p32"/>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56" name="Google Shape;256;p32"/>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57" name="Google Shape;257;p32"/>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endParaRPr/>
          </a:p>
        </p:txBody>
      </p:sp>
      <p:pic>
        <p:nvPicPr>
          <p:cNvPr id="258" name="Google Shape;258;p32"/>
          <p:cNvPicPr preferRelativeResize="0"/>
          <p:nvPr/>
        </p:nvPicPr>
        <p:blipFill>
          <a:blip r:embed="rId3">
            <a:alphaModFix/>
          </a:blip>
          <a:stretch>
            <a:fillRect/>
          </a:stretch>
        </p:blipFill>
        <p:spPr>
          <a:xfrm>
            <a:off x="-228600" y="2965771"/>
            <a:ext cx="457200" cy="9144003"/>
          </a:xfrm>
          <a:prstGeom prst="rect">
            <a:avLst/>
          </a:prstGeom>
          <a:noFill/>
          <a:ln>
            <a:noFill/>
          </a:ln>
        </p:spPr>
      </p:pic>
      <p:pic>
        <p:nvPicPr>
          <p:cNvPr id="259" name="Google Shape;259;p32"/>
          <p:cNvPicPr preferRelativeResize="0"/>
          <p:nvPr/>
        </p:nvPicPr>
        <p:blipFill>
          <a:blip r:embed="rId4">
            <a:alphaModFix/>
          </a:blip>
          <a:stretch>
            <a:fillRect/>
          </a:stretch>
        </p:blipFill>
        <p:spPr>
          <a:xfrm>
            <a:off x="215031" y="2526968"/>
            <a:ext cx="9144003" cy="457200"/>
          </a:xfrm>
          <a:prstGeom prst="rect">
            <a:avLst/>
          </a:prstGeom>
          <a:noFill/>
          <a:ln>
            <a:noFill/>
          </a:ln>
        </p:spPr>
      </p:pic>
      <p:sp>
        <p:nvSpPr>
          <p:cNvPr id="2" name="TextBox 1">
            <a:extLst>
              <a:ext uri="{FF2B5EF4-FFF2-40B4-BE49-F238E27FC236}">
                <a16:creationId xmlns:a16="http://schemas.microsoft.com/office/drawing/2014/main" id="{28A96B6C-BD47-6221-25BE-8DF52CD4F3AF}"/>
              </a:ext>
            </a:extLst>
          </p:cNvPr>
          <p:cNvSpPr txBox="1"/>
          <p:nvPr/>
        </p:nvSpPr>
        <p:spPr>
          <a:xfrm>
            <a:off x="278296" y="291548"/>
            <a:ext cx="4059125" cy="523220"/>
          </a:xfrm>
          <a:prstGeom prst="rect">
            <a:avLst/>
          </a:prstGeom>
          <a:solidFill>
            <a:schemeClr val="bg1"/>
          </a:solidFill>
        </p:spPr>
        <p:txBody>
          <a:bodyPr wrap="none" rtlCol="0">
            <a:spAutoFit/>
          </a:bodyPr>
          <a:lstStyle/>
          <a:p>
            <a:r>
              <a:rPr lang="en-US" sz="2800" b="1"/>
              <a:t>Plan and Design Page:</a:t>
            </a:r>
          </a:p>
        </p:txBody>
      </p:sp>
      <p:sp>
        <p:nvSpPr>
          <p:cNvPr id="3" name="TextBox 2">
            <a:extLst>
              <a:ext uri="{FF2B5EF4-FFF2-40B4-BE49-F238E27FC236}">
                <a16:creationId xmlns:a16="http://schemas.microsoft.com/office/drawing/2014/main" id="{D1CA7A3B-C31F-74D7-03B4-E0242170D598}"/>
              </a:ext>
            </a:extLst>
          </p:cNvPr>
          <p:cNvSpPr txBox="1"/>
          <p:nvPr/>
        </p:nvSpPr>
        <p:spPr>
          <a:xfrm>
            <a:off x="265044" y="834887"/>
            <a:ext cx="7368208" cy="1384995"/>
          </a:xfrm>
          <a:prstGeom prst="rect">
            <a:avLst/>
          </a:prstGeom>
          <a:solidFill>
            <a:schemeClr val="bg1"/>
          </a:solidFill>
        </p:spPr>
        <p:txBody>
          <a:bodyPr wrap="square" rtlCol="0">
            <a:spAutoFit/>
          </a:bodyPr>
          <a:lstStyle/>
          <a:p>
            <a:pPr marL="119063" indent="-119063"/>
            <a:r>
              <a:rPr lang="en-US">
                <a:solidFill>
                  <a:schemeClr val="tx1">
                    <a:lumMod val="65000"/>
                    <a:lumOff val="35000"/>
                  </a:schemeClr>
                </a:solidFill>
              </a:rPr>
              <a:t>-Drag, drop, rotate, and position vex V5 parts from the PowerPoint </a:t>
            </a:r>
            <a:r>
              <a:rPr lang="en-US" b="1">
                <a:solidFill>
                  <a:schemeClr val="tx1">
                    <a:lumMod val="65000"/>
                    <a:lumOff val="35000"/>
                  </a:schemeClr>
                </a:solidFill>
              </a:rPr>
              <a:t>“V5 Parts Library” </a:t>
            </a:r>
            <a:r>
              <a:rPr lang="en-US">
                <a:solidFill>
                  <a:schemeClr val="tx1">
                    <a:lumMod val="65000"/>
                    <a:lumOff val="35000"/>
                  </a:schemeClr>
                </a:solidFill>
              </a:rPr>
              <a:t>onto this slide to plan out how your robot or robot mechanism will fit together.</a:t>
            </a:r>
          </a:p>
          <a:p>
            <a:pPr marL="119063" indent="-119063"/>
            <a:r>
              <a:rPr lang="en-US">
                <a:solidFill>
                  <a:schemeClr val="tx1">
                    <a:lumMod val="65000"/>
                    <a:lumOff val="35000"/>
                  </a:schemeClr>
                </a:solidFill>
              </a:rPr>
              <a:t>-Use the ‘</a:t>
            </a:r>
            <a:r>
              <a:rPr lang="en-US" b="1">
                <a:solidFill>
                  <a:schemeClr val="tx1"/>
                </a:solidFill>
              </a:rPr>
              <a:t>crop</a:t>
            </a:r>
            <a:r>
              <a:rPr lang="en-US">
                <a:solidFill>
                  <a:schemeClr val="tx1">
                    <a:lumMod val="65000"/>
                    <a:lumOff val="35000"/>
                  </a:schemeClr>
                </a:solidFill>
              </a:rPr>
              <a:t>’ tool to cut pieces down, DO NOT just drag them bigger/smaller. This will mess up the scale of your design, and the parts will not fit together on your robot that way.</a:t>
            </a:r>
          </a:p>
          <a:p>
            <a:r>
              <a:rPr lang="en-US">
                <a:solidFill>
                  <a:schemeClr val="tx1">
                    <a:lumMod val="65000"/>
                    <a:lumOff val="35000"/>
                  </a:schemeClr>
                </a:solidFill>
              </a:rPr>
              <a:t>-This design should come AFTER a filled-out research page.</a:t>
            </a:r>
          </a:p>
          <a:p>
            <a:r>
              <a:rPr lang="en-US">
                <a:solidFill>
                  <a:schemeClr val="tx1">
                    <a:lumMod val="65000"/>
                    <a:lumOff val="35000"/>
                  </a:schemeClr>
                </a:solidFill>
              </a:rPr>
              <a:t>-This design isn’t a copy of what we already built, it’s a plan for what we want to build.</a:t>
            </a:r>
          </a:p>
        </p:txBody>
      </p:sp>
      <p:pic>
        <p:nvPicPr>
          <p:cNvPr id="6" name="Picture 5" descr="A yellow circle and black squares&#10;&#10;AI-generated content may be incorrect.">
            <a:extLst>
              <a:ext uri="{FF2B5EF4-FFF2-40B4-BE49-F238E27FC236}">
                <a16:creationId xmlns:a16="http://schemas.microsoft.com/office/drawing/2014/main" id="{3D765689-CD94-5DAE-55D1-5C92D075EF75}"/>
              </a:ext>
            </a:extLst>
          </p:cNvPr>
          <p:cNvPicPr>
            <a:picLocks noChangeAspect="1"/>
          </p:cNvPicPr>
          <p:nvPr/>
        </p:nvPicPr>
        <p:blipFill>
          <a:blip r:embed="rId5"/>
          <a:stretch>
            <a:fillRect/>
          </a:stretch>
        </p:blipFill>
        <p:spPr>
          <a:xfrm>
            <a:off x="7153164" y="-9478"/>
            <a:ext cx="603019" cy="80987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3"/>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65" name="Google Shape;265;p33"/>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66" name="Google Shape;266;p33"/>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67" name="Google Shape;267;p33"/>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endParaRPr/>
          </a:p>
        </p:txBody>
      </p:sp>
      <p:pic>
        <p:nvPicPr>
          <p:cNvPr id="268" name="Google Shape;268;p33"/>
          <p:cNvPicPr preferRelativeResize="0"/>
          <p:nvPr/>
        </p:nvPicPr>
        <p:blipFill>
          <a:blip r:embed="rId3">
            <a:alphaModFix/>
          </a:blip>
          <a:stretch>
            <a:fillRect/>
          </a:stretch>
        </p:blipFill>
        <p:spPr>
          <a:xfrm>
            <a:off x="0" y="2280252"/>
            <a:ext cx="240030" cy="8000998"/>
          </a:xfrm>
          <a:prstGeom prst="rect">
            <a:avLst/>
          </a:prstGeom>
          <a:noFill/>
          <a:ln>
            <a:noFill/>
          </a:ln>
        </p:spPr>
      </p:pic>
      <p:pic>
        <p:nvPicPr>
          <p:cNvPr id="269" name="Google Shape;269;p33"/>
          <p:cNvPicPr preferRelativeResize="0"/>
          <p:nvPr/>
        </p:nvPicPr>
        <p:blipFill>
          <a:blip r:embed="rId4">
            <a:alphaModFix/>
          </a:blip>
          <a:stretch>
            <a:fillRect/>
          </a:stretch>
        </p:blipFill>
        <p:spPr>
          <a:xfrm>
            <a:off x="211320" y="2057046"/>
            <a:ext cx="8000998" cy="239110"/>
          </a:xfrm>
          <a:prstGeom prst="rect">
            <a:avLst/>
          </a:prstGeom>
          <a:noFill/>
          <a:ln>
            <a:noFill/>
          </a:ln>
        </p:spPr>
      </p:pic>
      <p:sp>
        <p:nvSpPr>
          <p:cNvPr id="2" name="TextBox 1">
            <a:extLst>
              <a:ext uri="{FF2B5EF4-FFF2-40B4-BE49-F238E27FC236}">
                <a16:creationId xmlns:a16="http://schemas.microsoft.com/office/drawing/2014/main" id="{12602EFF-8E99-81D3-8094-235AF8B95EE2}"/>
              </a:ext>
            </a:extLst>
          </p:cNvPr>
          <p:cNvSpPr txBox="1"/>
          <p:nvPr/>
        </p:nvSpPr>
        <p:spPr>
          <a:xfrm>
            <a:off x="0" y="0"/>
            <a:ext cx="4059125" cy="523220"/>
          </a:xfrm>
          <a:prstGeom prst="rect">
            <a:avLst/>
          </a:prstGeom>
          <a:solidFill>
            <a:schemeClr val="bg1"/>
          </a:solidFill>
        </p:spPr>
        <p:txBody>
          <a:bodyPr wrap="none" rtlCol="0">
            <a:spAutoFit/>
          </a:bodyPr>
          <a:lstStyle/>
          <a:p>
            <a:r>
              <a:rPr lang="en-US" sz="2800" b="1"/>
              <a:t>Plan and Design Page:</a:t>
            </a:r>
          </a:p>
        </p:txBody>
      </p:sp>
      <p:sp>
        <p:nvSpPr>
          <p:cNvPr id="3" name="TextBox 2">
            <a:extLst>
              <a:ext uri="{FF2B5EF4-FFF2-40B4-BE49-F238E27FC236}">
                <a16:creationId xmlns:a16="http://schemas.microsoft.com/office/drawing/2014/main" id="{C2D532B0-4147-9E06-09B6-091097A44A7D}"/>
              </a:ext>
            </a:extLst>
          </p:cNvPr>
          <p:cNvSpPr txBox="1"/>
          <p:nvPr/>
        </p:nvSpPr>
        <p:spPr>
          <a:xfrm>
            <a:off x="0" y="516835"/>
            <a:ext cx="7368208" cy="1384995"/>
          </a:xfrm>
          <a:prstGeom prst="rect">
            <a:avLst/>
          </a:prstGeom>
          <a:solidFill>
            <a:schemeClr val="bg1"/>
          </a:solidFill>
        </p:spPr>
        <p:txBody>
          <a:bodyPr wrap="square" rtlCol="0">
            <a:spAutoFit/>
          </a:bodyPr>
          <a:lstStyle/>
          <a:p>
            <a:pPr marL="119063" indent="-119063"/>
            <a:r>
              <a:rPr lang="en-US">
                <a:solidFill>
                  <a:schemeClr val="tx1">
                    <a:lumMod val="65000"/>
                    <a:lumOff val="35000"/>
                  </a:schemeClr>
                </a:solidFill>
              </a:rPr>
              <a:t>-Drag, drop, rotate, and position vex V5 parts from the PowerPoint </a:t>
            </a:r>
            <a:r>
              <a:rPr lang="en-US" b="1">
                <a:solidFill>
                  <a:schemeClr val="tx1">
                    <a:lumMod val="65000"/>
                    <a:lumOff val="35000"/>
                  </a:schemeClr>
                </a:solidFill>
              </a:rPr>
              <a:t>“V5 Parts Library” </a:t>
            </a:r>
            <a:r>
              <a:rPr lang="en-US">
                <a:solidFill>
                  <a:schemeClr val="tx1">
                    <a:lumMod val="65000"/>
                    <a:lumOff val="35000"/>
                  </a:schemeClr>
                </a:solidFill>
              </a:rPr>
              <a:t>onto this slide to plan out how your robot or robot mechanism will fit together.</a:t>
            </a:r>
          </a:p>
          <a:p>
            <a:pPr marL="119063" indent="-119063"/>
            <a:r>
              <a:rPr lang="en-US">
                <a:solidFill>
                  <a:schemeClr val="tx1">
                    <a:lumMod val="65000"/>
                    <a:lumOff val="35000"/>
                  </a:schemeClr>
                </a:solidFill>
              </a:rPr>
              <a:t>-Use the ‘</a:t>
            </a:r>
            <a:r>
              <a:rPr lang="en-US" b="1">
                <a:solidFill>
                  <a:schemeClr val="tx1"/>
                </a:solidFill>
              </a:rPr>
              <a:t>crop</a:t>
            </a:r>
            <a:r>
              <a:rPr lang="en-US">
                <a:solidFill>
                  <a:schemeClr val="tx1">
                    <a:lumMod val="65000"/>
                    <a:lumOff val="35000"/>
                  </a:schemeClr>
                </a:solidFill>
              </a:rPr>
              <a:t>’ tool to cut pieces down, DO NOT just drag them bigger/smaller. This will mess up the scale of your design, and the parts will not fit together on your robot that way.</a:t>
            </a:r>
          </a:p>
          <a:p>
            <a:r>
              <a:rPr lang="en-US">
                <a:solidFill>
                  <a:schemeClr val="tx1">
                    <a:lumMod val="65000"/>
                    <a:lumOff val="35000"/>
                  </a:schemeClr>
                </a:solidFill>
              </a:rPr>
              <a:t>-This design should come AFTER a filled-out research page.</a:t>
            </a:r>
          </a:p>
          <a:p>
            <a:r>
              <a:rPr lang="en-US">
                <a:solidFill>
                  <a:schemeClr val="tx1">
                    <a:lumMod val="65000"/>
                    <a:lumOff val="35000"/>
                  </a:schemeClr>
                </a:solidFill>
              </a:rPr>
              <a:t>-This design isn’t a copy of what we already built, it’s a plan for what we want to build.</a:t>
            </a:r>
          </a:p>
        </p:txBody>
      </p:sp>
      <p:pic>
        <p:nvPicPr>
          <p:cNvPr id="6" name="Picture 5" descr="A yellow circle and black squares&#10;&#10;AI-generated content may be incorrect.">
            <a:extLst>
              <a:ext uri="{FF2B5EF4-FFF2-40B4-BE49-F238E27FC236}">
                <a16:creationId xmlns:a16="http://schemas.microsoft.com/office/drawing/2014/main" id="{8F576399-2DDA-43EC-8954-9D4953472638}"/>
              </a:ext>
            </a:extLst>
          </p:cNvPr>
          <p:cNvPicPr>
            <a:picLocks noChangeAspect="1"/>
          </p:cNvPicPr>
          <p:nvPr/>
        </p:nvPicPr>
        <p:blipFill>
          <a:blip r:embed="rId5"/>
          <a:stretch>
            <a:fillRect/>
          </a:stretch>
        </p:blipFill>
        <p:spPr>
          <a:xfrm>
            <a:off x="7153164" y="-9478"/>
            <a:ext cx="603019" cy="80987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4" name="Rectangle 3">
            <a:extLst>
              <a:ext uri="{FF2B5EF4-FFF2-40B4-BE49-F238E27FC236}">
                <a16:creationId xmlns:a16="http://schemas.microsoft.com/office/drawing/2014/main" id="{D01F6F0C-932D-9C99-E821-464D4D65FD3D}"/>
              </a:ext>
            </a:extLst>
          </p:cNvPr>
          <p:cNvSpPr>
            <a:spLocks noGrp="1" noRot="1" noMove="1" noResize="1" noEditPoints="1" noAdjustHandles="1" noChangeArrowheads="1" noChangeShapeType="1"/>
          </p:cNvSpPr>
          <p:nvPr/>
        </p:nvSpPr>
        <p:spPr>
          <a:xfrm>
            <a:off x="0" y="-1"/>
            <a:ext cx="7772400" cy="249140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Google Shape;274;p34"/>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75" name="Google Shape;275;p34"/>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76" name="Google Shape;276;p34"/>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77" name="Google Shape;277;p34"/>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endParaRPr/>
          </a:p>
        </p:txBody>
      </p:sp>
      <p:pic>
        <p:nvPicPr>
          <p:cNvPr id="278" name="Google Shape;278;p34"/>
          <p:cNvPicPr preferRelativeResize="0"/>
          <p:nvPr/>
        </p:nvPicPr>
        <p:blipFill>
          <a:blip r:embed="rId3">
            <a:alphaModFix/>
          </a:blip>
          <a:stretch>
            <a:fillRect/>
          </a:stretch>
        </p:blipFill>
        <p:spPr>
          <a:xfrm>
            <a:off x="0" y="2480895"/>
            <a:ext cx="174934" cy="5340099"/>
          </a:xfrm>
          <a:prstGeom prst="rect">
            <a:avLst/>
          </a:prstGeom>
          <a:noFill/>
          <a:ln>
            <a:noFill/>
          </a:ln>
        </p:spPr>
      </p:pic>
      <p:pic>
        <p:nvPicPr>
          <p:cNvPr id="279" name="Google Shape;279;p34"/>
          <p:cNvPicPr preferRelativeResize="0"/>
          <p:nvPr/>
        </p:nvPicPr>
        <p:blipFill>
          <a:blip r:embed="rId4">
            <a:alphaModFix/>
          </a:blip>
          <a:stretch>
            <a:fillRect/>
          </a:stretch>
        </p:blipFill>
        <p:spPr>
          <a:xfrm>
            <a:off x="173707" y="2332469"/>
            <a:ext cx="5340099" cy="174934"/>
          </a:xfrm>
          <a:prstGeom prst="rect">
            <a:avLst/>
          </a:prstGeom>
          <a:noFill/>
          <a:ln>
            <a:noFill/>
          </a:ln>
        </p:spPr>
      </p:pic>
      <p:sp>
        <p:nvSpPr>
          <p:cNvPr id="2" name="TextBox 1">
            <a:extLst>
              <a:ext uri="{FF2B5EF4-FFF2-40B4-BE49-F238E27FC236}">
                <a16:creationId xmlns:a16="http://schemas.microsoft.com/office/drawing/2014/main" id="{A61D1681-338D-6CF2-8343-FDF2181AB0BB}"/>
              </a:ext>
            </a:extLst>
          </p:cNvPr>
          <p:cNvSpPr txBox="1"/>
          <p:nvPr/>
        </p:nvSpPr>
        <p:spPr>
          <a:xfrm>
            <a:off x="212035" y="159027"/>
            <a:ext cx="4059125" cy="523220"/>
          </a:xfrm>
          <a:prstGeom prst="rect">
            <a:avLst/>
          </a:prstGeom>
          <a:solidFill>
            <a:schemeClr val="bg1"/>
          </a:solidFill>
        </p:spPr>
        <p:txBody>
          <a:bodyPr wrap="none" rtlCol="0">
            <a:spAutoFit/>
          </a:bodyPr>
          <a:lstStyle/>
          <a:p>
            <a:r>
              <a:rPr lang="en-US" sz="2800" b="1"/>
              <a:t>Plan and Design Page:</a:t>
            </a:r>
          </a:p>
        </p:txBody>
      </p:sp>
      <p:sp>
        <p:nvSpPr>
          <p:cNvPr id="3" name="TextBox 2">
            <a:extLst>
              <a:ext uri="{FF2B5EF4-FFF2-40B4-BE49-F238E27FC236}">
                <a16:creationId xmlns:a16="http://schemas.microsoft.com/office/drawing/2014/main" id="{C17FD84D-4FED-EEF0-462C-33F3797F62CB}"/>
              </a:ext>
            </a:extLst>
          </p:cNvPr>
          <p:cNvSpPr txBox="1"/>
          <p:nvPr/>
        </p:nvSpPr>
        <p:spPr>
          <a:xfrm>
            <a:off x="106018" y="622853"/>
            <a:ext cx="7368208" cy="1384995"/>
          </a:xfrm>
          <a:prstGeom prst="rect">
            <a:avLst/>
          </a:prstGeom>
          <a:solidFill>
            <a:schemeClr val="bg1"/>
          </a:solidFill>
        </p:spPr>
        <p:txBody>
          <a:bodyPr wrap="square" rtlCol="0">
            <a:spAutoFit/>
          </a:bodyPr>
          <a:lstStyle/>
          <a:p>
            <a:pPr marL="119063" indent="-119063"/>
            <a:r>
              <a:rPr lang="en-US">
                <a:solidFill>
                  <a:schemeClr val="tx1">
                    <a:lumMod val="65000"/>
                    <a:lumOff val="35000"/>
                  </a:schemeClr>
                </a:solidFill>
              </a:rPr>
              <a:t>-Drag, drop, rotate, and position vex V5 parts from the PowerPoint </a:t>
            </a:r>
            <a:r>
              <a:rPr lang="en-US" b="1">
                <a:solidFill>
                  <a:schemeClr val="tx1">
                    <a:lumMod val="65000"/>
                    <a:lumOff val="35000"/>
                  </a:schemeClr>
                </a:solidFill>
              </a:rPr>
              <a:t>“V5 Parts Library” </a:t>
            </a:r>
            <a:r>
              <a:rPr lang="en-US">
                <a:solidFill>
                  <a:schemeClr val="tx1">
                    <a:lumMod val="65000"/>
                    <a:lumOff val="35000"/>
                  </a:schemeClr>
                </a:solidFill>
              </a:rPr>
              <a:t>onto this slide to plan out how your robot or robot mechanism will fit together.</a:t>
            </a:r>
          </a:p>
          <a:p>
            <a:pPr marL="119063" indent="-119063"/>
            <a:r>
              <a:rPr lang="en-US">
                <a:solidFill>
                  <a:schemeClr val="tx1">
                    <a:lumMod val="65000"/>
                    <a:lumOff val="35000"/>
                  </a:schemeClr>
                </a:solidFill>
              </a:rPr>
              <a:t>-Use the ‘</a:t>
            </a:r>
            <a:r>
              <a:rPr lang="en-US" b="1">
                <a:solidFill>
                  <a:schemeClr val="tx1"/>
                </a:solidFill>
              </a:rPr>
              <a:t>crop</a:t>
            </a:r>
            <a:r>
              <a:rPr lang="en-US">
                <a:solidFill>
                  <a:schemeClr val="tx1">
                    <a:lumMod val="65000"/>
                    <a:lumOff val="35000"/>
                  </a:schemeClr>
                </a:solidFill>
              </a:rPr>
              <a:t>’ tool to cut pieces down, DO NOT just drag them bigger/smaller. This will mess up the scale of your design, and the parts will not fit together on your robot that way.</a:t>
            </a:r>
          </a:p>
          <a:p>
            <a:r>
              <a:rPr lang="en-US">
                <a:solidFill>
                  <a:schemeClr val="tx1">
                    <a:lumMod val="65000"/>
                    <a:lumOff val="35000"/>
                  </a:schemeClr>
                </a:solidFill>
              </a:rPr>
              <a:t>-This design should come AFTER a filled-out research page.</a:t>
            </a:r>
          </a:p>
          <a:p>
            <a:r>
              <a:rPr lang="en-US">
                <a:solidFill>
                  <a:schemeClr val="tx1">
                    <a:lumMod val="65000"/>
                    <a:lumOff val="35000"/>
                  </a:schemeClr>
                </a:solidFill>
              </a:rPr>
              <a:t>-This design isn’t a copy of what we already built, it’s a plan for what we want to build.</a:t>
            </a:r>
          </a:p>
        </p:txBody>
      </p:sp>
      <p:pic>
        <p:nvPicPr>
          <p:cNvPr id="7" name="Picture 6" descr="A yellow circle and black squares&#10;&#10;AI-generated content may be incorrect.">
            <a:extLst>
              <a:ext uri="{FF2B5EF4-FFF2-40B4-BE49-F238E27FC236}">
                <a16:creationId xmlns:a16="http://schemas.microsoft.com/office/drawing/2014/main" id="{43243D64-2F8A-2541-B67A-EAFF125268D4}"/>
              </a:ext>
            </a:extLst>
          </p:cNvPr>
          <p:cNvPicPr>
            <a:picLocks noChangeAspect="1"/>
          </p:cNvPicPr>
          <p:nvPr/>
        </p:nvPicPr>
        <p:blipFill>
          <a:blip r:embed="rId5"/>
          <a:stretch>
            <a:fillRect/>
          </a:stretch>
        </p:blipFill>
        <p:spPr>
          <a:xfrm>
            <a:off x="7153164" y="-9478"/>
            <a:ext cx="603019" cy="80987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3"/>
        <p:cNvGrpSpPr/>
        <p:nvPr/>
      </p:nvGrpSpPr>
      <p:grpSpPr>
        <a:xfrm>
          <a:off x="0" y="0"/>
          <a:ext cx="0" cy="0"/>
          <a:chOff x="0" y="0"/>
          <a:chExt cx="0" cy="0"/>
        </a:xfrm>
      </p:grpSpPr>
      <p:sp>
        <p:nvSpPr>
          <p:cNvPr id="2" name="Subtitle 1">
            <a:extLst>
              <a:ext uri="{FF2B5EF4-FFF2-40B4-BE49-F238E27FC236}">
                <a16:creationId xmlns:a16="http://schemas.microsoft.com/office/drawing/2014/main" id="{EF046252-C638-926D-A767-492CD0EA4D98}"/>
              </a:ext>
            </a:extLst>
          </p:cNvPr>
          <p:cNvSpPr txBox="1">
            <a:spLocks noGrp="1"/>
          </p:cNvSpPr>
          <p:nvPr>
            <p:ph type="subTitle" idx="4"/>
          </p:nvPr>
        </p:nvSpPr>
        <p:spPr>
          <a:xfrm>
            <a:off x="192570" y="1403835"/>
            <a:ext cx="7579830" cy="1643335"/>
          </a:xfrm>
          <a:prstGeom prst="rect">
            <a:avLst/>
          </a:prstGeom>
          <a:noFill/>
        </p:spPr>
        <p:txBody>
          <a:bodyPr wrap="square" rtlCol="0">
            <a:spAutoFit/>
          </a:bodyPr>
          <a:lstStyle/>
          <a:p>
            <a:pPr marL="0" marR="0">
              <a:lnSpc>
                <a:spcPct val="107000"/>
              </a:lnSpc>
              <a:spcBef>
                <a:spcPts val="10"/>
              </a:spcBef>
              <a:spcAft>
                <a:spcPts val="800"/>
              </a:spcAft>
            </a:pPr>
            <a:r>
              <a:rPr lang="en-US" sz="1600" b="1" kern="100">
                <a:effectLst/>
                <a:latin typeface="Calibri" panose="020F0502020204030204" pitchFamily="34" charset="0"/>
                <a:ea typeface="Calibri" panose="020F0502020204030204" pitchFamily="34" charset="0"/>
                <a:cs typeface="Times New Roman" panose="02020603050405020304" pitchFamily="18" charset="0"/>
              </a:rPr>
              <a:t>Use this worksheet to test the mechanism that you researched, planned, and then built.</a:t>
            </a:r>
            <a:endParaRPr lang="en-US" sz="1600" kern="100">
              <a:solidFill>
                <a:schemeClr val="tx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endParaRPr>
          </a:p>
          <a:p>
            <a:pPr marL="0" marR="0">
              <a:spcBef>
                <a:spcPts val="10"/>
              </a:spcBef>
              <a:spcAft>
                <a:spcPts val="800"/>
              </a:spcAft>
            </a:pPr>
            <a:r>
              <a:rPr lang="en-US" sz="1600" kern="100">
                <a:solidFill>
                  <a:schemeClr val="tx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rPr>
              <a:t>Does the mechanism perform the function as intended?</a:t>
            </a:r>
          </a:p>
          <a:p>
            <a:pPr marL="0" marR="0">
              <a:spcBef>
                <a:spcPts val="10"/>
              </a:spcBef>
              <a:spcAft>
                <a:spcPts val="800"/>
              </a:spcAft>
            </a:pPr>
            <a:r>
              <a:rPr lang="en-US" sz="1600" kern="100">
                <a:solidFill>
                  <a:schemeClr val="tx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rPr>
              <a:t>Does the mechanism fit within the games rule requirements?</a:t>
            </a:r>
          </a:p>
          <a:p>
            <a:pPr marL="0" marR="0" lvl="0" indent="0">
              <a:spcBef>
                <a:spcPts val="10"/>
              </a:spcBef>
              <a:spcAft>
                <a:spcPts val="800"/>
              </a:spcAft>
            </a:pPr>
            <a:r>
              <a:rPr lang="en-US" sz="1600" b="1" kern="100">
                <a:latin typeface="Calibri" panose="020F0502020204030204" pitchFamily="34" charset="0"/>
                <a:ea typeface="Calibri" panose="020F0502020204030204" pitchFamily="34" charset="0"/>
                <a:cs typeface="Times New Roman" panose="02020603050405020304" pitchFamily="18" charset="0"/>
              </a:rPr>
              <a:t>Durability testing, does the mechanism hold up to the following?</a:t>
            </a:r>
          </a:p>
          <a:p>
            <a:endParaRPr lang="en-US"/>
          </a:p>
        </p:txBody>
      </p:sp>
      <p:sp>
        <p:nvSpPr>
          <p:cNvPr id="227" name="Google Shape;227;p28"/>
          <p:cNvSpPr txBox="1">
            <a:spLocks noGrp="1" noChangeAspect="1"/>
          </p:cNvSpPr>
          <p:nvPr>
            <p:ph type="subTitle" idx="3"/>
          </p:nvPr>
        </p:nvSpPr>
        <p:spPr>
          <a:xfrm>
            <a:off x="5911574" y="9724517"/>
            <a:ext cx="1219200" cy="333883"/>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a:t>Page:</a:t>
            </a:r>
            <a:endParaRPr/>
          </a:p>
        </p:txBody>
      </p:sp>
      <p:sp>
        <p:nvSpPr>
          <p:cNvPr id="5" name="TextBox 4">
            <a:extLst>
              <a:ext uri="{FF2B5EF4-FFF2-40B4-BE49-F238E27FC236}">
                <a16:creationId xmlns:a16="http://schemas.microsoft.com/office/drawing/2014/main" id="{36A4DEA4-BFE6-90FA-D076-54D7DB143536}"/>
              </a:ext>
            </a:extLst>
          </p:cNvPr>
          <p:cNvSpPr txBox="1">
            <a:spLocks noChangeAspect="1"/>
          </p:cNvSpPr>
          <p:nvPr/>
        </p:nvSpPr>
        <p:spPr>
          <a:xfrm>
            <a:off x="133074" y="7411830"/>
            <a:ext cx="7248939" cy="132343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10"/>
              </a:spcBef>
              <a:spcAft>
                <a:spcPts val="0"/>
              </a:spcAft>
              <a:buClr>
                <a:srgbClr val="000000"/>
              </a:buClr>
              <a:buSzTx/>
              <a:buFont typeface="Arial"/>
              <a:buNone/>
              <a:tabLst/>
              <a:defRPr/>
            </a:pPr>
            <a:r>
              <a:rPr kumimoji="0" lang="en-US" sz="1600" b="1"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rPr>
              <a:t>Test Feedback</a:t>
            </a:r>
            <a:r>
              <a:rPr kumimoji="0" lang="en-US" sz="1400" b="1"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rPr>
              <a:t>:</a:t>
            </a:r>
          </a:p>
          <a:p>
            <a:pPr marL="0" marR="0" lvl="0" indent="0" algn="l" defTabSz="914400" rtl="0" eaLnBrk="1" fontAlgn="auto" latinLnBrk="0" hangingPunct="1">
              <a:spcBef>
                <a:spcPts val="10"/>
              </a:spcBef>
              <a:spcAft>
                <a:spcPts val="0"/>
              </a:spcAft>
              <a:buClr>
                <a:srgbClr val="000000"/>
              </a:buClr>
              <a:buSzTx/>
              <a:buFont typeface="Arial"/>
              <a:buNone/>
              <a:tabLst/>
              <a:defRPr/>
            </a:pPr>
            <a:r>
              <a:rPr kumimoji="0" lang="en-US" sz="1400" b="0" i="0" u="none" strike="noStrike" kern="100" cap="none" spc="0" normalizeH="0" baseline="0" noProof="0">
                <a:ln>
                  <a:noFill/>
                </a:ln>
                <a:solidFill>
                  <a:schemeClr val="tx1">
                    <a:lumMod val="65000"/>
                    <a:lumOff val="35000"/>
                  </a:schemeClr>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rPr>
              <a:t>What did you learn from your testing? </a:t>
            </a:r>
            <a:r>
              <a:rPr lang="en-US" kern="10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Think about usable quantitative data (measurements) and qualitative data (observations and opinions).</a:t>
            </a:r>
            <a:r>
              <a:rPr kumimoji="0" lang="en-US" sz="1400" b="0" i="0" u="none" strike="noStrike" kern="100" cap="none" spc="0" normalizeH="0" baseline="0" noProof="0">
                <a:ln>
                  <a:noFill/>
                </a:ln>
                <a:solidFill>
                  <a:schemeClr val="tx1">
                    <a:lumMod val="65000"/>
                    <a:lumOff val="35000"/>
                  </a:schemeClr>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rPr>
              <a:t> Do we need a full redesign, or can we change something small to gain the functionality that we wanted? If redesign is needed, go back to the research/brainstorm step, and do that worksheet again!</a:t>
            </a:r>
          </a:p>
        </p:txBody>
      </p:sp>
      <p:sp>
        <p:nvSpPr>
          <p:cNvPr id="9" name="TextBox 8">
            <a:extLst>
              <a:ext uri="{FF2B5EF4-FFF2-40B4-BE49-F238E27FC236}">
                <a16:creationId xmlns:a16="http://schemas.microsoft.com/office/drawing/2014/main" id="{B83A36B9-6B45-7BD7-3112-2EF0879D0251}"/>
              </a:ext>
            </a:extLst>
          </p:cNvPr>
          <p:cNvSpPr txBox="1"/>
          <p:nvPr/>
        </p:nvSpPr>
        <p:spPr>
          <a:xfrm>
            <a:off x="139148" y="92765"/>
            <a:ext cx="7825408" cy="1220847"/>
          </a:xfrm>
          <a:prstGeom prst="rect">
            <a:avLst/>
          </a:prstGeom>
          <a:noFill/>
        </p:spPr>
        <p:txBody>
          <a:bodyPr wrap="square" numCol="1">
            <a:spAutoFit/>
          </a:bodyPr>
          <a:lstStyle/>
          <a:p>
            <a:pPr marL="0" marR="0" lvl="0" indent="0" algn="l" defTabSz="914400" rtl="0" eaLnBrk="1" fontAlgn="auto" latinLnBrk="0" hangingPunct="1">
              <a:lnSpc>
                <a:spcPct val="100000"/>
              </a:lnSpc>
              <a:spcBef>
                <a:spcPts val="0"/>
              </a:spcBef>
              <a:spcAft>
                <a:spcPts val="800"/>
              </a:spcAft>
              <a:buClr>
                <a:srgbClr val="000000"/>
              </a:buClr>
              <a:buSzTx/>
              <a:buFont typeface="Arial"/>
              <a:buNone/>
              <a:tabLst/>
              <a:defRPr/>
            </a:pPr>
            <a:r>
              <a:rPr kumimoji="0" lang="en-US" sz="2800" b="1"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rPr>
              <a:t>Testing Worksheet</a:t>
            </a:r>
          </a:p>
          <a:p>
            <a:pPr marL="0" marR="0" lvl="0" indent="0" algn="l" defTabSz="914400" rtl="0" eaLnBrk="1" fontAlgn="auto" latinLnBrk="0" hangingPunct="1">
              <a:spcBef>
                <a:spcPts val="0"/>
              </a:spcBef>
              <a:spcAft>
                <a:spcPts val="800"/>
              </a:spcAft>
              <a:buClr>
                <a:srgbClr val="000000"/>
              </a:buClr>
              <a:buSzTx/>
              <a:buFont typeface="Arial"/>
              <a:buNone/>
              <a:tabLst/>
              <a:defRPr/>
            </a:pPr>
            <a:r>
              <a:rPr kumimoji="0" lang="en-US" sz="1600" b="1" i="0" u="none" strike="noStrike" kern="100" cap="none" spc="0" normalizeH="0" baseline="0" noProof="0">
                <a:ln>
                  <a:noFill/>
                </a:ln>
                <a:solidFill>
                  <a:srgbClr val="000000">
                    <a:lumMod val="65000"/>
                    <a:lumOff val="35000"/>
                  </a:srgbClr>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rPr>
              <a:t>Mechanism:                                                              Builder:</a:t>
            </a:r>
          </a:p>
          <a:p>
            <a:pPr marL="0" marR="0" lvl="0" indent="0" algn="l" defTabSz="914400" rtl="0" eaLnBrk="1" fontAlgn="auto" latinLnBrk="0" hangingPunct="1">
              <a:spcBef>
                <a:spcPts val="0"/>
              </a:spcBef>
              <a:spcAft>
                <a:spcPts val="800"/>
              </a:spcAft>
              <a:buClr>
                <a:srgbClr val="000000"/>
              </a:buClr>
              <a:buSzTx/>
              <a:buFont typeface="Arial"/>
              <a:buNone/>
              <a:tabLst/>
              <a:defRPr/>
            </a:pPr>
            <a:r>
              <a:rPr lang="en-US" sz="1600" b="1" kern="100">
                <a:solidFill>
                  <a:srgbClr val="000000">
                    <a:lumMod val="65000"/>
                    <a:lumOff val="35000"/>
                  </a:srgbClr>
                </a:solidFill>
                <a:latin typeface="Calibri" panose="020F0502020204030204" pitchFamily="34" charset="0"/>
                <a:ea typeface="Calibri" panose="020F0502020204030204" pitchFamily="34" charset="0"/>
                <a:cs typeface="Times New Roman" panose="02020603050405020304" pitchFamily="18" charset="0"/>
              </a:rPr>
              <a:t>                                                                                     Tester:</a:t>
            </a:r>
            <a:r>
              <a:rPr kumimoji="0" lang="en-US" sz="1200" b="1"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rPr>
              <a:t> </a:t>
            </a:r>
            <a:endParaRPr kumimoji="0" lang="en-US" sz="12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p:txBody>
      </p:sp>
      <p:sp>
        <p:nvSpPr>
          <p:cNvPr id="12" name="TextBox 11">
            <a:extLst>
              <a:ext uri="{FF2B5EF4-FFF2-40B4-BE49-F238E27FC236}">
                <a16:creationId xmlns:a16="http://schemas.microsoft.com/office/drawing/2014/main" id="{CF9957A6-2CC7-A4FB-7E0F-4894484F17EF}"/>
              </a:ext>
            </a:extLst>
          </p:cNvPr>
          <p:cNvSpPr txBox="1"/>
          <p:nvPr/>
        </p:nvSpPr>
        <p:spPr>
          <a:xfrm>
            <a:off x="5285412" y="2096052"/>
            <a:ext cx="927649" cy="357809"/>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TextBox 13">
            <a:extLst>
              <a:ext uri="{FF2B5EF4-FFF2-40B4-BE49-F238E27FC236}">
                <a16:creationId xmlns:a16="http://schemas.microsoft.com/office/drawing/2014/main" id="{1E3A5FDB-01A9-4564-AF6B-34535DC21207}"/>
              </a:ext>
            </a:extLst>
          </p:cNvPr>
          <p:cNvSpPr txBox="1"/>
          <p:nvPr/>
        </p:nvSpPr>
        <p:spPr>
          <a:xfrm>
            <a:off x="208660" y="8699500"/>
            <a:ext cx="7209183" cy="871270"/>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TextBox 15">
            <a:extLst>
              <a:ext uri="{FF2B5EF4-FFF2-40B4-BE49-F238E27FC236}">
                <a16:creationId xmlns:a16="http://schemas.microsoft.com/office/drawing/2014/main" id="{E2144BC1-9E46-9C6C-51D9-7DD81E422C3D}"/>
              </a:ext>
            </a:extLst>
          </p:cNvPr>
          <p:cNvSpPr txBox="1"/>
          <p:nvPr/>
        </p:nvSpPr>
        <p:spPr>
          <a:xfrm>
            <a:off x="1371600" y="682488"/>
            <a:ext cx="2577547" cy="39093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0" i="0" u="none" strike="noStrike" kern="0" cap="none" spc="0" normalizeH="0" baseline="0" noProof="0">
              <a:ln>
                <a:noFill/>
              </a:ln>
              <a:solidFill>
                <a:srgbClr val="000000"/>
              </a:solidFill>
              <a:effectLst/>
              <a:uLnTx/>
              <a:uFillTx/>
              <a:latin typeface="Arial"/>
              <a:cs typeface="Arial"/>
              <a:sym typeface="Arial"/>
            </a:endParaRPr>
          </a:p>
        </p:txBody>
      </p:sp>
      <p:sp>
        <p:nvSpPr>
          <p:cNvPr id="18" name="TextBox 17">
            <a:extLst>
              <a:ext uri="{FF2B5EF4-FFF2-40B4-BE49-F238E27FC236}">
                <a16:creationId xmlns:a16="http://schemas.microsoft.com/office/drawing/2014/main" id="{459AE218-CAC8-7AD4-C7FF-C45C732E86A9}"/>
              </a:ext>
            </a:extLst>
          </p:cNvPr>
          <p:cNvSpPr txBox="1"/>
          <p:nvPr/>
        </p:nvSpPr>
        <p:spPr>
          <a:xfrm>
            <a:off x="6466510" y="9614452"/>
            <a:ext cx="934278" cy="44394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227;p28">
            <a:extLst>
              <a:ext uri="{FF2B5EF4-FFF2-40B4-BE49-F238E27FC236}">
                <a16:creationId xmlns:a16="http://schemas.microsoft.com/office/drawing/2014/main" id="{66DD8841-0451-909A-9228-D00CDD5F84A7}"/>
              </a:ext>
            </a:extLst>
          </p:cNvPr>
          <p:cNvSpPr txBox="1">
            <a:spLocks noChangeAspect="1"/>
          </p:cNvSpPr>
          <p:nvPr/>
        </p:nvSpPr>
        <p:spPr>
          <a:xfrm>
            <a:off x="3863010" y="9724517"/>
            <a:ext cx="1219200" cy="33388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1pPr>
            <a:lvl2pPr marL="914400" marR="0" lvl="1"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2pPr>
            <a:lvl3pPr marL="1371600" marR="0" lvl="2"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3pPr>
            <a:lvl4pPr marL="1828800" marR="0" lvl="3"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4pPr>
            <a:lvl5pPr marL="2286000" marR="0" lvl="4"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5pPr>
            <a:lvl6pPr marL="2743200" marR="0" lvl="5"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6pPr>
            <a:lvl7pPr marL="3200400" marR="0" lvl="6"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7pPr>
            <a:lvl8pPr marL="3657600" marR="0" lvl="7"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8pPr>
            <a:lvl9pPr marL="4114800" marR="0" lvl="8"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500" b="0" i="0" u="none" strike="noStrike" kern="0" cap="none" spc="0" normalizeH="0" baseline="0" noProof="0">
                <a:ln>
                  <a:noFill/>
                </a:ln>
                <a:solidFill>
                  <a:srgbClr val="000000"/>
                </a:solidFill>
                <a:effectLst/>
                <a:uLnTx/>
                <a:uFillTx/>
                <a:latin typeface="Roboto"/>
                <a:ea typeface="Roboto"/>
                <a:cs typeface="Roboto"/>
                <a:sym typeface="Roboto"/>
              </a:rPr>
              <a:t>Date:</a:t>
            </a:r>
          </a:p>
        </p:txBody>
      </p:sp>
      <p:sp>
        <p:nvSpPr>
          <p:cNvPr id="21" name="TextBox 20">
            <a:extLst>
              <a:ext uri="{FF2B5EF4-FFF2-40B4-BE49-F238E27FC236}">
                <a16:creationId xmlns:a16="http://schemas.microsoft.com/office/drawing/2014/main" id="{B87CAFE9-2082-52D6-ED72-373170CA9D3C}"/>
              </a:ext>
            </a:extLst>
          </p:cNvPr>
          <p:cNvSpPr txBox="1"/>
          <p:nvPr/>
        </p:nvSpPr>
        <p:spPr>
          <a:xfrm>
            <a:off x="4359965" y="9614452"/>
            <a:ext cx="1285462" cy="44394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0" i="0" u="none" strike="noStrike" kern="0" cap="none" spc="0" normalizeH="0" baseline="0" noProof="0">
              <a:ln>
                <a:noFill/>
              </a:ln>
              <a:solidFill>
                <a:srgbClr val="000000"/>
              </a:solidFill>
              <a:effectLst/>
              <a:uLnTx/>
              <a:uFillTx/>
              <a:latin typeface="Arial"/>
              <a:cs typeface="Arial"/>
              <a:sym typeface="Arial"/>
            </a:endParaRPr>
          </a:p>
        </p:txBody>
      </p:sp>
      <p:sp>
        <p:nvSpPr>
          <p:cNvPr id="3" name="TextBox 2">
            <a:extLst>
              <a:ext uri="{FF2B5EF4-FFF2-40B4-BE49-F238E27FC236}">
                <a16:creationId xmlns:a16="http://schemas.microsoft.com/office/drawing/2014/main" id="{1E26DCE1-3437-6FCE-2183-326E4C46561B}"/>
              </a:ext>
            </a:extLst>
          </p:cNvPr>
          <p:cNvSpPr txBox="1"/>
          <p:nvPr/>
        </p:nvSpPr>
        <p:spPr>
          <a:xfrm>
            <a:off x="4850297" y="463827"/>
            <a:ext cx="2517912" cy="39093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0" i="0" u="none" strike="noStrike" kern="0" cap="none" spc="0" normalizeH="0" baseline="0" noProof="0">
              <a:ln>
                <a:noFill/>
              </a:ln>
              <a:solidFill>
                <a:srgbClr val="000000"/>
              </a:solidFill>
              <a:effectLst/>
              <a:uLnTx/>
              <a:uFillTx/>
              <a:latin typeface="Arial"/>
              <a:cs typeface="Arial"/>
              <a:sym typeface="Arial"/>
            </a:endParaRPr>
          </a:p>
        </p:txBody>
      </p:sp>
      <p:sp>
        <p:nvSpPr>
          <p:cNvPr id="4" name="TextBox 3">
            <a:extLst>
              <a:ext uri="{FF2B5EF4-FFF2-40B4-BE49-F238E27FC236}">
                <a16:creationId xmlns:a16="http://schemas.microsoft.com/office/drawing/2014/main" id="{5818F606-A7DC-9C26-42EE-70300F913585}"/>
              </a:ext>
            </a:extLst>
          </p:cNvPr>
          <p:cNvSpPr txBox="1"/>
          <p:nvPr/>
        </p:nvSpPr>
        <p:spPr>
          <a:xfrm>
            <a:off x="4858028" y="1697382"/>
            <a:ext cx="927649" cy="357809"/>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6" name="TextBox 5">
            <a:extLst>
              <a:ext uri="{FF2B5EF4-FFF2-40B4-BE49-F238E27FC236}">
                <a16:creationId xmlns:a16="http://schemas.microsoft.com/office/drawing/2014/main" id="{517E6A80-13F6-9257-0C4F-DCF002F101EB}"/>
              </a:ext>
            </a:extLst>
          </p:cNvPr>
          <p:cNvSpPr txBox="1"/>
          <p:nvPr/>
        </p:nvSpPr>
        <p:spPr>
          <a:xfrm>
            <a:off x="4843671" y="894522"/>
            <a:ext cx="2537790" cy="39093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0" i="0" u="none" strike="noStrike" kern="0" cap="none" spc="0" normalizeH="0" baseline="0" noProof="0">
              <a:ln>
                <a:noFill/>
              </a:ln>
              <a:solidFill>
                <a:srgbClr val="000000"/>
              </a:solidFill>
              <a:effectLst/>
              <a:uLnTx/>
              <a:uFillTx/>
              <a:latin typeface="Arial"/>
              <a:cs typeface="Arial"/>
              <a:sym typeface="Arial"/>
            </a:endParaRPr>
          </a:p>
        </p:txBody>
      </p:sp>
      <p:sp>
        <p:nvSpPr>
          <p:cNvPr id="7" name="TextBox 6">
            <a:extLst>
              <a:ext uri="{FF2B5EF4-FFF2-40B4-BE49-F238E27FC236}">
                <a16:creationId xmlns:a16="http://schemas.microsoft.com/office/drawing/2014/main" id="{02DA961D-F667-683A-E067-7487146D6C29}"/>
              </a:ext>
            </a:extLst>
          </p:cNvPr>
          <p:cNvSpPr txBox="1"/>
          <p:nvPr/>
        </p:nvSpPr>
        <p:spPr>
          <a:xfrm>
            <a:off x="4294813" y="7167217"/>
            <a:ext cx="927649" cy="357809"/>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TextBox 7">
            <a:extLst>
              <a:ext uri="{FF2B5EF4-FFF2-40B4-BE49-F238E27FC236}">
                <a16:creationId xmlns:a16="http://schemas.microsoft.com/office/drawing/2014/main" id="{08FBCEE9-7150-DAB0-26DA-C62111B01DDA}"/>
              </a:ext>
            </a:extLst>
          </p:cNvPr>
          <p:cNvSpPr txBox="1"/>
          <p:nvPr/>
        </p:nvSpPr>
        <p:spPr>
          <a:xfrm>
            <a:off x="-420758" y="2686876"/>
            <a:ext cx="3786258" cy="307777"/>
          </a:xfrm>
          <a:prstGeom prst="rect">
            <a:avLst/>
          </a:prstGeom>
          <a:noFill/>
        </p:spPr>
        <p:txBody>
          <a:bodyPr wrap="square" rtlCol="0">
            <a:spAutoFit/>
          </a:bodyPr>
          <a:lstStyle/>
          <a:p>
            <a:pPr algn="ctr"/>
            <a:r>
              <a:rPr lang="en-US"/>
              <a:t>Impact - </a:t>
            </a:r>
            <a:r>
              <a:rPr lang="en-US" sz="1100"/>
              <a:t>(bump from various directions)</a:t>
            </a:r>
          </a:p>
        </p:txBody>
      </p:sp>
      <p:sp>
        <p:nvSpPr>
          <p:cNvPr id="11" name="TextBox 10">
            <a:extLst>
              <a:ext uri="{FF2B5EF4-FFF2-40B4-BE49-F238E27FC236}">
                <a16:creationId xmlns:a16="http://schemas.microsoft.com/office/drawing/2014/main" id="{AD09997B-1083-1464-04C5-6EC35270F724}"/>
              </a:ext>
            </a:extLst>
          </p:cNvPr>
          <p:cNvSpPr txBox="1"/>
          <p:nvPr/>
        </p:nvSpPr>
        <p:spPr>
          <a:xfrm>
            <a:off x="-279400" y="3302554"/>
            <a:ext cx="3725517" cy="307777"/>
          </a:xfrm>
          <a:prstGeom prst="rect">
            <a:avLst/>
          </a:prstGeom>
          <a:noFill/>
        </p:spPr>
        <p:txBody>
          <a:bodyPr wrap="square" rtlCol="0">
            <a:spAutoFit/>
          </a:bodyPr>
          <a:lstStyle/>
          <a:p>
            <a:pPr algn="ctr"/>
            <a:r>
              <a:rPr lang="en-US"/>
              <a:t>Torsion - </a:t>
            </a:r>
            <a:r>
              <a:rPr lang="en-US" sz="1200"/>
              <a:t>(twisting force, try and spin it.)</a:t>
            </a:r>
          </a:p>
        </p:txBody>
      </p:sp>
      <p:sp>
        <p:nvSpPr>
          <p:cNvPr id="19" name="TextBox 18">
            <a:extLst>
              <a:ext uri="{FF2B5EF4-FFF2-40B4-BE49-F238E27FC236}">
                <a16:creationId xmlns:a16="http://schemas.microsoft.com/office/drawing/2014/main" id="{4486028E-6B63-5CAB-7E2B-6606E755B269}"/>
              </a:ext>
            </a:extLst>
          </p:cNvPr>
          <p:cNvSpPr txBox="1"/>
          <p:nvPr/>
        </p:nvSpPr>
        <p:spPr>
          <a:xfrm>
            <a:off x="-705127" y="5181600"/>
            <a:ext cx="5327927" cy="307777"/>
          </a:xfrm>
          <a:prstGeom prst="rect">
            <a:avLst/>
          </a:prstGeom>
          <a:noFill/>
        </p:spPr>
        <p:txBody>
          <a:bodyPr wrap="square" rtlCol="0">
            <a:spAutoFit/>
          </a:bodyPr>
          <a:lstStyle/>
          <a:p>
            <a:pPr algn="ctr"/>
            <a:r>
              <a:rPr lang="en-US"/>
              <a:t>Bending  - </a:t>
            </a:r>
            <a:r>
              <a:rPr lang="en-US" sz="1200"/>
              <a:t>(apply force to one side, then another)</a:t>
            </a:r>
          </a:p>
        </p:txBody>
      </p:sp>
      <p:sp>
        <p:nvSpPr>
          <p:cNvPr id="24" name="TextBox 23">
            <a:extLst>
              <a:ext uri="{FF2B5EF4-FFF2-40B4-BE49-F238E27FC236}">
                <a16:creationId xmlns:a16="http://schemas.microsoft.com/office/drawing/2014/main" id="{FB8ADCAA-48D4-9BA6-8610-131B14C431E5}"/>
              </a:ext>
            </a:extLst>
          </p:cNvPr>
          <p:cNvSpPr txBox="1"/>
          <p:nvPr/>
        </p:nvSpPr>
        <p:spPr>
          <a:xfrm>
            <a:off x="-127000" y="3925401"/>
            <a:ext cx="3225800" cy="307777"/>
          </a:xfrm>
          <a:prstGeom prst="rect">
            <a:avLst/>
          </a:prstGeom>
          <a:noFill/>
        </p:spPr>
        <p:txBody>
          <a:bodyPr wrap="square" rtlCol="0">
            <a:spAutoFit/>
          </a:bodyPr>
          <a:lstStyle/>
          <a:p>
            <a:pPr algn="ctr"/>
            <a:r>
              <a:rPr lang="en-US"/>
              <a:t>Load - </a:t>
            </a:r>
            <a:r>
              <a:rPr lang="en-US" sz="1100"/>
              <a:t>(does it hold appropriate weight)</a:t>
            </a:r>
          </a:p>
        </p:txBody>
      </p:sp>
      <p:sp>
        <p:nvSpPr>
          <p:cNvPr id="25" name="TextBox 24">
            <a:extLst>
              <a:ext uri="{FF2B5EF4-FFF2-40B4-BE49-F238E27FC236}">
                <a16:creationId xmlns:a16="http://schemas.microsoft.com/office/drawing/2014/main" id="{FFD3337B-A316-31FF-C4A0-49994B04274D}"/>
              </a:ext>
            </a:extLst>
          </p:cNvPr>
          <p:cNvSpPr txBox="1"/>
          <p:nvPr/>
        </p:nvSpPr>
        <p:spPr>
          <a:xfrm>
            <a:off x="-884582" y="6446627"/>
            <a:ext cx="5964582" cy="307777"/>
          </a:xfrm>
          <a:prstGeom prst="rect">
            <a:avLst/>
          </a:prstGeom>
          <a:noFill/>
        </p:spPr>
        <p:txBody>
          <a:bodyPr wrap="square" rtlCol="0">
            <a:spAutoFit/>
          </a:bodyPr>
          <a:lstStyle/>
          <a:p>
            <a:pPr algn="ctr"/>
            <a:r>
              <a:rPr lang="en-US"/>
              <a:t>Cycle - </a:t>
            </a:r>
            <a:r>
              <a:rPr lang="en-US" sz="1100"/>
              <a:t>(how many times can it do its function repeatedly)</a:t>
            </a:r>
          </a:p>
        </p:txBody>
      </p:sp>
      <p:sp>
        <p:nvSpPr>
          <p:cNvPr id="26" name="TextBox 25" descr="Pass / Fail">
            <a:extLst>
              <a:ext uri="{FF2B5EF4-FFF2-40B4-BE49-F238E27FC236}">
                <a16:creationId xmlns:a16="http://schemas.microsoft.com/office/drawing/2014/main" id="{F1298948-574A-6751-65BE-B4B4AC5F94D0}"/>
              </a:ext>
              <a:ext uri="{C183D7F6-B498-43B3-948B-1728B52AA6E4}">
                <adec:decorative xmlns:adec="http://schemas.microsoft.com/office/drawing/2017/decorative" val="0"/>
              </a:ext>
            </a:extLst>
          </p:cNvPr>
          <p:cNvSpPr txBox="1"/>
          <p:nvPr/>
        </p:nvSpPr>
        <p:spPr>
          <a:xfrm>
            <a:off x="201546" y="2984500"/>
            <a:ext cx="623954" cy="36277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TextBox 31">
            <a:extLst>
              <a:ext uri="{FF2B5EF4-FFF2-40B4-BE49-F238E27FC236}">
                <a16:creationId xmlns:a16="http://schemas.microsoft.com/office/drawing/2014/main" id="{6BF6D2F5-0C02-2BB1-5809-1DD8D7511871}"/>
              </a:ext>
            </a:extLst>
          </p:cNvPr>
          <p:cNvSpPr txBox="1"/>
          <p:nvPr/>
        </p:nvSpPr>
        <p:spPr>
          <a:xfrm>
            <a:off x="-1091096" y="4567027"/>
            <a:ext cx="6183796" cy="307777"/>
          </a:xfrm>
          <a:prstGeom prst="rect">
            <a:avLst/>
          </a:prstGeom>
          <a:noFill/>
        </p:spPr>
        <p:txBody>
          <a:bodyPr wrap="square" rtlCol="0">
            <a:spAutoFit/>
          </a:bodyPr>
          <a:lstStyle/>
          <a:p>
            <a:pPr algn="ctr"/>
            <a:r>
              <a:rPr lang="en-US"/>
              <a:t>Torque - </a:t>
            </a:r>
            <a:r>
              <a:rPr lang="en-US" sz="1100"/>
              <a:t>(if is motorized, can it supply enough power?)</a:t>
            </a:r>
          </a:p>
        </p:txBody>
      </p:sp>
      <p:sp>
        <p:nvSpPr>
          <p:cNvPr id="34" name="TextBox 33">
            <a:extLst>
              <a:ext uri="{FF2B5EF4-FFF2-40B4-BE49-F238E27FC236}">
                <a16:creationId xmlns:a16="http://schemas.microsoft.com/office/drawing/2014/main" id="{0E342D02-4C27-9338-3514-82A07FB9E56A}"/>
              </a:ext>
            </a:extLst>
          </p:cNvPr>
          <p:cNvSpPr txBox="1"/>
          <p:nvPr/>
        </p:nvSpPr>
        <p:spPr>
          <a:xfrm>
            <a:off x="-246822" y="5824879"/>
            <a:ext cx="6139622" cy="307777"/>
          </a:xfrm>
          <a:prstGeom prst="rect">
            <a:avLst/>
          </a:prstGeom>
          <a:noFill/>
        </p:spPr>
        <p:txBody>
          <a:bodyPr wrap="square" rtlCol="0">
            <a:spAutoFit/>
          </a:bodyPr>
          <a:lstStyle/>
          <a:p>
            <a:pPr algn="ctr"/>
            <a:r>
              <a:rPr lang="en-US"/>
              <a:t>Handling - </a:t>
            </a:r>
            <a:r>
              <a:rPr lang="en-US" sz="1100"/>
              <a:t>(Does the robot still drive as expected with the mechanism installed?)</a:t>
            </a:r>
          </a:p>
        </p:txBody>
      </p:sp>
      <p:sp>
        <p:nvSpPr>
          <p:cNvPr id="17" name="TextBox 16">
            <a:extLst>
              <a:ext uri="{FF2B5EF4-FFF2-40B4-BE49-F238E27FC236}">
                <a16:creationId xmlns:a16="http://schemas.microsoft.com/office/drawing/2014/main" id="{A3B9660D-A889-C8B8-1F66-FAAAA8B4E9EC}"/>
              </a:ext>
            </a:extLst>
          </p:cNvPr>
          <p:cNvSpPr txBox="1"/>
          <p:nvPr/>
        </p:nvSpPr>
        <p:spPr>
          <a:xfrm>
            <a:off x="152400" y="7023100"/>
            <a:ext cx="4851400" cy="462884"/>
          </a:xfrm>
          <a:prstGeom prst="rect">
            <a:avLst/>
          </a:prstGeom>
          <a:noFill/>
        </p:spPr>
        <p:txBody>
          <a:bodyPr wrap="square" rtlCol="0">
            <a:spAutoFit/>
          </a:bodyPr>
          <a:lstStyle/>
          <a:p>
            <a:pPr marL="0" marR="0">
              <a:lnSpc>
                <a:spcPct val="200000"/>
              </a:lnSpc>
              <a:spcBef>
                <a:spcPts val="10"/>
              </a:spcBef>
              <a:spcAft>
                <a:spcPts val="800"/>
              </a:spcAft>
            </a:pPr>
            <a:r>
              <a:rPr lang="en-US" sz="1400" kern="1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rPr>
              <a:t>Does the mechanism perform under </a:t>
            </a:r>
            <a:r>
              <a:rPr lang="en-US" sz="1400" kern="100">
                <a:solidFill>
                  <a:schemeClr val="tx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rPr>
              <a:t>game conditions?</a:t>
            </a:r>
          </a:p>
        </p:txBody>
      </p:sp>
      <p:sp>
        <p:nvSpPr>
          <p:cNvPr id="22" name="TextBox 21">
            <a:extLst>
              <a:ext uri="{FF2B5EF4-FFF2-40B4-BE49-F238E27FC236}">
                <a16:creationId xmlns:a16="http://schemas.microsoft.com/office/drawing/2014/main" id="{C6C8CEAE-F9FB-9A90-C2A5-E678BC0262C1}"/>
              </a:ext>
            </a:extLst>
          </p:cNvPr>
          <p:cNvSpPr txBox="1"/>
          <p:nvPr/>
        </p:nvSpPr>
        <p:spPr>
          <a:xfrm>
            <a:off x="895628" y="2983026"/>
            <a:ext cx="6368771" cy="36977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chor="ctr">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TextBox 22">
            <a:extLst>
              <a:ext uri="{FF2B5EF4-FFF2-40B4-BE49-F238E27FC236}">
                <a16:creationId xmlns:a16="http://schemas.microsoft.com/office/drawing/2014/main" id="{2968B993-CFE8-A0A7-C93C-3954F4F3D246}"/>
              </a:ext>
            </a:extLst>
          </p:cNvPr>
          <p:cNvSpPr txBox="1"/>
          <p:nvPr/>
        </p:nvSpPr>
        <p:spPr>
          <a:xfrm>
            <a:off x="214246" y="3594100"/>
            <a:ext cx="623954" cy="36277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TextBox 34">
            <a:extLst>
              <a:ext uri="{FF2B5EF4-FFF2-40B4-BE49-F238E27FC236}">
                <a16:creationId xmlns:a16="http://schemas.microsoft.com/office/drawing/2014/main" id="{379EA839-763B-96E2-77E4-B5BBFF82BA47}"/>
              </a:ext>
            </a:extLst>
          </p:cNvPr>
          <p:cNvSpPr txBox="1"/>
          <p:nvPr/>
        </p:nvSpPr>
        <p:spPr>
          <a:xfrm>
            <a:off x="882928" y="3592626"/>
            <a:ext cx="6368771" cy="36977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chor="ctr">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TextBox 35">
            <a:extLst>
              <a:ext uri="{FF2B5EF4-FFF2-40B4-BE49-F238E27FC236}">
                <a16:creationId xmlns:a16="http://schemas.microsoft.com/office/drawing/2014/main" id="{11B3DB28-988C-4774-FE8A-599C998A79F3}"/>
              </a:ext>
            </a:extLst>
          </p:cNvPr>
          <p:cNvSpPr txBox="1"/>
          <p:nvPr/>
        </p:nvSpPr>
        <p:spPr>
          <a:xfrm>
            <a:off x="226946" y="4229100"/>
            <a:ext cx="623954" cy="36277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TextBox 36">
            <a:extLst>
              <a:ext uri="{FF2B5EF4-FFF2-40B4-BE49-F238E27FC236}">
                <a16:creationId xmlns:a16="http://schemas.microsoft.com/office/drawing/2014/main" id="{C07C08B4-545D-B761-003A-22318B79B255}"/>
              </a:ext>
            </a:extLst>
          </p:cNvPr>
          <p:cNvSpPr txBox="1"/>
          <p:nvPr/>
        </p:nvSpPr>
        <p:spPr>
          <a:xfrm>
            <a:off x="895628" y="4227626"/>
            <a:ext cx="6368771" cy="36977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chor="ctr">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TextBox 37">
            <a:extLst>
              <a:ext uri="{FF2B5EF4-FFF2-40B4-BE49-F238E27FC236}">
                <a16:creationId xmlns:a16="http://schemas.microsoft.com/office/drawing/2014/main" id="{3E5142FD-077F-901D-0A41-7F1B6EF2A01D}"/>
              </a:ext>
            </a:extLst>
          </p:cNvPr>
          <p:cNvSpPr txBox="1"/>
          <p:nvPr/>
        </p:nvSpPr>
        <p:spPr>
          <a:xfrm>
            <a:off x="239646" y="4851400"/>
            <a:ext cx="623954" cy="36277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TextBox 38">
            <a:extLst>
              <a:ext uri="{FF2B5EF4-FFF2-40B4-BE49-F238E27FC236}">
                <a16:creationId xmlns:a16="http://schemas.microsoft.com/office/drawing/2014/main" id="{361E9F06-AE13-D285-4D31-E9A4067348ED}"/>
              </a:ext>
            </a:extLst>
          </p:cNvPr>
          <p:cNvSpPr txBox="1"/>
          <p:nvPr/>
        </p:nvSpPr>
        <p:spPr>
          <a:xfrm>
            <a:off x="908328" y="4849926"/>
            <a:ext cx="6368771" cy="36977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chor="ctr">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TextBox 39">
            <a:extLst>
              <a:ext uri="{FF2B5EF4-FFF2-40B4-BE49-F238E27FC236}">
                <a16:creationId xmlns:a16="http://schemas.microsoft.com/office/drawing/2014/main" id="{7509CAAE-1A1C-FE83-33D6-7AA966965198}"/>
              </a:ext>
            </a:extLst>
          </p:cNvPr>
          <p:cNvSpPr txBox="1"/>
          <p:nvPr/>
        </p:nvSpPr>
        <p:spPr>
          <a:xfrm>
            <a:off x="252346" y="5473700"/>
            <a:ext cx="623954" cy="36277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TextBox 40">
            <a:extLst>
              <a:ext uri="{FF2B5EF4-FFF2-40B4-BE49-F238E27FC236}">
                <a16:creationId xmlns:a16="http://schemas.microsoft.com/office/drawing/2014/main" id="{E2A9533C-5E2F-7F49-D814-87AF102AAEF5}"/>
              </a:ext>
            </a:extLst>
          </p:cNvPr>
          <p:cNvSpPr txBox="1"/>
          <p:nvPr/>
        </p:nvSpPr>
        <p:spPr>
          <a:xfrm>
            <a:off x="921028" y="5472226"/>
            <a:ext cx="6368771" cy="36977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chor="ctr">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TextBox 41">
            <a:extLst>
              <a:ext uri="{FF2B5EF4-FFF2-40B4-BE49-F238E27FC236}">
                <a16:creationId xmlns:a16="http://schemas.microsoft.com/office/drawing/2014/main" id="{A5702941-D673-DF38-A800-8912719CB50F}"/>
              </a:ext>
            </a:extLst>
          </p:cNvPr>
          <p:cNvSpPr txBox="1"/>
          <p:nvPr/>
        </p:nvSpPr>
        <p:spPr>
          <a:xfrm>
            <a:off x="252346" y="6108700"/>
            <a:ext cx="623954" cy="36277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TextBox 42">
            <a:extLst>
              <a:ext uri="{FF2B5EF4-FFF2-40B4-BE49-F238E27FC236}">
                <a16:creationId xmlns:a16="http://schemas.microsoft.com/office/drawing/2014/main" id="{58F4139F-2F36-4E31-A199-8BEEB1B945FE}"/>
              </a:ext>
            </a:extLst>
          </p:cNvPr>
          <p:cNvSpPr txBox="1"/>
          <p:nvPr/>
        </p:nvSpPr>
        <p:spPr>
          <a:xfrm>
            <a:off x="921028" y="6107226"/>
            <a:ext cx="6368771" cy="36977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chor="ctr">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TextBox 43">
            <a:extLst>
              <a:ext uri="{FF2B5EF4-FFF2-40B4-BE49-F238E27FC236}">
                <a16:creationId xmlns:a16="http://schemas.microsoft.com/office/drawing/2014/main" id="{49743FF9-0987-8CD0-B55C-98B317AD3126}"/>
              </a:ext>
            </a:extLst>
          </p:cNvPr>
          <p:cNvSpPr txBox="1"/>
          <p:nvPr/>
        </p:nvSpPr>
        <p:spPr>
          <a:xfrm>
            <a:off x="252346" y="6731000"/>
            <a:ext cx="623954" cy="36277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TextBox 44">
            <a:extLst>
              <a:ext uri="{FF2B5EF4-FFF2-40B4-BE49-F238E27FC236}">
                <a16:creationId xmlns:a16="http://schemas.microsoft.com/office/drawing/2014/main" id="{35BE432F-1E65-BE8F-BE0D-A7ADE1ED1433}"/>
              </a:ext>
            </a:extLst>
          </p:cNvPr>
          <p:cNvSpPr txBox="1"/>
          <p:nvPr/>
        </p:nvSpPr>
        <p:spPr>
          <a:xfrm>
            <a:off x="921028" y="6729526"/>
            <a:ext cx="6368771" cy="36977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chor="ctr">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pic>
        <p:nvPicPr>
          <p:cNvPr id="15" name="Picture 14" descr="A yellow circle and black squares&#10;&#10;AI-generated content may be incorrect.">
            <a:extLst>
              <a:ext uri="{FF2B5EF4-FFF2-40B4-BE49-F238E27FC236}">
                <a16:creationId xmlns:a16="http://schemas.microsoft.com/office/drawing/2014/main" id="{90D38353-4B7A-8DAE-DEF5-035945BBB14D}"/>
              </a:ext>
            </a:extLst>
          </p:cNvPr>
          <p:cNvPicPr>
            <a:picLocks noChangeAspect="1"/>
          </p:cNvPicPr>
          <p:nvPr/>
        </p:nvPicPr>
        <p:blipFill>
          <a:blip r:embed="rId3"/>
          <a:stretch>
            <a:fillRect/>
          </a:stretch>
        </p:blipFill>
        <p:spPr>
          <a:xfrm>
            <a:off x="7153164" y="-9478"/>
            <a:ext cx="603019" cy="809871"/>
          </a:xfrm>
          <a:prstGeom prst="rect">
            <a:avLst/>
          </a:prstGeom>
        </p:spPr>
      </p:pic>
    </p:spTree>
    <p:extLst>
      <p:ext uri="{BB962C8B-B14F-4D97-AF65-F5344CB8AC3E}">
        <p14:creationId xmlns:p14="http://schemas.microsoft.com/office/powerpoint/2010/main" val="1457381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3BC2C-5ACA-3833-0097-AA30979EA6CD}"/>
              </a:ext>
            </a:extLst>
          </p:cNvPr>
          <p:cNvSpPr>
            <a:spLocks noGrp="1"/>
          </p:cNvSpPr>
          <p:nvPr>
            <p:ph type="title"/>
          </p:nvPr>
        </p:nvSpPr>
        <p:spPr/>
        <p:txBody>
          <a:bodyPr/>
          <a:lstStyle/>
          <a:p>
            <a:r>
              <a:rPr lang="en-US"/>
              <a:t>Team rules</a:t>
            </a:r>
          </a:p>
        </p:txBody>
      </p:sp>
      <p:sp>
        <p:nvSpPr>
          <p:cNvPr id="3" name="Subtitle 2">
            <a:extLst>
              <a:ext uri="{FF2B5EF4-FFF2-40B4-BE49-F238E27FC236}">
                <a16:creationId xmlns:a16="http://schemas.microsoft.com/office/drawing/2014/main" id="{7D35BFE6-9538-11D0-760F-836F9A4713A6}"/>
              </a:ext>
            </a:extLst>
          </p:cNvPr>
          <p:cNvSpPr>
            <a:spLocks noGrp="1"/>
          </p:cNvSpPr>
          <p:nvPr>
            <p:ph type="subTitle" idx="1"/>
          </p:nvPr>
        </p:nvSpPr>
        <p:spPr/>
        <p:txBody>
          <a:bodyPr/>
          <a:lstStyle/>
          <a:p>
            <a:r>
              <a:rPr lang="en-US"/>
              <a:t>John, Kirby, Ryder</a:t>
            </a:r>
          </a:p>
        </p:txBody>
      </p:sp>
      <p:sp>
        <p:nvSpPr>
          <p:cNvPr id="4" name="Subtitle 3">
            <a:extLst>
              <a:ext uri="{FF2B5EF4-FFF2-40B4-BE49-F238E27FC236}">
                <a16:creationId xmlns:a16="http://schemas.microsoft.com/office/drawing/2014/main" id="{13059F1F-6CF1-30E1-CD99-25A7DDBD249F}"/>
              </a:ext>
            </a:extLst>
          </p:cNvPr>
          <p:cNvSpPr>
            <a:spLocks noGrp="1"/>
          </p:cNvSpPr>
          <p:nvPr>
            <p:ph type="subTitle" idx="2"/>
          </p:nvPr>
        </p:nvSpPr>
        <p:spPr/>
        <p:txBody>
          <a:bodyPr/>
          <a:lstStyle/>
          <a:p>
            <a:r>
              <a:rPr lang="en-US"/>
              <a:t>8-11-25</a:t>
            </a:r>
          </a:p>
        </p:txBody>
      </p:sp>
      <p:sp>
        <p:nvSpPr>
          <p:cNvPr id="5" name="Subtitle 4">
            <a:extLst>
              <a:ext uri="{FF2B5EF4-FFF2-40B4-BE49-F238E27FC236}">
                <a16:creationId xmlns:a16="http://schemas.microsoft.com/office/drawing/2014/main" id="{082D18AF-9B6C-1399-DB1B-7D1C5A757DEB}"/>
              </a:ext>
            </a:extLst>
          </p:cNvPr>
          <p:cNvSpPr>
            <a:spLocks noGrp="1"/>
          </p:cNvSpPr>
          <p:nvPr>
            <p:ph type="subTitle" idx="3"/>
          </p:nvPr>
        </p:nvSpPr>
        <p:spPr/>
        <p:txBody>
          <a:bodyPr/>
          <a:lstStyle/>
          <a:p>
            <a:r>
              <a:rPr lang="en-US"/>
              <a:t>2</a:t>
            </a:r>
          </a:p>
        </p:txBody>
      </p:sp>
      <p:sp>
        <p:nvSpPr>
          <p:cNvPr id="6" name="TextBox 5">
            <a:extLst>
              <a:ext uri="{FF2B5EF4-FFF2-40B4-BE49-F238E27FC236}">
                <a16:creationId xmlns:a16="http://schemas.microsoft.com/office/drawing/2014/main" id="{6DF175BF-A77F-404C-9539-CE02DAE2B430}"/>
              </a:ext>
            </a:extLst>
          </p:cNvPr>
          <p:cNvSpPr txBox="1">
            <a:spLocks noGrp="1" noRot="1" noMove="1" noResize="1" noEditPoints="1" noAdjustHandles="1" noChangeArrowheads="1" noChangeShapeType="1"/>
          </p:cNvSpPr>
          <p:nvPr/>
        </p:nvSpPr>
        <p:spPr>
          <a:xfrm>
            <a:off x="198783" y="119270"/>
            <a:ext cx="2621230" cy="584775"/>
          </a:xfrm>
          <a:prstGeom prst="rect">
            <a:avLst/>
          </a:prstGeom>
          <a:noFill/>
        </p:spPr>
        <p:txBody>
          <a:bodyPr wrap="none" rtlCol="0">
            <a:spAutoFit/>
          </a:bodyPr>
          <a:lstStyle/>
          <a:p>
            <a:r>
              <a:rPr lang="en-US" sz="3200" b="1"/>
              <a:t>Team Rules:</a:t>
            </a:r>
          </a:p>
        </p:txBody>
      </p:sp>
      <p:sp>
        <p:nvSpPr>
          <p:cNvPr id="7" name="TextBox 6">
            <a:extLst>
              <a:ext uri="{FF2B5EF4-FFF2-40B4-BE49-F238E27FC236}">
                <a16:creationId xmlns:a16="http://schemas.microsoft.com/office/drawing/2014/main" id="{F5FF221A-1BEC-E27F-DA46-70357FD07763}"/>
              </a:ext>
            </a:extLst>
          </p:cNvPr>
          <p:cNvSpPr txBox="1"/>
          <p:nvPr/>
        </p:nvSpPr>
        <p:spPr>
          <a:xfrm>
            <a:off x="178904" y="1729408"/>
            <a:ext cx="7142923" cy="610262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pPr marL="342900" indent="-342900">
              <a:buAutoNum type="arabicPeriod"/>
            </a:pPr>
            <a:r>
              <a:rPr lang="en-US"/>
              <a:t>All teams and teammates are trying to get to the same place, worlds, help other teams as much as possible, weather that means borrowing a battery, a screw, or an air compressor.</a:t>
            </a:r>
          </a:p>
          <a:p>
            <a:pPr marL="342900" indent="-342900">
              <a:buAutoNum type="arabicPeriod"/>
            </a:pPr>
            <a:r>
              <a:rPr lang="en-US"/>
              <a:t>When there is a disagreement, we determine the result by a vote</a:t>
            </a:r>
          </a:p>
          <a:p>
            <a:pPr marL="342900" indent="-342900">
              <a:buAutoNum type="arabicPeriod"/>
            </a:pPr>
            <a:r>
              <a:rPr lang="en-US"/>
              <a:t>Don’t leave the rubber bands on the robot</a:t>
            </a:r>
          </a:p>
          <a:p>
            <a:pPr marL="342900" indent="-342900">
              <a:buAutoNum type="arabicPeriod"/>
            </a:pPr>
            <a:r>
              <a:rPr lang="en-US"/>
              <a:t>We do it like its </a:t>
            </a:r>
            <a:r>
              <a:rPr lang="en-US" err="1"/>
              <a:t>prigma</a:t>
            </a:r>
          </a:p>
        </p:txBody>
      </p:sp>
      <p:sp>
        <p:nvSpPr>
          <p:cNvPr id="8" name="TextBox 7">
            <a:extLst>
              <a:ext uri="{FF2B5EF4-FFF2-40B4-BE49-F238E27FC236}">
                <a16:creationId xmlns:a16="http://schemas.microsoft.com/office/drawing/2014/main" id="{DE60B3FD-F505-83CA-2B14-FEE2A86A1B5B}"/>
              </a:ext>
            </a:extLst>
          </p:cNvPr>
          <p:cNvSpPr txBox="1"/>
          <p:nvPr/>
        </p:nvSpPr>
        <p:spPr>
          <a:xfrm>
            <a:off x="185531" y="728869"/>
            <a:ext cx="6970643" cy="954107"/>
          </a:xfrm>
          <a:prstGeom prst="rect">
            <a:avLst/>
          </a:prstGeom>
          <a:noFill/>
        </p:spPr>
        <p:txBody>
          <a:bodyPr wrap="square" rtlCol="0">
            <a:spAutoFit/>
          </a:bodyPr>
          <a:lstStyle/>
          <a:p>
            <a:r>
              <a:rPr lang="en-US">
                <a:solidFill>
                  <a:schemeClr val="tx1">
                    <a:lumMod val="65000"/>
                    <a:lumOff val="35000"/>
                  </a:schemeClr>
                </a:solidFill>
              </a:rPr>
              <a:t>The following rules were picked by our team, to be used for the duration of this project. These rules are meant to help us resolve conflicts, work effectively, and prevent issues from happening during our project. These can be changed if agreed upon by the whole team.</a:t>
            </a:r>
          </a:p>
        </p:txBody>
      </p:sp>
      <p:sp>
        <p:nvSpPr>
          <p:cNvPr id="9" name="TextBox 8">
            <a:extLst>
              <a:ext uri="{FF2B5EF4-FFF2-40B4-BE49-F238E27FC236}">
                <a16:creationId xmlns:a16="http://schemas.microsoft.com/office/drawing/2014/main" id="{07EFE15E-6F08-17E4-E56C-AAD529C07699}"/>
              </a:ext>
            </a:extLst>
          </p:cNvPr>
          <p:cNvSpPr txBox="1"/>
          <p:nvPr/>
        </p:nvSpPr>
        <p:spPr>
          <a:xfrm>
            <a:off x="205410" y="7904921"/>
            <a:ext cx="6970643" cy="307777"/>
          </a:xfrm>
          <a:prstGeom prst="rect">
            <a:avLst/>
          </a:prstGeom>
          <a:noFill/>
        </p:spPr>
        <p:txBody>
          <a:bodyPr wrap="square" rtlCol="0">
            <a:spAutoFit/>
          </a:bodyPr>
          <a:lstStyle/>
          <a:p>
            <a:r>
              <a:rPr lang="en-US">
                <a:solidFill>
                  <a:schemeClr val="tx1">
                    <a:lumMod val="65000"/>
                    <a:lumOff val="35000"/>
                  </a:schemeClr>
                </a:solidFill>
              </a:rPr>
              <a:t>Team members present:</a:t>
            </a:r>
          </a:p>
        </p:txBody>
      </p:sp>
      <p:sp>
        <p:nvSpPr>
          <p:cNvPr id="10" name="TextBox 9">
            <a:extLst>
              <a:ext uri="{FF2B5EF4-FFF2-40B4-BE49-F238E27FC236}">
                <a16:creationId xmlns:a16="http://schemas.microsoft.com/office/drawing/2014/main" id="{324619B4-F5D1-F9AF-AA9E-0C82E80AE1E6}"/>
              </a:ext>
            </a:extLst>
          </p:cNvPr>
          <p:cNvSpPr txBox="1"/>
          <p:nvPr/>
        </p:nvSpPr>
        <p:spPr>
          <a:xfrm>
            <a:off x="172280" y="8225017"/>
            <a:ext cx="7169426" cy="1046923"/>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endParaRPr lang="en-US"/>
          </a:p>
        </p:txBody>
      </p:sp>
      <p:pic>
        <p:nvPicPr>
          <p:cNvPr id="12" name="Picture 11" descr="A yellow circle and black squares&#10;&#10;AI-generated content may be incorrect.">
            <a:extLst>
              <a:ext uri="{FF2B5EF4-FFF2-40B4-BE49-F238E27FC236}">
                <a16:creationId xmlns:a16="http://schemas.microsoft.com/office/drawing/2014/main" id="{50F8A14B-8E2B-5AEA-D7B7-778AED626C34}"/>
              </a:ext>
            </a:extLst>
          </p:cNvPr>
          <p:cNvPicPr>
            <a:picLocks noChangeAspect="1"/>
          </p:cNvPicPr>
          <p:nvPr/>
        </p:nvPicPr>
        <p:blipFill>
          <a:blip r:embed="rId2"/>
          <a:stretch>
            <a:fillRect/>
          </a:stretch>
        </p:blipFill>
        <p:spPr>
          <a:xfrm>
            <a:off x="7153164" y="-9478"/>
            <a:ext cx="603019" cy="809871"/>
          </a:xfrm>
          <a:prstGeom prst="rect">
            <a:avLst/>
          </a:prstGeom>
        </p:spPr>
      </p:pic>
    </p:spTree>
    <p:extLst>
      <p:ext uri="{BB962C8B-B14F-4D97-AF65-F5344CB8AC3E}">
        <p14:creationId xmlns:p14="http://schemas.microsoft.com/office/powerpoint/2010/main" val="937112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5"/>
          <p:cNvSpPr txBox="1">
            <a:spLocks noGrp="1"/>
          </p:cNvSpPr>
          <p:nvPr>
            <p:ph type="subTitle" idx="1"/>
          </p:nvPr>
        </p:nvSpPr>
        <p:spPr>
          <a:xfrm>
            <a:off x="210025" y="609792"/>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PORT</a:t>
            </a:r>
            <a:endParaRPr/>
          </a:p>
        </p:txBody>
      </p:sp>
      <p:sp>
        <p:nvSpPr>
          <p:cNvPr id="285" name="Google Shape;285;p35"/>
          <p:cNvSpPr txBox="1">
            <a:spLocks noGrp="1"/>
          </p:cNvSpPr>
          <p:nvPr>
            <p:ph type="subTitle" idx="2"/>
          </p:nvPr>
        </p:nvSpPr>
        <p:spPr>
          <a:xfrm>
            <a:off x="210025" y="1073758"/>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PORT</a:t>
            </a:r>
            <a:endParaRPr>
              <a:solidFill>
                <a:schemeClr val="dk1"/>
              </a:solidFill>
            </a:endParaRPr>
          </a:p>
          <a:p>
            <a:pPr marL="0" lvl="0" indent="0" algn="l" rtl="0">
              <a:spcBef>
                <a:spcPts val="0"/>
              </a:spcBef>
              <a:spcAft>
                <a:spcPts val="0"/>
              </a:spcAft>
              <a:buNone/>
            </a:pPr>
            <a:endParaRPr/>
          </a:p>
        </p:txBody>
      </p:sp>
      <p:sp>
        <p:nvSpPr>
          <p:cNvPr id="286" name="Google Shape;286;p35"/>
          <p:cNvSpPr txBox="1">
            <a:spLocks noGrp="1"/>
          </p:cNvSpPr>
          <p:nvPr>
            <p:ph type="subTitle" idx="3"/>
          </p:nvPr>
        </p:nvSpPr>
        <p:spPr>
          <a:xfrm>
            <a:off x="210025" y="1537742"/>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PORT</a:t>
            </a:r>
            <a:endParaRPr>
              <a:solidFill>
                <a:schemeClr val="dk1"/>
              </a:solidFill>
            </a:endParaRPr>
          </a:p>
          <a:p>
            <a:pPr marL="0" lvl="0" indent="0" algn="l" rtl="0">
              <a:spcBef>
                <a:spcPts val="0"/>
              </a:spcBef>
              <a:spcAft>
                <a:spcPts val="0"/>
              </a:spcAft>
              <a:buNone/>
            </a:pPr>
            <a:endParaRPr/>
          </a:p>
        </p:txBody>
      </p:sp>
      <p:sp>
        <p:nvSpPr>
          <p:cNvPr id="287" name="Google Shape;287;p35"/>
          <p:cNvSpPr txBox="1">
            <a:spLocks noGrp="1"/>
          </p:cNvSpPr>
          <p:nvPr>
            <p:ph type="subTitle" idx="4"/>
          </p:nvPr>
        </p:nvSpPr>
        <p:spPr>
          <a:xfrm>
            <a:off x="210025" y="2001717"/>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PORT</a:t>
            </a:r>
            <a:endParaRPr>
              <a:solidFill>
                <a:schemeClr val="dk1"/>
              </a:solidFill>
            </a:endParaRPr>
          </a:p>
          <a:p>
            <a:pPr marL="0" lvl="0" indent="0" algn="l" rtl="0">
              <a:spcBef>
                <a:spcPts val="0"/>
              </a:spcBef>
              <a:spcAft>
                <a:spcPts val="0"/>
              </a:spcAft>
              <a:buNone/>
            </a:pPr>
            <a:endParaRPr/>
          </a:p>
        </p:txBody>
      </p:sp>
      <p:sp>
        <p:nvSpPr>
          <p:cNvPr id="288" name="Google Shape;288;p35"/>
          <p:cNvSpPr txBox="1">
            <a:spLocks noGrp="1"/>
          </p:cNvSpPr>
          <p:nvPr>
            <p:ph type="subTitle" idx="5"/>
          </p:nvPr>
        </p:nvSpPr>
        <p:spPr>
          <a:xfrm>
            <a:off x="210025" y="2465692"/>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PORT</a:t>
            </a:r>
            <a:endParaRPr>
              <a:solidFill>
                <a:schemeClr val="dk1"/>
              </a:solidFill>
            </a:endParaRPr>
          </a:p>
          <a:p>
            <a:pPr marL="0" lvl="0" indent="0" algn="l" rtl="0">
              <a:spcBef>
                <a:spcPts val="0"/>
              </a:spcBef>
              <a:spcAft>
                <a:spcPts val="0"/>
              </a:spcAft>
              <a:buNone/>
            </a:pPr>
            <a:endParaRPr/>
          </a:p>
        </p:txBody>
      </p:sp>
      <p:sp>
        <p:nvSpPr>
          <p:cNvPr id="289" name="Google Shape;289;p35"/>
          <p:cNvSpPr txBox="1">
            <a:spLocks noGrp="1"/>
          </p:cNvSpPr>
          <p:nvPr>
            <p:ph type="subTitle" idx="6"/>
          </p:nvPr>
        </p:nvSpPr>
        <p:spPr>
          <a:xfrm>
            <a:off x="210025" y="2929667"/>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PORT</a:t>
            </a:r>
            <a:endParaRPr>
              <a:solidFill>
                <a:schemeClr val="dk1"/>
              </a:solidFill>
            </a:endParaRPr>
          </a:p>
          <a:p>
            <a:pPr marL="0" lvl="0" indent="0" algn="l" rtl="0">
              <a:spcBef>
                <a:spcPts val="0"/>
              </a:spcBef>
              <a:spcAft>
                <a:spcPts val="0"/>
              </a:spcAft>
              <a:buNone/>
            </a:pPr>
            <a:endParaRPr/>
          </a:p>
        </p:txBody>
      </p:sp>
      <p:sp>
        <p:nvSpPr>
          <p:cNvPr id="290" name="Google Shape;290;p35"/>
          <p:cNvSpPr txBox="1">
            <a:spLocks noGrp="1"/>
          </p:cNvSpPr>
          <p:nvPr>
            <p:ph type="subTitle" idx="7"/>
          </p:nvPr>
        </p:nvSpPr>
        <p:spPr>
          <a:xfrm>
            <a:off x="210025" y="3393642"/>
            <a:ext cx="1436100" cy="304800"/>
          </a:xfrm>
          <a:prstGeom prst="rect">
            <a:avLst/>
          </a:prstGeom>
        </p:spPr>
        <p:txBody>
          <a:bodyPr spcFirstLastPara="1" wrap="square" lIns="0" tIns="0" rIns="0" bIns="0" anchor="t" anchorCtr="0">
            <a:noAutofit/>
          </a:bodyPr>
          <a:lstStyle/>
          <a:p>
            <a:pPr marL="0" indent="0">
              <a:buSzPts val="1100"/>
              <a:buFont typeface="Arial"/>
            </a:pPr>
            <a:r>
              <a:rPr lang="en"/>
              <a:t>L</a:t>
            </a:r>
          </a:p>
          <a:p>
            <a:pPr marL="0" lvl="0" indent="0" algn="l" rtl="0">
              <a:spcBef>
                <a:spcPts val="0"/>
              </a:spcBef>
              <a:spcAft>
                <a:spcPts val="0"/>
              </a:spcAft>
              <a:buNone/>
            </a:pPr>
            <a:endParaRPr/>
          </a:p>
        </p:txBody>
      </p:sp>
      <p:sp>
        <p:nvSpPr>
          <p:cNvPr id="291" name="Google Shape;291;p35"/>
          <p:cNvSpPr txBox="1">
            <a:spLocks noGrp="1"/>
          </p:cNvSpPr>
          <p:nvPr>
            <p:ph type="subTitle" idx="8"/>
          </p:nvPr>
        </p:nvSpPr>
        <p:spPr>
          <a:xfrm>
            <a:off x="210025" y="3857617"/>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PORT</a:t>
            </a:r>
            <a:endParaRPr>
              <a:solidFill>
                <a:schemeClr val="dk1"/>
              </a:solidFill>
            </a:endParaRPr>
          </a:p>
          <a:p>
            <a:pPr marL="0" lvl="0" indent="0" algn="l" rtl="0">
              <a:spcBef>
                <a:spcPts val="0"/>
              </a:spcBef>
              <a:spcAft>
                <a:spcPts val="0"/>
              </a:spcAft>
              <a:buNone/>
            </a:pPr>
            <a:endParaRPr/>
          </a:p>
        </p:txBody>
      </p:sp>
      <p:sp>
        <p:nvSpPr>
          <p:cNvPr id="292" name="Google Shape;292;p35"/>
          <p:cNvSpPr txBox="1">
            <a:spLocks noGrp="1"/>
          </p:cNvSpPr>
          <p:nvPr>
            <p:ph type="subTitle" idx="9"/>
          </p:nvPr>
        </p:nvSpPr>
        <p:spPr>
          <a:xfrm>
            <a:off x="210025" y="4321592"/>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PORT</a:t>
            </a:r>
            <a:endParaRPr>
              <a:solidFill>
                <a:schemeClr val="dk1"/>
              </a:solidFill>
            </a:endParaRPr>
          </a:p>
          <a:p>
            <a:pPr marL="0" lvl="0" indent="0" algn="l" rtl="0">
              <a:spcBef>
                <a:spcPts val="0"/>
              </a:spcBef>
              <a:spcAft>
                <a:spcPts val="0"/>
              </a:spcAft>
              <a:buNone/>
            </a:pPr>
            <a:endParaRPr/>
          </a:p>
        </p:txBody>
      </p:sp>
      <p:sp>
        <p:nvSpPr>
          <p:cNvPr id="293" name="Google Shape;293;p35"/>
          <p:cNvSpPr txBox="1">
            <a:spLocks noGrp="1"/>
          </p:cNvSpPr>
          <p:nvPr>
            <p:ph type="subTitle" idx="13"/>
          </p:nvPr>
        </p:nvSpPr>
        <p:spPr>
          <a:xfrm>
            <a:off x="210025" y="4785567"/>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PORT</a:t>
            </a:r>
            <a:endParaRPr>
              <a:solidFill>
                <a:schemeClr val="dk1"/>
              </a:solidFill>
            </a:endParaRPr>
          </a:p>
          <a:p>
            <a:pPr marL="0" lvl="0" indent="0" algn="l" rtl="0">
              <a:spcBef>
                <a:spcPts val="0"/>
              </a:spcBef>
              <a:spcAft>
                <a:spcPts val="0"/>
              </a:spcAft>
              <a:buNone/>
            </a:pPr>
            <a:endParaRPr/>
          </a:p>
        </p:txBody>
      </p:sp>
      <p:sp>
        <p:nvSpPr>
          <p:cNvPr id="294" name="Google Shape;294;p35"/>
          <p:cNvSpPr txBox="1">
            <a:spLocks noGrp="1"/>
          </p:cNvSpPr>
          <p:nvPr>
            <p:ph type="subTitle" idx="14"/>
          </p:nvPr>
        </p:nvSpPr>
        <p:spPr>
          <a:xfrm>
            <a:off x="210025" y="5713517"/>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PORT</a:t>
            </a:r>
            <a:endParaRPr>
              <a:solidFill>
                <a:schemeClr val="dk1"/>
              </a:solidFill>
            </a:endParaRPr>
          </a:p>
          <a:p>
            <a:pPr marL="0" lvl="0" indent="0" algn="l" rtl="0">
              <a:spcBef>
                <a:spcPts val="0"/>
              </a:spcBef>
              <a:spcAft>
                <a:spcPts val="0"/>
              </a:spcAft>
              <a:buNone/>
            </a:pPr>
            <a:endParaRPr/>
          </a:p>
        </p:txBody>
      </p:sp>
      <p:sp>
        <p:nvSpPr>
          <p:cNvPr id="295" name="Google Shape;295;p35"/>
          <p:cNvSpPr txBox="1">
            <a:spLocks noGrp="1"/>
          </p:cNvSpPr>
          <p:nvPr>
            <p:ph type="subTitle" idx="15"/>
          </p:nvPr>
        </p:nvSpPr>
        <p:spPr>
          <a:xfrm>
            <a:off x="6099450" y="596245"/>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t>PORT</a:t>
            </a:r>
            <a:endParaRPr/>
          </a:p>
        </p:txBody>
      </p:sp>
      <p:sp>
        <p:nvSpPr>
          <p:cNvPr id="296" name="Google Shape;296;p35"/>
          <p:cNvSpPr txBox="1">
            <a:spLocks noGrp="1"/>
          </p:cNvSpPr>
          <p:nvPr>
            <p:ph type="subTitle" idx="16"/>
          </p:nvPr>
        </p:nvSpPr>
        <p:spPr>
          <a:xfrm>
            <a:off x="6099450" y="106022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297" name="Google Shape;297;p35"/>
          <p:cNvSpPr txBox="1">
            <a:spLocks noGrp="1"/>
          </p:cNvSpPr>
          <p:nvPr>
            <p:ph type="subTitle" idx="17"/>
          </p:nvPr>
        </p:nvSpPr>
        <p:spPr>
          <a:xfrm>
            <a:off x="6099450" y="1524195"/>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298" name="Google Shape;298;p35"/>
          <p:cNvSpPr txBox="1">
            <a:spLocks noGrp="1"/>
          </p:cNvSpPr>
          <p:nvPr>
            <p:ph type="subTitle" idx="18"/>
          </p:nvPr>
        </p:nvSpPr>
        <p:spPr>
          <a:xfrm>
            <a:off x="6099450" y="198817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299" name="Google Shape;299;p35"/>
          <p:cNvSpPr txBox="1">
            <a:spLocks noGrp="1"/>
          </p:cNvSpPr>
          <p:nvPr>
            <p:ph type="subTitle" idx="19"/>
          </p:nvPr>
        </p:nvSpPr>
        <p:spPr>
          <a:xfrm>
            <a:off x="6099450" y="2452145"/>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00" name="Google Shape;300;p35"/>
          <p:cNvSpPr txBox="1">
            <a:spLocks noGrp="1"/>
          </p:cNvSpPr>
          <p:nvPr>
            <p:ph type="subTitle" idx="20"/>
          </p:nvPr>
        </p:nvSpPr>
        <p:spPr>
          <a:xfrm>
            <a:off x="6099450" y="291612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01" name="Google Shape;301;p35"/>
          <p:cNvSpPr txBox="1">
            <a:spLocks noGrp="1"/>
          </p:cNvSpPr>
          <p:nvPr>
            <p:ph type="subTitle" idx="21"/>
          </p:nvPr>
        </p:nvSpPr>
        <p:spPr>
          <a:xfrm>
            <a:off x="6099450" y="3380095"/>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02" name="Google Shape;302;p35"/>
          <p:cNvSpPr txBox="1">
            <a:spLocks noGrp="1"/>
          </p:cNvSpPr>
          <p:nvPr>
            <p:ph type="subTitle" idx="22"/>
          </p:nvPr>
        </p:nvSpPr>
        <p:spPr>
          <a:xfrm>
            <a:off x="6099450" y="384407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03" name="Google Shape;303;p35"/>
          <p:cNvSpPr txBox="1">
            <a:spLocks noGrp="1"/>
          </p:cNvSpPr>
          <p:nvPr>
            <p:ph type="subTitle" idx="23"/>
          </p:nvPr>
        </p:nvSpPr>
        <p:spPr>
          <a:xfrm>
            <a:off x="6099450" y="4308045"/>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04" name="Google Shape;304;p35"/>
          <p:cNvSpPr txBox="1">
            <a:spLocks noGrp="1"/>
          </p:cNvSpPr>
          <p:nvPr>
            <p:ph type="subTitle" idx="24"/>
          </p:nvPr>
        </p:nvSpPr>
        <p:spPr>
          <a:xfrm>
            <a:off x="6099450" y="477202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05" name="Google Shape;305;p35"/>
          <p:cNvSpPr txBox="1">
            <a:spLocks noGrp="1"/>
          </p:cNvSpPr>
          <p:nvPr>
            <p:ph type="subTitle" idx="25"/>
          </p:nvPr>
        </p:nvSpPr>
        <p:spPr>
          <a:xfrm>
            <a:off x="6099450" y="5686423"/>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06" name="Google Shape;306;p35"/>
          <p:cNvSpPr txBox="1">
            <a:spLocks noGrp="1"/>
          </p:cNvSpPr>
          <p:nvPr>
            <p:ph type="subTitle" idx="26"/>
          </p:nvPr>
        </p:nvSpPr>
        <p:spPr>
          <a:xfrm>
            <a:off x="6099450" y="6150398"/>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07" name="Google Shape;307;p35"/>
          <p:cNvSpPr txBox="1">
            <a:spLocks noGrp="1"/>
          </p:cNvSpPr>
          <p:nvPr>
            <p:ph type="subTitle" idx="27"/>
          </p:nvPr>
        </p:nvSpPr>
        <p:spPr>
          <a:xfrm>
            <a:off x="6099450" y="6614373"/>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08" name="Google Shape;308;p35"/>
          <p:cNvSpPr txBox="1">
            <a:spLocks noGrp="1"/>
          </p:cNvSpPr>
          <p:nvPr>
            <p:ph type="subTitle" idx="28"/>
          </p:nvPr>
        </p:nvSpPr>
        <p:spPr>
          <a:xfrm>
            <a:off x="6099450" y="7078348"/>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09" name="Google Shape;309;p35"/>
          <p:cNvSpPr txBox="1">
            <a:spLocks noGrp="1"/>
          </p:cNvSpPr>
          <p:nvPr>
            <p:ph type="subTitle" idx="29"/>
          </p:nvPr>
        </p:nvSpPr>
        <p:spPr>
          <a:xfrm>
            <a:off x="6099450" y="7542323"/>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10" name="Google Shape;310;p35"/>
          <p:cNvSpPr txBox="1">
            <a:spLocks noGrp="1"/>
          </p:cNvSpPr>
          <p:nvPr>
            <p:ph type="subTitle" idx="30"/>
          </p:nvPr>
        </p:nvSpPr>
        <p:spPr>
          <a:xfrm>
            <a:off x="6099450" y="7972398"/>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11" name="Google Shape;311;p35"/>
          <p:cNvSpPr txBox="1">
            <a:spLocks noGrp="1"/>
          </p:cNvSpPr>
          <p:nvPr>
            <p:ph type="subTitle" idx="31"/>
          </p:nvPr>
        </p:nvSpPr>
        <p:spPr>
          <a:xfrm>
            <a:off x="6099450" y="8436398"/>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12" name="Google Shape;312;p35"/>
          <p:cNvSpPr txBox="1">
            <a:spLocks noGrp="1"/>
          </p:cNvSpPr>
          <p:nvPr>
            <p:ph type="subTitle" idx="32"/>
          </p:nvPr>
        </p:nvSpPr>
        <p:spPr>
          <a:xfrm>
            <a:off x="6099450" y="8900398"/>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313" name="Google Shape;313;p35"/>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14" name="Google Shape;314;p35"/>
          <p:cNvSpPr txBox="1">
            <a:spLocks noGrp="1"/>
          </p:cNvSpPr>
          <p:nvPr>
            <p:ph type="subTitle" idx="33"/>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15" name="Google Shape;315;p35"/>
          <p:cNvSpPr txBox="1">
            <a:spLocks noGrp="1"/>
          </p:cNvSpPr>
          <p:nvPr>
            <p:ph type="subTitle" idx="34"/>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16" name="Google Shape;316;p35"/>
          <p:cNvSpPr txBox="1">
            <a:spLocks noGrp="1"/>
          </p:cNvSpPr>
          <p:nvPr>
            <p:ph type="subTitle" idx="35"/>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4" name="Picture 3" descr="A yellow circle and black squares&#10;&#10;AI-generated content may be incorrect.">
            <a:extLst>
              <a:ext uri="{FF2B5EF4-FFF2-40B4-BE49-F238E27FC236}">
                <a16:creationId xmlns:a16="http://schemas.microsoft.com/office/drawing/2014/main" id="{DA25E114-6D82-0695-894D-E231852F9DA5}"/>
              </a:ext>
            </a:extLst>
          </p:cNvPr>
          <p:cNvPicPr>
            <a:picLocks noChangeAspect="1"/>
          </p:cNvPicPr>
          <p:nvPr/>
        </p:nvPicPr>
        <p:blipFill>
          <a:blip r:embed="rId3"/>
          <a:stretch>
            <a:fillRect/>
          </a:stretch>
        </p:blipFill>
        <p:spPr>
          <a:xfrm>
            <a:off x="7153164" y="-9478"/>
            <a:ext cx="603019" cy="80987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6"/>
          <p:cNvSpPr txBox="1">
            <a:spLocks noGrp="1"/>
          </p:cNvSpPr>
          <p:nvPr>
            <p:ph type="subTitle" idx="1"/>
          </p:nvPr>
        </p:nvSpPr>
        <p:spPr>
          <a:xfrm>
            <a:off x="210025" y="1092400"/>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BUMPER</a:t>
            </a:r>
            <a:endParaRPr/>
          </a:p>
        </p:txBody>
      </p:sp>
      <p:sp>
        <p:nvSpPr>
          <p:cNvPr id="322" name="Google Shape;322;p36"/>
          <p:cNvSpPr txBox="1">
            <a:spLocks noGrp="1"/>
          </p:cNvSpPr>
          <p:nvPr>
            <p:ph type="subTitle" idx="2"/>
          </p:nvPr>
        </p:nvSpPr>
        <p:spPr>
          <a:xfrm>
            <a:off x="210025" y="2247250"/>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BUMPER</a:t>
            </a:r>
            <a:endParaRPr/>
          </a:p>
        </p:txBody>
      </p:sp>
      <p:sp>
        <p:nvSpPr>
          <p:cNvPr id="323" name="Google Shape;323;p36"/>
          <p:cNvSpPr txBox="1">
            <a:spLocks noGrp="1"/>
          </p:cNvSpPr>
          <p:nvPr>
            <p:ph type="subTitle" idx="3"/>
          </p:nvPr>
        </p:nvSpPr>
        <p:spPr>
          <a:xfrm>
            <a:off x="210025" y="3320825"/>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STICK</a:t>
            </a:r>
            <a:endParaRPr/>
          </a:p>
        </p:txBody>
      </p:sp>
      <p:sp>
        <p:nvSpPr>
          <p:cNvPr id="324" name="Google Shape;324;p36"/>
          <p:cNvSpPr txBox="1">
            <a:spLocks noGrp="1"/>
          </p:cNvSpPr>
          <p:nvPr>
            <p:ph type="subTitle" idx="4"/>
          </p:nvPr>
        </p:nvSpPr>
        <p:spPr>
          <a:xfrm>
            <a:off x="210025" y="4421500"/>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STICK</a:t>
            </a:r>
            <a:endParaRPr/>
          </a:p>
        </p:txBody>
      </p:sp>
      <p:sp>
        <p:nvSpPr>
          <p:cNvPr id="325" name="Google Shape;325;p36"/>
          <p:cNvSpPr txBox="1">
            <a:spLocks noGrp="1"/>
          </p:cNvSpPr>
          <p:nvPr>
            <p:ph type="subTitle" idx="5"/>
          </p:nvPr>
        </p:nvSpPr>
        <p:spPr>
          <a:xfrm>
            <a:off x="210025" y="5461200"/>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BUTTON</a:t>
            </a:r>
            <a:endParaRPr/>
          </a:p>
        </p:txBody>
      </p:sp>
      <p:sp>
        <p:nvSpPr>
          <p:cNvPr id="326" name="Google Shape;326;p36"/>
          <p:cNvSpPr txBox="1">
            <a:spLocks noGrp="1"/>
          </p:cNvSpPr>
          <p:nvPr>
            <p:ph type="subTitle" idx="6"/>
          </p:nvPr>
        </p:nvSpPr>
        <p:spPr>
          <a:xfrm>
            <a:off x="210025" y="6528000"/>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BUTTON</a:t>
            </a:r>
            <a:endParaRPr/>
          </a:p>
        </p:txBody>
      </p:sp>
      <p:sp>
        <p:nvSpPr>
          <p:cNvPr id="327" name="Google Shape;327;p36"/>
          <p:cNvSpPr txBox="1">
            <a:spLocks noGrp="1"/>
          </p:cNvSpPr>
          <p:nvPr>
            <p:ph type="subTitle" idx="7"/>
          </p:nvPr>
        </p:nvSpPr>
        <p:spPr>
          <a:xfrm>
            <a:off x="210025" y="7594800"/>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BUTTON</a:t>
            </a:r>
            <a:endParaRPr/>
          </a:p>
        </p:txBody>
      </p:sp>
      <p:sp>
        <p:nvSpPr>
          <p:cNvPr id="328" name="Google Shape;328;p36"/>
          <p:cNvSpPr txBox="1">
            <a:spLocks noGrp="1"/>
          </p:cNvSpPr>
          <p:nvPr>
            <p:ph type="subTitle" idx="8"/>
          </p:nvPr>
        </p:nvSpPr>
        <p:spPr>
          <a:xfrm>
            <a:off x="210025" y="8661600"/>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BUTTON</a:t>
            </a:r>
            <a:endParaRPr/>
          </a:p>
        </p:txBody>
      </p:sp>
      <p:sp>
        <p:nvSpPr>
          <p:cNvPr id="329" name="Google Shape;329;p36"/>
          <p:cNvSpPr txBox="1">
            <a:spLocks noGrp="1"/>
          </p:cNvSpPr>
          <p:nvPr>
            <p:ph type="subTitle" idx="9"/>
          </p:nvPr>
        </p:nvSpPr>
        <p:spPr>
          <a:xfrm>
            <a:off x="6096050" y="109240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t>BUMPER</a:t>
            </a:r>
            <a:endParaRPr/>
          </a:p>
        </p:txBody>
      </p:sp>
      <p:sp>
        <p:nvSpPr>
          <p:cNvPr id="330" name="Google Shape;330;p36"/>
          <p:cNvSpPr txBox="1">
            <a:spLocks noGrp="1"/>
          </p:cNvSpPr>
          <p:nvPr>
            <p:ph type="subTitle" idx="13"/>
          </p:nvPr>
        </p:nvSpPr>
        <p:spPr>
          <a:xfrm>
            <a:off x="6096050" y="224725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solidFill>
                  <a:schemeClr val="dk1"/>
                </a:solidFill>
              </a:rPr>
              <a:t>BUMPER</a:t>
            </a:r>
            <a:endParaRPr/>
          </a:p>
        </p:txBody>
      </p:sp>
      <p:sp>
        <p:nvSpPr>
          <p:cNvPr id="331" name="Google Shape;331;p36"/>
          <p:cNvSpPr txBox="1">
            <a:spLocks noGrp="1"/>
          </p:cNvSpPr>
          <p:nvPr>
            <p:ph type="subTitle" idx="14"/>
          </p:nvPr>
        </p:nvSpPr>
        <p:spPr>
          <a:xfrm>
            <a:off x="6096050" y="3320825"/>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STICK</a:t>
            </a:r>
            <a:endParaRPr>
              <a:solidFill>
                <a:schemeClr val="dk1"/>
              </a:solidFill>
            </a:endParaRPr>
          </a:p>
          <a:p>
            <a:pPr marL="0" lvl="0" indent="0" algn="r" rtl="0">
              <a:spcBef>
                <a:spcPts val="0"/>
              </a:spcBef>
              <a:spcAft>
                <a:spcPts val="0"/>
              </a:spcAft>
              <a:buNone/>
            </a:pPr>
            <a:endParaRPr/>
          </a:p>
        </p:txBody>
      </p:sp>
      <p:sp>
        <p:nvSpPr>
          <p:cNvPr id="332" name="Google Shape;332;p36"/>
          <p:cNvSpPr txBox="1">
            <a:spLocks noGrp="1"/>
          </p:cNvSpPr>
          <p:nvPr>
            <p:ph type="subTitle" idx="15"/>
          </p:nvPr>
        </p:nvSpPr>
        <p:spPr>
          <a:xfrm>
            <a:off x="6096050" y="442150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STICK</a:t>
            </a:r>
            <a:endParaRPr>
              <a:solidFill>
                <a:schemeClr val="dk1"/>
              </a:solidFill>
            </a:endParaRPr>
          </a:p>
          <a:p>
            <a:pPr marL="0" lvl="0" indent="0" algn="r" rtl="0">
              <a:spcBef>
                <a:spcPts val="0"/>
              </a:spcBef>
              <a:spcAft>
                <a:spcPts val="0"/>
              </a:spcAft>
              <a:buNone/>
            </a:pPr>
            <a:endParaRPr/>
          </a:p>
        </p:txBody>
      </p:sp>
      <p:sp>
        <p:nvSpPr>
          <p:cNvPr id="333" name="Google Shape;333;p36"/>
          <p:cNvSpPr txBox="1">
            <a:spLocks noGrp="1"/>
          </p:cNvSpPr>
          <p:nvPr>
            <p:ph type="subTitle" idx="16"/>
          </p:nvPr>
        </p:nvSpPr>
        <p:spPr>
          <a:xfrm>
            <a:off x="6096050" y="546120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BUTTON</a:t>
            </a:r>
            <a:endParaRPr>
              <a:solidFill>
                <a:schemeClr val="dk1"/>
              </a:solidFill>
            </a:endParaRPr>
          </a:p>
          <a:p>
            <a:pPr marL="0" lvl="0" indent="0" algn="r" rtl="0">
              <a:spcBef>
                <a:spcPts val="0"/>
              </a:spcBef>
              <a:spcAft>
                <a:spcPts val="0"/>
              </a:spcAft>
              <a:buNone/>
            </a:pPr>
            <a:endParaRPr/>
          </a:p>
        </p:txBody>
      </p:sp>
      <p:sp>
        <p:nvSpPr>
          <p:cNvPr id="334" name="Google Shape;334;p36"/>
          <p:cNvSpPr txBox="1">
            <a:spLocks noGrp="1"/>
          </p:cNvSpPr>
          <p:nvPr>
            <p:ph type="subTitle" idx="17"/>
          </p:nvPr>
        </p:nvSpPr>
        <p:spPr>
          <a:xfrm>
            <a:off x="6096050" y="652800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BUTTON</a:t>
            </a:r>
            <a:endParaRPr>
              <a:solidFill>
                <a:schemeClr val="dk1"/>
              </a:solidFill>
            </a:endParaRPr>
          </a:p>
          <a:p>
            <a:pPr marL="0" lvl="0" indent="0" algn="r" rtl="0">
              <a:spcBef>
                <a:spcPts val="0"/>
              </a:spcBef>
              <a:spcAft>
                <a:spcPts val="0"/>
              </a:spcAft>
              <a:buNone/>
            </a:pPr>
            <a:endParaRPr/>
          </a:p>
        </p:txBody>
      </p:sp>
      <p:sp>
        <p:nvSpPr>
          <p:cNvPr id="335" name="Google Shape;335;p36"/>
          <p:cNvSpPr txBox="1">
            <a:spLocks noGrp="1"/>
          </p:cNvSpPr>
          <p:nvPr>
            <p:ph type="subTitle" idx="18"/>
          </p:nvPr>
        </p:nvSpPr>
        <p:spPr>
          <a:xfrm>
            <a:off x="6096050" y="759480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BUTTON</a:t>
            </a:r>
            <a:endParaRPr>
              <a:solidFill>
                <a:schemeClr val="dk1"/>
              </a:solidFill>
            </a:endParaRPr>
          </a:p>
          <a:p>
            <a:pPr marL="0" lvl="0" indent="0" algn="r" rtl="0">
              <a:spcBef>
                <a:spcPts val="0"/>
              </a:spcBef>
              <a:spcAft>
                <a:spcPts val="0"/>
              </a:spcAft>
              <a:buNone/>
            </a:pPr>
            <a:endParaRPr/>
          </a:p>
        </p:txBody>
      </p:sp>
      <p:sp>
        <p:nvSpPr>
          <p:cNvPr id="336" name="Google Shape;336;p36"/>
          <p:cNvSpPr txBox="1">
            <a:spLocks noGrp="1"/>
          </p:cNvSpPr>
          <p:nvPr>
            <p:ph type="subTitle" idx="19"/>
          </p:nvPr>
        </p:nvSpPr>
        <p:spPr>
          <a:xfrm>
            <a:off x="6096050" y="866160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BUTTON</a:t>
            </a:r>
            <a:endParaRPr>
              <a:solidFill>
                <a:schemeClr val="dk1"/>
              </a:solidFill>
            </a:endParaRPr>
          </a:p>
          <a:p>
            <a:pPr marL="0" lvl="0" indent="0" algn="r" rtl="0">
              <a:spcBef>
                <a:spcPts val="0"/>
              </a:spcBef>
              <a:spcAft>
                <a:spcPts val="0"/>
              </a:spcAft>
              <a:buNone/>
            </a:pPr>
            <a:endParaRPr/>
          </a:p>
        </p:txBody>
      </p:sp>
      <p:sp>
        <p:nvSpPr>
          <p:cNvPr id="337" name="Google Shape;337;p36"/>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38" name="Google Shape;338;p36"/>
          <p:cNvSpPr txBox="1">
            <a:spLocks noGrp="1"/>
          </p:cNvSpPr>
          <p:nvPr>
            <p:ph type="subTitle" idx="20"/>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39" name="Google Shape;339;p36"/>
          <p:cNvSpPr txBox="1">
            <a:spLocks noGrp="1"/>
          </p:cNvSpPr>
          <p:nvPr>
            <p:ph type="subTitle" idx="21"/>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40" name="Google Shape;340;p36"/>
          <p:cNvSpPr txBox="1">
            <a:spLocks noGrp="1"/>
          </p:cNvSpPr>
          <p:nvPr>
            <p:ph type="subTitle" idx="22"/>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4" name="Picture 3" descr="A yellow circle and black squares&#10;&#10;AI-generated content may be incorrect.">
            <a:extLst>
              <a:ext uri="{FF2B5EF4-FFF2-40B4-BE49-F238E27FC236}">
                <a16:creationId xmlns:a16="http://schemas.microsoft.com/office/drawing/2014/main" id="{41802C6B-D0DC-BA04-B288-838DF7565E23}"/>
              </a:ext>
            </a:extLst>
          </p:cNvPr>
          <p:cNvPicPr>
            <a:picLocks noChangeAspect="1"/>
          </p:cNvPicPr>
          <p:nvPr/>
        </p:nvPicPr>
        <p:blipFill>
          <a:blip r:embed="rId3"/>
          <a:stretch>
            <a:fillRect/>
          </a:stretch>
        </p:blipFill>
        <p:spPr>
          <a:xfrm>
            <a:off x="7153164" y="-9478"/>
            <a:ext cx="603019" cy="80987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pic>
        <p:nvPicPr>
          <p:cNvPr id="2" name="Picture 1" descr="A diagram of a room with blue and red circles and circles&#10;&#10;AI-generated content may be incorrect.">
            <a:extLst>
              <a:ext uri="{FF2B5EF4-FFF2-40B4-BE49-F238E27FC236}">
                <a16:creationId xmlns:a16="http://schemas.microsoft.com/office/drawing/2014/main" id="{987EE187-C279-D20F-0B67-558DB630C414}"/>
              </a:ext>
            </a:extLst>
          </p:cNvPr>
          <p:cNvPicPr>
            <a:picLocks noChangeAspect="1"/>
          </p:cNvPicPr>
          <p:nvPr/>
        </p:nvPicPr>
        <p:blipFill>
          <a:blip r:embed="rId3"/>
          <a:stretch>
            <a:fillRect/>
          </a:stretch>
        </p:blipFill>
        <p:spPr>
          <a:xfrm>
            <a:off x="132180" y="1223384"/>
            <a:ext cx="7512568" cy="7241734"/>
          </a:xfrm>
          <a:prstGeom prst="rect">
            <a:avLst/>
          </a:prstGeom>
        </p:spPr>
      </p:pic>
      <p:sp>
        <p:nvSpPr>
          <p:cNvPr id="405" name="Google Shape;405;p39"/>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a:buSzPts val="1100"/>
            </a:pPr>
            <a:r>
              <a:rPr lang="en"/>
              <a:t>“Push Back” Starting Field with Frozen Game Objects</a:t>
            </a:r>
            <a:endParaRPr/>
          </a:p>
          <a:p>
            <a:pPr marL="0" lvl="0" indent="0" algn="l" rtl="0">
              <a:spcBef>
                <a:spcPts val="0"/>
              </a:spcBef>
              <a:spcAft>
                <a:spcPts val="0"/>
              </a:spcAft>
              <a:buNone/>
            </a:pPr>
            <a:endParaRPr/>
          </a:p>
        </p:txBody>
      </p:sp>
      <p:sp>
        <p:nvSpPr>
          <p:cNvPr id="406" name="Google Shape;406;p39"/>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07" name="Google Shape;407;p39"/>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08" name="Google Shape;408;p39"/>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0D4DE4A2-3B1E-253C-E803-6EE169285277}"/>
              </a:ext>
            </a:extLst>
          </p:cNvPr>
          <p:cNvSpPr txBox="1"/>
          <p:nvPr/>
        </p:nvSpPr>
        <p:spPr>
          <a:xfrm>
            <a:off x="225287" y="212035"/>
            <a:ext cx="4937570" cy="523220"/>
          </a:xfrm>
          <a:prstGeom prst="rect">
            <a:avLst/>
          </a:prstGeom>
          <a:noFill/>
        </p:spPr>
        <p:txBody>
          <a:bodyPr wrap="none" lIns="91440" tIns="45720" rIns="91440" bIns="45720" rtlCol="0" anchor="t">
            <a:spAutoFit/>
          </a:bodyPr>
          <a:lstStyle/>
          <a:p>
            <a:r>
              <a:rPr lang="en-US" sz="2800" b="1"/>
              <a:t>Autonomous Plan Template</a:t>
            </a:r>
          </a:p>
        </p:txBody>
      </p:sp>
      <p:pic>
        <p:nvPicPr>
          <p:cNvPr id="6" name="Picture 5" descr="A yellow circle and black squares&#10;&#10;AI-generated content may be incorrect.">
            <a:extLst>
              <a:ext uri="{FF2B5EF4-FFF2-40B4-BE49-F238E27FC236}">
                <a16:creationId xmlns:a16="http://schemas.microsoft.com/office/drawing/2014/main" id="{6CAD35C9-9D2C-A7AC-68A8-6EA7DC599F3A}"/>
              </a:ext>
            </a:extLst>
          </p:cNvPr>
          <p:cNvPicPr>
            <a:picLocks noChangeAspect="1"/>
          </p:cNvPicPr>
          <p:nvPr/>
        </p:nvPicPr>
        <p:blipFill>
          <a:blip r:embed="rId4"/>
          <a:stretch>
            <a:fillRect/>
          </a:stretch>
        </p:blipFill>
        <p:spPr>
          <a:xfrm>
            <a:off x="7153164" y="-9478"/>
            <a:ext cx="603019" cy="80987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2"/>
        <p:cNvGrpSpPr/>
        <p:nvPr/>
      </p:nvGrpSpPr>
      <p:grpSpPr>
        <a:xfrm>
          <a:off x="0" y="0"/>
          <a:ext cx="0" cy="0"/>
          <a:chOff x="0" y="0"/>
          <a:chExt cx="0" cy="0"/>
        </a:xfrm>
      </p:grpSpPr>
      <p:sp>
        <p:nvSpPr>
          <p:cNvPr id="413" name="Google Shape;413;p40"/>
          <p:cNvSpPr txBox="1"/>
          <p:nvPr/>
        </p:nvSpPr>
        <p:spPr>
          <a:xfrm>
            <a:off x="3873900" y="8477925"/>
            <a:ext cx="3255600" cy="1125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1500">
              <a:latin typeface="Roboto"/>
              <a:ea typeface="Roboto"/>
              <a:cs typeface="Roboto"/>
              <a:sym typeface="Roboto"/>
            </a:endParaRPr>
          </a:p>
        </p:txBody>
      </p:sp>
      <p:pic>
        <p:nvPicPr>
          <p:cNvPr id="4" name="Picture 3" descr="A yellow circle and black squares&#10;&#10;AI-generated content may be incorrect.">
            <a:extLst>
              <a:ext uri="{FF2B5EF4-FFF2-40B4-BE49-F238E27FC236}">
                <a16:creationId xmlns:a16="http://schemas.microsoft.com/office/drawing/2014/main" id="{8B54189D-9D93-7F54-1755-86FBA6CE5A63}"/>
              </a:ext>
            </a:extLst>
          </p:cNvPr>
          <p:cNvPicPr>
            <a:picLocks noChangeAspect="1"/>
          </p:cNvPicPr>
          <p:nvPr/>
        </p:nvPicPr>
        <p:blipFill>
          <a:blip r:embed="rId4"/>
          <a:stretch>
            <a:fillRect/>
          </a:stretch>
        </p:blipFill>
        <p:spPr>
          <a:xfrm>
            <a:off x="7153164" y="-9478"/>
            <a:ext cx="603019" cy="80987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7"/>
        <p:cNvGrpSpPr/>
        <p:nvPr/>
      </p:nvGrpSpPr>
      <p:grpSpPr>
        <a:xfrm>
          <a:off x="0" y="0"/>
          <a:ext cx="0" cy="0"/>
          <a:chOff x="0" y="0"/>
          <a:chExt cx="0" cy="0"/>
        </a:xfrm>
      </p:grpSpPr>
      <p:pic>
        <p:nvPicPr>
          <p:cNvPr id="4" name="Picture 3" descr="A yellow circle and black squares&#10;&#10;AI-generated content may be incorrect.">
            <a:extLst>
              <a:ext uri="{FF2B5EF4-FFF2-40B4-BE49-F238E27FC236}">
                <a16:creationId xmlns:a16="http://schemas.microsoft.com/office/drawing/2014/main" id="{5B32445F-BCD8-2552-079A-2E3A755F3A6F}"/>
              </a:ext>
            </a:extLst>
          </p:cNvPr>
          <p:cNvPicPr>
            <a:picLocks noChangeAspect="1"/>
          </p:cNvPicPr>
          <p:nvPr/>
        </p:nvPicPr>
        <p:blipFill>
          <a:blip r:embed="rId4"/>
          <a:stretch>
            <a:fillRect/>
          </a:stretch>
        </p:blipFill>
        <p:spPr>
          <a:xfrm>
            <a:off x="7153164" y="-9478"/>
            <a:ext cx="603019" cy="80987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C7781-3F2F-8FAD-97FA-6196FF7986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8F0E82-13EC-BC72-E841-63B01210DD3F}"/>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1E24B444-5CEB-95F6-8FEF-B9CA17526D9F}"/>
              </a:ext>
            </a:extLst>
          </p:cNvPr>
          <p:cNvSpPr>
            <a:spLocks noGrp="1"/>
          </p:cNvSpPr>
          <p:nvPr>
            <p:ph type="subTitle" idx="1"/>
          </p:nvPr>
        </p:nvSpPr>
        <p:spPr/>
        <p:txBody>
          <a:bodyPr/>
          <a:lstStyle/>
          <a:p>
            <a:endParaRPr lang="en-US"/>
          </a:p>
        </p:txBody>
      </p:sp>
      <p:sp>
        <p:nvSpPr>
          <p:cNvPr id="4" name="Subtitle 3">
            <a:extLst>
              <a:ext uri="{FF2B5EF4-FFF2-40B4-BE49-F238E27FC236}">
                <a16:creationId xmlns:a16="http://schemas.microsoft.com/office/drawing/2014/main" id="{82D07725-2315-B129-1B67-15034AAFDA7C}"/>
              </a:ext>
            </a:extLst>
          </p:cNvPr>
          <p:cNvSpPr>
            <a:spLocks noGrp="1"/>
          </p:cNvSpPr>
          <p:nvPr>
            <p:ph type="subTitle" idx="2"/>
          </p:nvPr>
        </p:nvSpPr>
        <p:spPr/>
        <p:txBody>
          <a:bodyPr/>
          <a:lstStyle/>
          <a:p>
            <a:endParaRPr lang="en-US"/>
          </a:p>
        </p:txBody>
      </p:sp>
      <p:sp>
        <p:nvSpPr>
          <p:cNvPr id="5" name="Subtitle 4">
            <a:extLst>
              <a:ext uri="{FF2B5EF4-FFF2-40B4-BE49-F238E27FC236}">
                <a16:creationId xmlns:a16="http://schemas.microsoft.com/office/drawing/2014/main" id="{470C5FDE-0D0F-6666-9CA3-C3E483E5F67C}"/>
              </a:ext>
            </a:extLst>
          </p:cNvPr>
          <p:cNvSpPr>
            <a:spLocks noGrp="1"/>
          </p:cNvSpPr>
          <p:nvPr>
            <p:ph type="subTitle" idx="3"/>
          </p:nvPr>
        </p:nvSpPr>
        <p:spPr/>
        <p:txBody>
          <a:bodyPr/>
          <a:lstStyle/>
          <a:p>
            <a:endParaRPr lang="en-US"/>
          </a:p>
        </p:txBody>
      </p:sp>
      <p:sp>
        <p:nvSpPr>
          <p:cNvPr id="6" name="TextBox 5">
            <a:extLst>
              <a:ext uri="{FF2B5EF4-FFF2-40B4-BE49-F238E27FC236}">
                <a16:creationId xmlns:a16="http://schemas.microsoft.com/office/drawing/2014/main" id="{4BD142F5-0089-4CD6-3EFD-27009EDD2CD9}"/>
              </a:ext>
            </a:extLst>
          </p:cNvPr>
          <p:cNvSpPr txBox="1"/>
          <p:nvPr/>
        </p:nvSpPr>
        <p:spPr>
          <a:xfrm>
            <a:off x="5828" y="-15"/>
            <a:ext cx="626370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Competition reflection</a:t>
            </a:r>
          </a:p>
        </p:txBody>
      </p:sp>
      <p:sp>
        <p:nvSpPr>
          <p:cNvPr id="7" name="TextBox 6">
            <a:extLst>
              <a:ext uri="{FF2B5EF4-FFF2-40B4-BE49-F238E27FC236}">
                <a16:creationId xmlns:a16="http://schemas.microsoft.com/office/drawing/2014/main" id="{8E110F6F-064A-FB95-F037-63CF6916EF64}"/>
              </a:ext>
            </a:extLst>
          </p:cNvPr>
          <p:cNvSpPr txBox="1"/>
          <p:nvPr/>
        </p:nvSpPr>
        <p:spPr>
          <a:xfrm>
            <a:off x="-11502" y="403029"/>
            <a:ext cx="41140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Robot changes:</a:t>
            </a:r>
          </a:p>
        </p:txBody>
      </p:sp>
      <p:sp>
        <p:nvSpPr>
          <p:cNvPr id="10" name="TextBox 9">
            <a:extLst>
              <a:ext uri="{FF2B5EF4-FFF2-40B4-BE49-F238E27FC236}">
                <a16:creationId xmlns:a16="http://schemas.microsoft.com/office/drawing/2014/main" id="{4103D831-4D3D-4C9B-6E38-A65EF2406CB6}"/>
              </a:ext>
            </a:extLst>
          </p:cNvPr>
          <p:cNvSpPr txBox="1"/>
          <p:nvPr/>
        </p:nvSpPr>
        <p:spPr>
          <a:xfrm>
            <a:off x="-11516" y="3085268"/>
            <a:ext cx="41140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Code changes:</a:t>
            </a:r>
          </a:p>
          <a:p>
            <a:endParaRPr lang="en-US"/>
          </a:p>
        </p:txBody>
      </p:sp>
      <p:sp>
        <p:nvSpPr>
          <p:cNvPr id="11" name="TextBox 10">
            <a:extLst>
              <a:ext uri="{FF2B5EF4-FFF2-40B4-BE49-F238E27FC236}">
                <a16:creationId xmlns:a16="http://schemas.microsoft.com/office/drawing/2014/main" id="{1641E380-47E8-B1E8-6443-E4976FD3CA1C}"/>
              </a:ext>
            </a:extLst>
          </p:cNvPr>
          <p:cNvSpPr txBox="1"/>
          <p:nvPr/>
        </p:nvSpPr>
        <p:spPr>
          <a:xfrm>
            <a:off x="5666" y="5028172"/>
            <a:ext cx="41140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Driver control changes:</a:t>
            </a:r>
          </a:p>
          <a:p>
            <a:endParaRPr lang="en-US"/>
          </a:p>
        </p:txBody>
      </p:sp>
      <p:sp>
        <p:nvSpPr>
          <p:cNvPr id="12" name="TextBox 11">
            <a:extLst>
              <a:ext uri="{FF2B5EF4-FFF2-40B4-BE49-F238E27FC236}">
                <a16:creationId xmlns:a16="http://schemas.microsoft.com/office/drawing/2014/main" id="{1C589EA5-A5E0-1E0F-4E22-73E71955879B}"/>
              </a:ext>
            </a:extLst>
          </p:cNvPr>
          <p:cNvSpPr txBox="1"/>
          <p:nvPr/>
        </p:nvSpPr>
        <p:spPr>
          <a:xfrm>
            <a:off x="5651" y="6936688"/>
            <a:ext cx="41140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Additional notes:</a:t>
            </a:r>
          </a:p>
          <a:p>
            <a:endParaRPr lang="en-US"/>
          </a:p>
        </p:txBody>
      </p:sp>
      <p:pic>
        <p:nvPicPr>
          <p:cNvPr id="15" name="Picture 14" descr="A yellow circle and black squares&#10;&#10;AI-generated content may be incorrect.">
            <a:extLst>
              <a:ext uri="{FF2B5EF4-FFF2-40B4-BE49-F238E27FC236}">
                <a16:creationId xmlns:a16="http://schemas.microsoft.com/office/drawing/2014/main" id="{EDB01E16-A40C-9E2F-5DD6-83ED05F49CC8}"/>
              </a:ext>
            </a:extLst>
          </p:cNvPr>
          <p:cNvPicPr>
            <a:picLocks noChangeAspect="1"/>
          </p:cNvPicPr>
          <p:nvPr/>
        </p:nvPicPr>
        <p:blipFill>
          <a:blip r:embed="rId2"/>
          <a:stretch>
            <a:fillRect/>
          </a:stretch>
        </p:blipFill>
        <p:spPr>
          <a:xfrm>
            <a:off x="7153164" y="-9478"/>
            <a:ext cx="603019" cy="809871"/>
          </a:xfrm>
          <a:prstGeom prst="rect">
            <a:avLst/>
          </a:prstGeom>
        </p:spPr>
      </p:pic>
    </p:spTree>
    <p:extLst>
      <p:ext uri="{BB962C8B-B14F-4D97-AF65-F5344CB8AC3E}">
        <p14:creationId xmlns:p14="http://schemas.microsoft.com/office/powerpoint/2010/main" val="30249221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20000"/>
                <a:lumOff val="80000"/>
              </a:schemeClr>
            </a:gs>
            <a:gs pos="46000">
              <a:schemeClr val="accent3">
                <a:lumMod val="60000"/>
                <a:lumOff val="40000"/>
              </a:schemeClr>
            </a:gs>
            <a:gs pos="100000">
              <a:schemeClr val="accent2">
                <a:lumMod val="75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9236C-72D7-E0B0-C232-4AAA4C8986B7}"/>
              </a:ext>
            </a:extLst>
          </p:cNvPr>
          <p:cNvSpPr>
            <a:spLocks noGrp="1"/>
          </p:cNvSpPr>
          <p:nvPr>
            <p:ph type="title"/>
          </p:nvPr>
        </p:nvSpPr>
        <p:spPr>
          <a:xfrm>
            <a:off x="0" y="2361675"/>
            <a:ext cx="7772400" cy="1044134"/>
          </a:xfrm>
        </p:spPr>
        <p:txBody>
          <a:bodyPr/>
          <a:lstStyle/>
          <a:p>
            <a:r>
              <a:rPr lang="en-US"/>
              <a:t>Section B</a:t>
            </a:r>
          </a:p>
        </p:txBody>
      </p:sp>
      <p:sp>
        <p:nvSpPr>
          <p:cNvPr id="3" name="TextBox 2">
            <a:extLst>
              <a:ext uri="{FF2B5EF4-FFF2-40B4-BE49-F238E27FC236}">
                <a16:creationId xmlns:a16="http://schemas.microsoft.com/office/drawing/2014/main" id="{CDE49894-AA71-183A-8E23-6BABB67D66FF}"/>
              </a:ext>
            </a:extLst>
          </p:cNvPr>
          <p:cNvSpPr txBox="1"/>
          <p:nvPr/>
        </p:nvSpPr>
        <p:spPr>
          <a:xfrm>
            <a:off x="689113" y="3882887"/>
            <a:ext cx="6347791" cy="3539430"/>
          </a:xfrm>
          <a:prstGeom prst="rect">
            <a:avLst/>
          </a:prstGeom>
          <a:noFill/>
        </p:spPr>
        <p:txBody>
          <a:bodyPr wrap="square" rtlCol="0">
            <a:spAutoFit/>
          </a:bodyPr>
          <a:lstStyle/>
          <a:p>
            <a:pPr algn="ctr"/>
            <a:r>
              <a:rPr lang="en-US" sz="3200"/>
              <a:t>This section contains the filled-in documents for your notebook.</a:t>
            </a:r>
          </a:p>
          <a:p>
            <a:endParaRPr lang="en-US" sz="3200" b="1"/>
          </a:p>
          <a:p>
            <a:pPr algn="ctr"/>
            <a:r>
              <a:rPr lang="en-US" sz="3200"/>
              <a:t>These should be in chronological order, with older documents at the beginning, and new documents at the end.</a:t>
            </a:r>
          </a:p>
        </p:txBody>
      </p:sp>
    </p:spTree>
    <p:extLst>
      <p:ext uri="{BB962C8B-B14F-4D97-AF65-F5344CB8AC3E}">
        <p14:creationId xmlns:p14="http://schemas.microsoft.com/office/powerpoint/2010/main" val="26949178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a:stretch>
        </a:blipFill>
        <a:effectLst/>
      </p:bgPr>
    </p:bg>
    <p:spTree>
      <p:nvGrpSpPr>
        <p:cNvPr id="1" name="">
          <a:extLst>
            <a:ext uri="{FF2B5EF4-FFF2-40B4-BE49-F238E27FC236}">
              <a16:creationId xmlns:a16="http://schemas.microsoft.com/office/drawing/2014/main" id="{58AE4A9B-B2BD-3146-EEF1-877F96ABEE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11B32E-DE00-FBA4-5A10-278A1AA8D6E9}"/>
              </a:ext>
            </a:extLst>
          </p:cNvPr>
          <p:cNvSpPr>
            <a:spLocks noGrp="1"/>
          </p:cNvSpPr>
          <p:nvPr>
            <p:ph type="title"/>
          </p:nvPr>
        </p:nvSpPr>
        <p:spPr/>
        <p:txBody>
          <a:bodyPr/>
          <a:lstStyle/>
          <a:p>
            <a:r>
              <a:rPr lang="en-US"/>
              <a:t>Notes Page 1</a:t>
            </a:r>
          </a:p>
        </p:txBody>
      </p:sp>
      <p:sp>
        <p:nvSpPr>
          <p:cNvPr id="3" name="Subtitle 2">
            <a:extLst>
              <a:ext uri="{FF2B5EF4-FFF2-40B4-BE49-F238E27FC236}">
                <a16:creationId xmlns:a16="http://schemas.microsoft.com/office/drawing/2014/main" id="{30D1E26D-EC7C-DAE7-2BC4-BB9CCFC3C1E6}"/>
              </a:ext>
            </a:extLst>
          </p:cNvPr>
          <p:cNvSpPr>
            <a:spLocks noGrp="1"/>
          </p:cNvSpPr>
          <p:nvPr>
            <p:ph type="subTitle" idx="1"/>
          </p:nvPr>
        </p:nvSpPr>
        <p:spPr/>
        <p:txBody>
          <a:bodyPr/>
          <a:lstStyle/>
          <a:p>
            <a:r>
              <a:rPr lang="en-US"/>
              <a:t>Ryder </a:t>
            </a:r>
            <a:r>
              <a:rPr lang="en-US" err="1"/>
              <a:t>Sandstrum</a:t>
            </a:r>
          </a:p>
        </p:txBody>
      </p:sp>
      <p:sp>
        <p:nvSpPr>
          <p:cNvPr id="4" name="Subtitle 3">
            <a:extLst>
              <a:ext uri="{FF2B5EF4-FFF2-40B4-BE49-F238E27FC236}">
                <a16:creationId xmlns:a16="http://schemas.microsoft.com/office/drawing/2014/main" id="{462733B0-C451-1B23-F831-F69D13AF20C6}"/>
              </a:ext>
            </a:extLst>
          </p:cNvPr>
          <p:cNvSpPr>
            <a:spLocks noGrp="1"/>
          </p:cNvSpPr>
          <p:nvPr>
            <p:ph type="subTitle" idx="2"/>
          </p:nvPr>
        </p:nvSpPr>
        <p:spPr/>
        <p:txBody>
          <a:bodyPr/>
          <a:lstStyle/>
          <a:p>
            <a:r>
              <a:rPr lang="en-US"/>
              <a:t>8-12-25</a:t>
            </a:r>
          </a:p>
        </p:txBody>
      </p:sp>
      <p:sp>
        <p:nvSpPr>
          <p:cNvPr id="5" name="Subtitle 4">
            <a:extLst>
              <a:ext uri="{FF2B5EF4-FFF2-40B4-BE49-F238E27FC236}">
                <a16:creationId xmlns:a16="http://schemas.microsoft.com/office/drawing/2014/main" id="{A70BB512-60A6-757B-91C0-46BDD2326165}"/>
              </a:ext>
            </a:extLst>
          </p:cNvPr>
          <p:cNvSpPr>
            <a:spLocks noGrp="1"/>
          </p:cNvSpPr>
          <p:nvPr>
            <p:ph type="subTitle" idx="3"/>
          </p:nvPr>
        </p:nvSpPr>
        <p:spPr>
          <a:xfrm>
            <a:off x="6877739" y="9601307"/>
            <a:ext cx="882997" cy="246693"/>
          </a:xfrm>
        </p:spPr>
        <p:txBody>
          <a:bodyPr/>
          <a:lstStyle/>
          <a:p>
            <a:r>
              <a:rPr lang="en-US"/>
              <a:t>26</a:t>
            </a:r>
          </a:p>
        </p:txBody>
      </p:sp>
      <p:sp>
        <p:nvSpPr>
          <p:cNvPr id="6" name="TextBox 5">
            <a:extLst>
              <a:ext uri="{FF2B5EF4-FFF2-40B4-BE49-F238E27FC236}">
                <a16:creationId xmlns:a16="http://schemas.microsoft.com/office/drawing/2014/main" id="{2F264E67-9461-105C-0466-334455F25D79}"/>
              </a:ext>
            </a:extLst>
          </p:cNvPr>
          <p:cNvSpPr txBox="1"/>
          <p:nvPr/>
        </p:nvSpPr>
        <p:spPr>
          <a:xfrm>
            <a:off x="225287" y="212035"/>
            <a:ext cx="2263761" cy="523220"/>
          </a:xfrm>
          <a:prstGeom prst="rect">
            <a:avLst/>
          </a:prstGeom>
          <a:noFill/>
        </p:spPr>
        <p:txBody>
          <a:bodyPr wrap="none" lIns="91440" tIns="45720" rIns="91440" bIns="45720" rtlCol="0" anchor="t">
            <a:spAutoFit/>
          </a:bodyPr>
          <a:lstStyle/>
          <a:p>
            <a:r>
              <a:rPr lang="en-US" sz="2800" b="1"/>
              <a:t>Notes Page:</a:t>
            </a:r>
          </a:p>
        </p:txBody>
      </p:sp>
      <p:sp>
        <p:nvSpPr>
          <p:cNvPr id="7" name="TextBox 6">
            <a:extLst>
              <a:ext uri="{FF2B5EF4-FFF2-40B4-BE49-F238E27FC236}">
                <a16:creationId xmlns:a16="http://schemas.microsoft.com/office/drawing/2014/main" id="{7EB8481C-257B-3D87-5926-C3457CFA9D04}"/>
              </a:ext>
            </a:extLst>
          </p:cNvPr>
          <p:cNvSpPr txBox="1"/>
          <p:nvPr/>
        </p:nvSpPr>
        <p:spPr>
          <a:xfrm rot="10800000" flipV="1">
            <a:off x="3421614" y="611228"/>
            <a:ext cx="4114299" cy="4278094"/>
          </a:xfrm>
          <a:prstGeom prst="rect">
            <a:avLst/>
          </a:prstGeom>
          <a:solidFill>
            <a:schemeClr val="bg1"/>
          </a:solidFill>
        </p:spPr>
        <p:txBody>
          <a:bodyPr wrap="square" lIns="91440" tIns="45720" rIns="91440" bIns="45720" rtlCol="0" anchor="t">
            <a:spAutoFit/>
          </a:bodyPr>
          <a:lstStyle/>
          <a:p>
            <a:pPr marL="285750" indent="-285750">
              <a:buChar char="•"/>
            </a:pPr>
            <a:r>
              <a:rPr lang="en-US" sz="1600" b="1">
                <a:solidFill>
                  <a:schemeClr val="tx1">
                    <a:lumMod val="75000"/>
                    <a:lumOff val="25000"/>
                  </a:schemeClr>
                </a:solidFill>
                <a:latin typeface="Calibri"/>
              </a:rPr>
              <a:t>&lt;SC5&gt; B </a:t>
            </a:r>
            <a:r>
              <a:rPr lang="en-US" sz="1600">
                <a:solidFill>
                  <a:schemeClr val="tx1">
                    <a:lumMod val="75000"/>
                    <a:lumOff val="25000"/>
                  </a:schemeClr>
                </a:solidFill>
                <a:latin typeface="Calibri"/>
              </a:rPr>
              <a:t>Both teams gain 5 points if the Autonomous ends in a tie.</a:t>
            </a:r>
          </a:p>
          <a:p>
            <a:pPr marL="285750" indent="-285750">
              <a:buChar char="•"/>
            </a:pPr>
            <a:r>
              <a:rPr lang="en-US" sz="1600" b="1">
                <a:solidFill>
                  <a:schemeClr val="tx1">
                    <a:lumMod val="75000"/>
                    <a:lumOff val="25000"/>
                  </a:schemeClr>
                </a:solidFill>
                <a:latin typeface="Calibri"/>
              </a:rPr>
              <a:t>&lt;SG1&gt; F </a:t>
            </a:r>
            <a:r>
              <a:rPr lang="en-US" sz="1600">
                <a:solidFill>
                  <a:schemeClr val="tx1">
                    <a:lumMod val="75000"/>
                    <a:lumOff val="25000"/>
                  </a:schemeClr>
                </a:solidFill>
                <a:latin typeface="Calibri"/>
              </a:rPr>
              <a:t>States a robot must be touching the parking spot at the game start.</a:t>
            </a:r>
          </a:p>
          <a:p>
            <a:pPr marL="285750" indent="-285750">
              <a:buChar char="•"/>
            </a:pPr>
            <a:r>
              <a:rPr lang="en-US" sz="1600" b="1">
                <a:solidFill>
                  <a:schemeClr val="tx1">
                    <a:lumMod val="75000"/>
                    <a:lumOff val="25000"/>
                  </a:schemeClr>
                </a:solidFill>
              </a:rPr>
              <a:t>&lt;SG11&gt; </a:t>
            </a:r>
            <a:r>
              <a:rPr lang="en-US" sz="1600">
                <a:solidFill>
                  <a:schemeClr val="tx1">
                    <a:lumMod val="75000"/>
                    <a:lumOff val="25000"/>
                  </a:schemeClr>
                </a:solidFill>
              </a:rPr>
              <a:t>Park Zones are protected during the endgame. During the last 20 seconds of a Match, Robots may not directly or indirectly contact the other Alliance’s Park Zone or opponent Robots that are Parked in that Zone.</a:t>
            </a:r>
          </a:p>
          <a:p>
            <a:pPr marL="285750" indent="-285750">
              <a:buChar char="•"/>
            </a:pPr>
            <a:r>
              <a:rPr lang="en-US" sz="1600" b="1">
                <a:solidFill>
                  <a:schemeClr val="tx1">
                    <a:lumMod val="75000"/>
                    <a:lumOff val="25000"/>
                  </a:schemeClr>
                </a:solidFill>
              </a:rPr>
              <a:t>&lt;R24&gt; B </a:t>
            </a:r>
            <a:r>
              <a:rPr lang="en-US" sz="1600">
                <a:solidFill>
                  <a:schemeClr val="tx1">
                    <a:lumMod val="75000"/>
                    <a:lumOff val="25000"/>
                  </a:schemeClr>
                </a:solidFill>
              </a:rPr>
              <a:t>allows for go pros to be on the robot. What about a insta 360</a:t>
            </a:r>
          </a:p>
          <a:p>
            <a:pPr marL="285750" indent="-285750">
              <a:buChar char="•"/>
            </a:pPr>
            <a:endParaRPr lang="en-US" sz="1600">
              <a:solidFill>
                <a:schemeClr val="tx1">
                  <a:lumMod val="75000"/>
                  <a:lumOff val="25000"/>
                </a:schemeClr>
              </a:solidFill>
            </a:endParaRPr>
          </a:p>
          <a:p>
            <a:pPr marL="285750" indent="-285750">
              <a:buChar char="•"/>
            </a:pPr>
            <a:r>
              <a:rPr lang="en-US" sz="1600" b="1">
                <a:solidFill>
                  <a:schemeClr val="tx1">
                    <a:lumMod val="75000"/>
                    <a:lumOff val="25000"/>
                  </a:schemeClr>
                </a:solidFill>
              </a:rPr>
              <a:t>GET MR LYON TO UPDATE THE PARTS NOTEBOOK TO PUSH BACK INSTEAD OF HIGH STAKES</a:t>
            </a:r>
          </a:p>
          <a:p>
            <a:pPr marL="285750" indent="-285750">
              <a:buChar char="•"/>
            </a:pPr>
            <a:r>
              <a:rPr lang="en-US" sz="1600">
                <a:solidFill>
                  <a:schemeClr val="tx1">
                    <a:lumMod val="75000"/>
                    <a:lumOff val="25000"/>
                  </a:schemeClr>
                </a:solidFill>
              </a:rPr>
              <a:t>Team name idea of "Byte Me"</a:t>
            </a:r>
          </a:p>
        </p:txBody>
      </p:sp>
      <p:sp>
        <p:nvSpPr>
          <p:cNvPr id="9" name="TextBox 8">
            <a:extLst>
              <a:ext uri="{FF2B5EF4-FFF2-40B4-BE49-F238E27FC236}">
                <a16:creationId xmlns:a16="http://schemas.microsoft.com/office/drawing/2014/main" id="{09AC33BF-02C9-FF1F-A71C-A7284860FE15}"/>
              </a:ext>
            </a:extLst>
          </p:cNvPr>
          <p:cNvSpPr txBox="1"/>
          <p:nvPr/>
        </p:nvSpPr>
        <p:spPr>
          <a:xfrm>
            <a:off x="232795" y="734438"/>
            <a:ext cx="3188864" cy="74789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sz="1600">
                <a:solidFill>
                  <a:srgbClr val="404040"/>
                </a:solidFill>
                <a:latin typeface="Calibri"/>
              </a:rPr>
              <a:t>The Autonomous win point is very demanding.</a:t>
            </a:r>
            <a:r>
              <a:rPr lang="en-US" sz="1600">
                <a:latin typeface="Calibri"/>
              </a:rPr>
              <a:t>​</a:t>
            </a:r>
          </a:p>
          <a:p>
            <a:pPr marL="457200" lvl="1" indent="-457200">
              <a:buFont typeface="Courier New,monospace"/>
              <a:buChar char="o"/>
            </a:pPr>
            <a:r>
              <a:rPr lang="en-US" sz="1600">
                <a:solidFill>
                  <a:srgbClr val="404040"/>
                </a:solidFill>
              </a:rPr>
              <a:t>  At least seven (7) Blocks of the Alliance’s color are Scored. </a:t>
            </a:r>
            <a:r>
              <a:rPr lang="en-US" sz="1600"/>
              <a:t>​</a:t>
            </a:r>
          </a:p>
          <a:p>
            <a:pPr marL="457200" lvl="1" indent="-457200">
              <a:buFont typeface="Courier New,monospace"/>
              <a:buChar char="o"/>
            </a:pPr>
            <a:r>
              <a:rPr lang="en-US" sz="1600">
                <a:solidFill>
                  <a:srgbClr val="404040"/>
                </a:solidFill>
              </a:rPr>
              <a:t>  At least three (3) different Goals include at least one (1) Scored Block </a:t>
            </a:r>
            <a:r>
              <a:rPr lang="en-US" sz="1600" err="1">
                <a:solidFill>
                  <a:srgbClr val="404040"/>
                </a:solidFill>
              </a:rPr>
              <a:t>ofthe</a:t>
            </a:r>
            <a:r>
              <a:rPr lang="en-US" sz="1600">
                <a:solidFill>
                  <a:srgbClr val="404040"/>
                </a:solidFill>
              </a:rPr>
              <a:t> Alliance’s color. </a:t>
            </a:r>
            <a:r>
              <a:rPr lang="en-US" sz="1600"/>
              <a:t>​</a:t>
            </a:r>
          </a:p>
          <a:p>
            <a:pPr marL="457200" lvl="1" indent="-457200">
              <a:buFont typeface="Courier New,monospace"/>
              <a:buChar char="o"/>
            </a:pPr>
            <a:r>
              <a:rPr lang="en-US" sz="1600">
                <a:solidFill>
                  <a:srgbClr val="404040"/>
                </a:solidFill>
              </a:rPr>
              <a:t>  At least three (3) Blocks of the Alliance’s color have been removed from Loaders adjacent to the Alliance’s Alliance Station.</a:t>
            </a:r>
            <a:r>
              <a:rPr lang="en-US" sz="1600"/>
              <a:t>​</a:t>
            </a:r>
          </a:p>
          <a:p>
            <a:pPr marL="457200" lvl="1" indent="-457200">
              <a:buFont typeface="Courier New,monospace"/>
              <a:buChar char="o"/>
            </a:pPr>
            <a:r>
              <a:rPr lang="en-US" sz="1600">
                <a:solidFill>
                  <a:srgbClr val="404040"/>
                </a:solidFill>
              </a:rPr>
              <a:t>  Robot must start contacting the Park Zone barrier.</a:t>
            </a:r>
            <a:r>
              <a:rPr lang="en-US" sz="1600"/>
              <a:t>​</a:t>
            </a:r>
          </a:p>
          <a:p>
            <a:pPr indent="-457200">
              <a:buFont typeface="Arial,Sans-Serif"/>
              <a:buChar char="•"/>
            </a:pPr>
            <a:endParaRPr lang="en-US" sz="1600"/>
          </a:p>
          <a:p>
            <a:pPr indent="-457200">
              <a:buFont typeface="Arial,Sans-Serif"/>
              <a:buChar char="•"/>
            </a:pPr>
            <a:r>
              <a:rPr lang="en-US" sz="1600">
                <a:hlinkClick r:id="rId3"/>
              </a:rPr>
              <a:t>https://www.youtube.com/watch?v=hJfvXvzXRU8&amp;msockid=b3fc626e793c11f0b15f83c6071b4ab8</a:t>
            </a:r>
            <a:endParaRPr lang="en-US" sz="1600"/>
          </a:p>
          <a:p>
            <a:pPr indent="-457200">
              <a:buFont typeface="Arial,Sans-Serif"/>
              <a:buChar char="•"/>
            </a:pPr>
            <a:r>
              <a:rPr lang="en-US" sz="1600">
                <a:hlinkClick r:id="rId4"/>
              </a:rPr>
              <a:t>https://www.youtube.com/watch?v=RzNhC3XdxLE&amp;t=4s</a:t>
            </a:r>
            <a:endParaRPr lang="en-US" sz="1600"/>
          </a:p>
          <a:p>
            <a:pPr marL="457200" lvl="1" indent="-457200">
              <a:buFont typeface="Courier New,monospace"/>
              <a:buChar char="o"/>
            </a:pPr>
            <a:r>
              <a:rPr lang="en-US" sz="1600"/>
              <a:t>This video shows that you can fit two robots in the parking space by just slamming both robots together in the parking space. </a:t>
            </a:r>
          </a:p>
        </p:txBody>
      </p:sp>
      <p:pic>
        <p:nvPicPr>
          <p:cNvPr id="11" name="Picture 10" descr="A yellow circle and black squares&#10;&#10;AI-generated content may be incorrect.">
            <a:extLst>
              <a:ext uri="{FF2B5EF4-FFF2-40B4-BE49-F238E27FC236}">
                <a16:creationId xmlns:a16="http://schemas.microsoft.com/office/drawing/2014/main" id="{45351A84-41F6-17F1-09FF-C10E73AA6956}"/>
              </a:ext>
            </a:extLst>
          </p:cNvPr>
          <p:cNvPicPr>
            <a:picLocks noChangeAspect="1"/>
          </p:cNvPicPr>
          <p:nvPr/>
        </p:nvPicPr>
        <p:blipFill>
          <a:blip r:embed="rId5"/>
          <a:stretch>
            <a:fillRect/>
          </a:stretch>
        </p:blipFill>
        <p:spPr>
          <a:xfrm>
            <a:off x="7153164" y="-9478"/>
            <a:ext cx="603019" cy="809871"/>
          </a:xfrm>
          <a:prstGeom prst="rect">
            <a:avLst/>
          </a:prstGeom>
        </p:spPr>
      </p:pic>
    </p:spTree>
    <p:extLst>
      <p:ext uri="{BB962C8B-B14F-4D97-AF65-F5344CB8AC3E}">
        <p14:creationId xmlns:p14="http://schemas.microsoft.com/office/powerpoint/2010/main" val="18978325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2">
          <a:extLst>
            <a:ext uri="{FF2B5EF4-FFF2-40B4-BE49-F238E27FC236}">
              <a16:creationId xmlns:a16="http://schemas.microsoft.com/office/drawing/2014/main" id="{85B78171-96FD-D6C8-27ED-D72AE468083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75E8179-72B3-1479-7BAD-A09F0D8C16DC}"/>
              </a:ext>
            </a:extLst>
          </p:cNvPr>
          <p:cNvSpPr txBox="1"/>
          <p:nvPr/>
        </p:nvSpPr>
        <p:spPr>
          <a:xfrm>
            <a:off x="123669" y="1233481"/>
            <a:ext cx="7483125" cy="636008"/>
          </a:xfrm>
          <a:prstGeom prst="rect">
            <a:avLst/>
          </a:prstGeom>
          <a:noFill/>
        </p:spPr>
        <p:txBody>
          <a:bodyPr wrap="square">
            <a:spAutoFit/>
          </a:bodyPr>
          <a:lstStyle/>
          <a:p>
            <a:pPr marL="0" marR="0">
              <a:lnSpc>
                <a:spcPct val="150000"/>
              </a:lnSpc>
              <a:spcBef>
                <a:spcPts val="0"/>
              </a:spcBef>
              <a:spcAft>
                <a:spcPts val="0"/>
              </a:spcAft>
            </a:pPr>
            <a:br>
              <a:rPr lang="en-US" sz="1100" b="1">
                <a:effectLst/>
                <a:latin typeface="Calibri" panose="020F0502020204030204" pitchFamily="34" charset="0"/>
                <a:ea typeface="Calibri" panose="020F0502020204030204" pitchFamily="34" charset="0"/>
                <a:cs typeface="Times New Roman" panose="02020603050405020304" pitchFamily="18" charset="0"/>
              </a:rPr>
            </a:br>
            <a:r>
              <a:rPr lang="en-US" b="1" kern="100">
                <a:effectLst/>
                <a:latin typeface="Calibri" panose="020F0502020204030204" pitchFamily="34" charset="0"/>
                <a:ea typeface="Calibri" panose="020F0502020204030204" pitchFamily="34" charset="0"/>
                <a:cs typeface="Times New Roman" panose="02020603050405020304" pitchFamily="18" charset="0"/>
              </a:rPr>
              <a:t>Product Backlog </a:t>
            </a:r>
            <a:r>
              <a:rPr lang="en-US" kern="100">
                <a:effectLst/>
                <a:latin typeface="Calibri" panose="020F0502020204030204" pitchFamily="34" charset="0"/>
                <a:ea typeface="Calibri" panose="020F0502020204030204" pitchFamily="34" charset="0"/>
                <a:cs typeface="Times New Roman" panose="02020603050405020304" pitchFamily="18" charset="0"/>
              </a:rPr>
              <a:t>(at the start of this sprint, what is your product backlog):</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33094C7-2CFA-56B4-61F6-D3181BD5A47E}"/>
              </a:ext>
            </a:extLst>
          </p:cNvPr>
          <p:cNvSpPr txBox="1"/>
          <p:nvPr/>
        </p:nvSpPr>
        <p:spPr>
          <a:xfrm>
            <a:off x="3356175" y="607508"/>
            <a:ext cx="3734873" cy="342466"/>
          </a:xfrm>
          <a:prstGeom prst="rect">
            <a:avLst/>
          </a:prstGeom>
          <a:noFill/>
        </p:spPr>
        <p:txBody>
          <a:bodyPr wrap="square" rtlCol="0">
            <a:spAutoFit/>
          </a:bodyPr>
          <a:lstStyle/>
          <a:p>
            <a:pPr marL="0" marR="0">
              <a:lnSpc>
                <a:spcPct val="107000"/>
              </a:lnSpc>
              <a:spcBef>
                <a:spcPts val="0"/>
              </a:spcBef>
              <a:spcAft>
                <a:spcPts val="800"/>
              </a:spcAft>
            </a:pPr>
            <a:r>
              <a:rPr lang="en-US" sz="16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Team Members Present:</a:t>
            </a:r>
            <a:endParaRPr lang="en-US" sz="1600">
              <a:solidFill>
                <a:schemeClr val="tx1">
                  <a:lumMod val="65000"/>
                  <a:lumOff val="35000"/>
                </a:schemeClr>
              </a:solidFill>
            </a:endParaRPr>
          </a:p>
        </p:txBody>
      </p:sp>
      <p:sp>
        <p:nvSpPr>
          <p:cNvPr id="8" name="TextBox 7">
            <a:extLst>
              <a:ext uri="{FF2B5EF4-FFF2-40B4-BE49-F238E27FC236}">
                <a16:creationId xmlns:a16="http://schemas.microsoft.com/office/drawing/2014/main" id="{048271BE-60B9-1395-2921-EAB8BB12019F}"/>
              </a:ext>
            </a:extLst>
          </p:cNvPr>
          <p:cNvSpPr txBox="1"/>
          <p:nvPr/>
        </p:nvSpPr>
        <p:spPr>
          <a:xfrm>
            <a:off x="225286" y="4200939"/>
            <a:ext cx="7142923" cy="752061"/>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Design, prototype, and test a functional drivetrain, using a series gear system to warrant balanced power delivery to the ground as well as speed.</a:t>
            </a:r>
          </a:p>
        </p:txBody>
      </p:sp>
      <p:sp>
        <p:nvSpPr>
          <p:cNvPr id="9" name="TextBox 8">
            <a:extLst>
              <a:ext uri="{FF2B5EF4-FFF2-40B4-BE49-F238E27FC236}">
                <a16:creationId xmlns:a16="http://schemas.microsoft.com/office/drawing/2014/main" id="{ACD54797-872D-BB7F-B187-9AA19652C5BC}"/>
              </a:ext>
            </a:extLst>
          </p:cNvPr>
          <p:cNvSpPr txBox="1"/>
          <p:nvPr/>
        </p:nvSpPr>
        <p:spPr>
          <a:xfrm>
            <a:off x="231912" y="1820287"/>
            <a:ext cx="3239528" cy="2067169"/>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pPr marL="285750" indent="-285750">
              <a:buFont typeface="Calibri"/>
              <a:buChar char="-"/>
            </a:pPr>
            <a:r>
              <a:rPr lang="en-US"/>
              <a:t>Design and build drivetrain and chassis</a:t>
            </a:r>
          </a:p>
          <a:p>
            <a:pPr marL="285750" indent="-285750">
              <a:buFont typeface="Calibri"/>
              <a:buChar char="-"/>
            </a:pPr>
            <a:r>
              <a:rPr lang="en-US"/>
              <a:t>Design and build "Scoring system"</a:t>
            </a:r>
          </a:p>
          <a:p>
            <a:pPr marL="742950" lvl="1" indent="-285750">
              <a:buFont typeface="Courier New"/>
              <a:buChar char="o"/>
            </a:pPr>
            <a:r>
              <a:rPr lang="en-US"/>
              <a:t>Frame</a:t>
            </a:r>
          </a:p>
          <a:p>
            <a:pPr marL="742950" lvl="1" indent="-285750">
              <a:buFont typeface="Courier New"/>
              <a:buChar char="o"/>
            </a:pPr>
            <a:r>
              <a:rPr lang="en-US"/>
              <a:t>Intake</a:t>
            </a:r>
          </a:p>
          <a:p>
            <a:pPr marL="742950" lvl="1" indent="-285750">
              <a:buFont typeface="Courier New"/>
              <a:buChar char="o"/>
            </a:pPr>
            <a:r>
              <a:rPr lang="en-US"/>
              <a:t>Conveyer belt</a:t>
            </a:r>
          </a:p>
          <a:p>
            <a:pPr marL="285750" indent="-285750">
              <a:buFont typeface="Calibri"/>
              <a:buChar char="-"/>
            </a:pPr>
            <a:r>
              <a:rPr lang="en-US"/>
              <a:t>"Pink Notebook"</a:t>
            </a:r>
          </a:p>
          <a:p>
            <a:pPr marL="285750" indent="-285750">
              <a:buFont typeface="Calibri"/>
              <a:buChar char="-"/>
            </a:pPr>
            <a:r>
              <a:rPr lang="en-US"/>
              <a:t>"Media Training"</a:t>
            </a:r>
          </a:p>
          <a:p>
            <a:endParaRPr lang="en-US"/>
          </a:p>
        </p:txBody>
      </p:sp>
      <p:sp>
        <p:nvSpPr>
          <p:cNvPr id="10" name="TextBox 9">
            <a:extLst>
              <a:ext uri="{FF2B5EF4-FFF2-40B4-BE49-F238E27FC236}">
                <a16:creationId xmlns:a16="http://schemas.microsoft.com/office/drawing/2014/main" id="{4DF61977-0436-929A-04EF-C5475D359DD3}"/>
              </a:ext>
            </a:extLst>
          </p:cNvPr>
          <p:cNvSpPr txBox="1"/>
          <p:nvPr/>
        </p:nvSpPr>
        <p:spPr>
          <a:xfrm>
            <a:off x="123135" y="101600"/>
            <a:ext cx="6950765" cy="1692771"/>
          </a:xfrm>
          <a:prstGeom prst="rect">
            <a:avLst/>
          </a:prstGeom>
          <a:noFill/>
        </p:spPr>
        <p:txBody>
          <a:bodyPr wrap="square" numCol="1">
            <a:spAutoFit/>
          </a:bodyPr>
          <a:lstStyle/>
          <a:p>
            <a:pPr marL="0" marR="0">
              <a:spcBef>
                <a:spcPts val="0"/>
              </a:spcBef>
              <a:spcAft>
                <a:spcPts val="800"/>
              </a:spcAft>
            </a:pPr>
            <a:r>
              <a:rPr lang="en-US" sz="2400" b="1" kern="100">
                <a:effectLst/>
                <a:latin typeface="Calibri" panose="020F0502020204030204" pitchFamily="34" charset="0"/>
                <a:ea typeface="Calibri" panose="020F0502020204030204" pitchFamily="34" charset="0"/>
                <a:cs typeface="Times New Roman" panose="02020603050405020304" pitchFamily="18" charset="0"/>
              </a:rPr>
              <a:t>Sprint Plan (Sprint backlog and burndown)</a:t>
            </a:r>
          </a:p>
          <a:p>
            <a:pPr marL="0" marR="0">
              <a:lnSpc>
                <a:spcPct val="150000"/>
              </a:lnSpc>
              <a:spcBef>
                <a:spcPts val="0"/>
              </a:spcBef>
              <a:spcAft>
                <a:spcPts val="800"/>
              </a:spcAft>
            </a:pPr>
            <a:r>
              <a:rPr lang="en-US" sz="16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Sprint #:</a:t>
            </a:r>
          </a:p>
          <a:p>
            <a:pPr marL="0" marR="0">
              <a:lnSpc>
                <a:spcPct val="150000"/>
              </a:lnSpc>
              <a:spcBef>
                <a:spcPts val="0"/>
              </a:spcBef>
              <a:spcAft>
                <a:spcPts val="800"/>
              </a:spcAft>
            </a:pPr>
            <a:r>
              <a:rPr lang="en-US" sz="16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Team:</a:t>
            </a:r>
          </a:p>
          <a:p>
            <a:pPr marL="0" marR="0">
              <a:spcBef>
                <a:spcPts val="0"/>
              </a:spcBef>
              <a:spcAft>
                <a:spcPts val="800"/>
              </a:spcAft>
            </a:pPr>
            <a:r>
              <a:rPr lang="en-US" sz="1200" b="1" kern="100">
                <a:effectLst/>
                <a:latin typeface="Calibri" panose="020F0502020204030204" pitchFamily="34" charset="0"/>
                <a:ea typeface="Calibri" panose="020F0502020204030204" pitchFamily="34" charset="0"/>
                <a:cs typeface="Times New Roman" panose="02020603050405020304" pitchFamily="18" charset="0"/>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CA664EB8-F45A-131B-B103-683E8B0CF698}"/>
              </a:ext>
            </a:extLst>
          </p:cNvPr>
          <p:cNvSpPr txBox="1"/>
          <p:nvPr/>
        </p:nvSpPr>
        <p:spPr>
          <a:xfrm>
            <a:off x="1013793" y="616226"/>
            <a:ext cx="2246242" cy="39093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1</a:t>
            </a:r>
          </a:p>
        </p:txBody>
      </p:sp>
      <p:sp>
        <p:nvSpPr>
          <p:cNvPr id="12" name="TextBox 11">
            <a:extLst>
              <a:ext uri="{FF2B5EF4-FFF2-40B4-BE49-F238E27FC236}">
                <a16:creationId xmlns:a16="http://schemas.microsoft.com/office/drawing/2014/main" id="{19F3D954-E8D3-C38C-B764-B80A06473164}"/>
              </a:ext>
            </a:extLst>
          </p:cNvPr>
          <p:cNvSpPr txBox="1"/>
          <p:nvPr/>
        </p:nvSpPr>
        <p:spPr>
          <a:xfrm>
            <a:off x="852804" y="1049867"/>
            <a:ext cx="2418520" cy="39093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37528B</a:t>
            </a:r>
          </a:p>
        </p:txBody>
      </p:sp>
      <p:sp>
        <p:nvSpPr>
          <p:cNvPr id="13" name="TextBox 12">
            <a:extLst>
              <a:ext uri="{FF2B5EF4-FFF2-40B4-BE49-F238E27FC236}">
                <a16:creationId xmlns:a16="http://schemas.microsoft.com/office/drawing/2014/main" id="{4AC6A5F4-DE06-44C0-CD97-29A24C0BA464}"/>
              </a:ext>
            </a:extLst>
          </p:cNvPr>
          <p:cNvSpPr txBox="1"/>
          <p:nvPr/>
        </p:nvSpPr>
        <p:spPr>
          <a:xfrm>
            <a:off x="3478697" y="947529"/>
            <a:ext cx="3902763" cy="496957"/>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Kirby, John, and Ryder</a:t>
            </a:r>
          </a:p>
        </p:txBody>
      </p:sp>
      <p:sp>
        <p:nvSpPr>
          <p:cNvPr id="14" name="Google Shape;227;p28">
            <a:extLst>
              <a:ext uri="{FF2B5EF4-FFF2-40B4-BE49-F238E27FC236}">
                <a16:creationId xmlns:a16="http://schemas.microsoft.com/office/drawing/2014/main" id="{4642A48D-3840-303B-922D-8F62CAC9F917}"/>
              </a:ext>
            </a:extLst>
          </p:cNvPr>
          <p:cNvSpPr txBox="1">
            <a:spLocks noChangeAspect="1"/>
          </p:cNvSpPr>
          <p:nvPr/>
        </p:nvSpPr>
        <p:spPr>
          <a:xfrm>
            <a:off x="5936974" y="9724517"/>
            <a:ext cx="1219200" cy="33388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1pPr>
            <a:lvl2pPr marL="914400" marR="0" lvl="1"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2pPr>
            <a:lvl3pPr marL="1371600" marR="0" lvl="2"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3pPr>
            <a:lvl4pPr marL="1828800" marR="0" lvl="3"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4pPr>
            <a:lvl5pPr marL="2286000" marR="0" lvl="4"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5pPr>
            <a:lvl6pPr marL="2743200" marR="0" lvl="5"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6pPr>
            <a:lvl7pPr marL="3200400" marR="0" lvl="6"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7pPr>
            <a:lvl8pPr marL="3657600" marR="0" lvl="7"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8pPr>
            <a:lvl9pPr marL="4114800" marR="0" lvl="8"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9pPr>
          </a:lstStyle>
          <a:p>
            <a:pPr marL="0" indent="0">
              <a:buSzPts val="1100"/>
              <a:buFont typeface="Arial"/>
              <a:buNone/>
            </a:pPr>
            <a:r>
              <a:rPr lang="en-US"/>
              <a:t>Page:</a:t>
            </a:r>
          </a:p>
        </p:txBody>
      </p:sp>
      <p:sp>
        <p:nvSpPr>
          <p:cNvPr id="15" name="TextBox 14">
            <a:extLst>
              <a:ext uri="{FF2B5EF4-FFF2-40B4-BE49-F238E27FC236}">
                <a16:creationId xmlns:a16="http://schemas.microsoft.com/office/drawing/2014/main" id="{FAAAD928-858F-52E4-73BF-83EB8F8C544D}"/>
              </a:ext>
            </a:extLst>
          </p:cNvPr>
          <p:cNvSpPr txBox="1"/>
          <p:nvPr/>
        </p:nvSpPr>
        <p:spPr>
          <a:xfrm>
            <a:off x="6480866" y="9639852"/>
            <a:ext cx="934278" cy="32467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lnSpcReduction="10000"/>
          </a:bodyPr>
          <a:lstStyle/>
          <a:p>
            <a:r>
              <a:rPr lang="en-US" sz="1600"/>
              <a:t>27</a:t>
            </a:r>
          </a:p>
        </p:txBody>
      </p:sp>
      <p:sp>
        <p:nvSpPr>
          <p:cNvPr id="4" name="TextBox 3">
            <a:extLst>
              <a:ext uri="{FF2B5EF4-FFF2-40B4-BE49-F238E27FC236}">
                <a16:creationId xmlns:a16="http://schemas.microsoft.com/office/drawing/2014/main" id="{2DF9979C-9088-8F86-A417-088AE4027C9C}"/>
              </a:ext>
            </a:extLst>
          </p:cNvPr>
          <p:cNvSpPr txBox="1"/>
          <p:nvPr/>
        </p:nvSpPr>
        <p:spPr>
          <a:xfrm>
            <a:off x="143845" y="3898900"/>
            <a:ext cx="5914055" cy="523220"/>
          </a:xfrm>
          <a:prstGeom prst="rect">
            <a:avLst/>
          </a:prstGeom>
          <a:noFill/>
        </p:spPr>
        <p:txBody>
          <a:bodyPr wrap="none" rtlCol="0">
            <a:spAutoFit/>
          </a:bodyPr>
          <a:lstStyle/>
          <a:p>
            <a:r>
              <a:rPr lang="en-US" b="1" kern="100">
                <a:effectLst/>
                <a:latin typeface="Calibri" panose="020F0502020204030204" pitchFamily="34" charset="0"/>
                <a:ea typeface="Calibri" panose="020F0502020204030204" pitchFamily="34" charset="0"/>
                <a:cs typeface="Times New Roman" panose="02020603050405020304" pitchFamily="18" charset="0"/>
              </a:rPr>
              <a:t>Sprint Goal </a:t>
            </a:r>
            <a:r>
              <a:rPr lang="en-US" kern="100">
                <a:effectLst/>
                <a:latin typeface="Calibri" panose="020F0502020204030204" pitchFamily="34" charset="0"/>
                <a:ea typeface="Calibri" panose="020F0502020204030204" pitchFamily="34" charset="0"/>
                <a:cs typeface="Times New Roman" panose="02020603050405020304" pitchFamily="18" charset="0"/>
              </a:rPr>
              <a:t>(write in full sentences what concise goal you have for the sprint):</a:t>
            </a:r>
          </a:p>
          <a:p>
            <a:endParaRPr lang="en-US"/>
          </a:p>
        </p:txBody>
      </p:sp>
      <p:sp>
        <p:nvSpPr>
          <p:cNvPr id="6" name="TextBox 5">
            <a:extLst>
              <a:ext uri="{FF2B5EF4-FFF2-40B4-BE49-F238E27FC236}">
                <a16:creationId xmlns:a16="http://schemas.microsoft.com/office/drawing/2014/main" id="{F2541771-2B53-1191-10B5-EBB3BE06092A}"/>
              </a:ext>
            </a:extLst>
          </p:cNvPr>
          <p:cNvSpPr txBox="1"/>
          <p:nvPr/>
        </p:nvSpPr>
        <p:spPr>
          <a:xfrm>
            <a:off x="147905" y="5041119"/>
            <a:ext cx="7285303" cy="1272143"/>
          </a:xfrm>
          <a:prstGeom prst="rect">
            <a:avLst/>
          </a:prstGeom>
          <a:noFill/>
        </p:spPr>
        <p:txBody>
          <a:bodyPr wrap="square" rtlCol="0">
            <a:spAutoFit/>
          </a:bodyPr>
          <a:lstStyle/>
          <a:p>
            <a:pPr marL="0" marR="0">
              <a:spcBef>
                <a:spcPts val="0"/>
              </a:spcBef>
            </a:pPr>
            <a:r>
              <a:rPr lang="en-US" b="1" kern="100">
                <a:effectLst/>
                <a:latin typeface="Calibri" panose="020F0502020204030204" pitchFamily="34" charset="0"/>
                <a:ea typeface="Calibri" panose="020F0502020204030204" pitchFamily="34" charset="0"/>
                <a:cs typeface="Times New Roman" panose="02020603050405020304" pitchFamily="18" charset="0"/>
              </a:rPr>
              <a:t>Sprint Backlog </a:t>
            </a:r>
            <a:r>
              <a:rPr lang="en-US" kern="100">
                <a:effectLst/>
                <a:latin typeface="Calibri" panose="020F0502020204030204" pitchFamily="34" charset="0"/>
                <a:ea typeface="Calibri" panose="020F0502020204030204" pitchFamily="34" charset="0"/>
                <a:cs typeface="Times New Roman" panose="02020603050405020304" pitchFamily="18" charset="0"/>
              </a:rPr>
              <a:t>/ Burndown (Break product backlog items into sprint backlog items) </a:t>
            </a:r>
          </a:p>
          <a:p>
            <a:pPr marL="0" marR="0">
              <a:lnSpc>
                <a:spcPct val="150000"/>
              </a:lnSpc>
              <a:spcBef>
                <a:spcPts val="0"/>
              </a:spcBef>
            </a:pPr>
            <a:r>
              <a:rPr lang="en-US" b="1" kern="100">
                <a:effectLst/>
                <a:latin typeface="Calibri" panose="020F0502020204030204" pitchFamily="34" charset="0"/>
                <a:ea typeface="Calibri" panose="020F0502020204030204" pitchFamily="34" charset="0"/>
                <a:cs typeface="Times New Roman" panose="02020603050405020304" pitchFamily="18" charset="0"/>
              </a:rPr>
              <a:t>Remember to INDENT sprint backlog items</a:t>
            </a:r>
            <a:r>
              <a:rPr lang="en-US" kern="10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50000"/>
              </a:lnSpc>
              <a:spcBef>
                <a:spcPts val="0"/>
              </a:spcBef>
              <a:spcAft>
                <a:spcPts val="800"/>
              </a:spcAft>
            </a:pPr>
            <a:r>
              <a:rPr lang="en-US" u="sng" kern="100">
                <a:effectLst/>
                <a:latin typeface="Calibri" panose="020F0502020204030204" pitchFamily="34" charset="0"/>
                <a:ea typeface="Calibri" panose="020F0502020204030204" pitchFamily="34" charset="0"/>
                <a:cs typeface="Times New Roman" panose="02020603050405020304" pitchFamily="18" charset="0"/>
              </a:rPr>
              <a:t>Task </a:t>
            </a:r>
            <a:r>
              <a:rPr lang="en-US" kern="100">
                <a:effectLst/>
                <a:latin typeface="Calibri" panose="020F0502020204030204" pitchFamily="34" charset="0"/>
                <a:ea typeface="Calibri" panose="020F0502020204030204" pitchFamily="34" charset="0"/>
                <a:cs typeface="Times New Roman" panose="02020603050405020304" pitchFamily="18" charset="0"/>
              </a:rPr>
              <a:t>                                                                                                           </a:t>
            </a:r>
            <a:r>
              <a:rPr lang="en-US" u="sng" kern="100">
                <a:effectLst/>
                <a:latin typeface="Calibri" panose="020F0502020204030204" pitchFamily="34" charset="0"/>
                <a:ea typeface="Calibri" panose="020F0502020204030204" pitchFamily="34" charset="0"/>
                <a:cs typeface="Times New Roman" panose="02020603050405020304" pitchFamily="18" charset="0"/>
              </a:rPr>
              <a:t>Date and name of who worked on:</a:t>
            </a:r>
            <a:endParaRPr lang="en-US"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16" name="TextBox 15">
            <a:extLst>
              <a:ext uri="{FF2B5EF4-FFF2-40B4-BE49-F238E27FC236}">
                <a16:creationId xmlns:a16="http://schemas.microsoft.com/office/drawing/2014/main" id="{F3219189-9A8A-AC3C-F701-A7302F8CCC72}"/>
              </a:ext>
            </a:extLst>
          </p:cNvPr>
          <p:cNvSpPr txBox="1"/>
          <p:nvPr/>
        </p:nvSpPr>
        <p:spPr>
          <a:xfrm>
            <a:off x="4118112" y="1820287"/>
            <a:ext cx="3239528" cy="2067169"/>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pPr marL="285750" indent="-285750">
              <a:buFont typeface="Arial,Sans-Serif"/>
              <a:buChar char="•"/>
            </a:pPr>
            <a:r>
              <a:rPr lang="en-US"/>
              <a:t>Code</a:t>
            </a:r>
          </a:p>
          <a:p>
            <a:pPr marL="742950" lvl="1" indent="-285750">
              <a:buFont typeface="Courier New,monospace"/>
              <a:buChar char="o"/>
            </a:pPr>
            <a:r>
              <a:rPr lang="en-US"/>
              <a:t>Driver Control code</a:t>
            </a:r>
          </a:p>
          <a:p>
            <a:pPr marL="742950" lvl="1" indent="-285750">
              <a:buFont typeface="Courier New,monospace"/>
              <a:buChar char="o"/>
            </a:pPr>
            <a:r>
              <a:rPr lang="en-US"/>
              <a:t>Code motor groups </a:t>
            </a:r>
            <a:r>
              <a:rPr lang="en-US" err="1"/>
              <a:t>etc</a:t>
            </a:r>
          </a:p>
          <a:p>
            <a:pPr marL="742950" lvl="1" indent="-285750">
              <a:buFont typeface="Courier New,monospace"/>
              <a:buChar char="o"/>
            </a:pPr>
            <a:r>
              <a:rPr lang="en-US"/>
              <a:t>Skills</a:t>
            </a:r>
          </a:p>
          <a:p>
            <a:pPr marL="742950" lvl="1" indent="-285750">
              <a:buFont typeface="Courier New,monospace"/>
              <a:buChar char="o"/>
            </a:pPr>
            <a:r>
              <a:rPr lang="en-US"/>
              <a:t>Autonomous match start.</a:t>
            </a:r>
          </a:p>
          <a:p>
            <a:pPr marL="285750" indent="-285750">
              <a:buFont typeface="Arial"/>
              <a:buChar char="•"/>
            </a:pPr>
            <a:r>
              <a:rPr lang="en-US"/>
              <a:t>Stress test the robot</a:t>
            </a:r>
          </a:p>
          <a:p>
            <a:pPr marL="285750" indent="-285750">
              <a:buChar char="•"/>
            </a:pPr>
            <a:r>
              <a:rPr lang="en-US"/>
              <a:t>Strategize skills and matches</a:t>
            </a:r>
          </a:p>
          <a:p>
            <a:pPr marL="285750" indent="-285750">
              <a:buChar char="•"/>
            </a:pPr>
            <a:r>
              <a:rPr lang="en-US"/>
              <a:t>Competition readiness check</a:t>
            </a:r>
          </a:p>
          <a:p>
            <a:pPr marL="285750" indent="-285750">
              <a:buChar char="•"/>
            </a:pPr>
            <a:endParaRPr lang="en-US"/>
          </a:p>
        </p:txBody>
      </p:sp>
      <p:sp>
        <p:nvSpPr>
          <p:cNvPr id="17" name="TextBox 16">
            <a:extLst>
              <a:ext uri="{FF2B5EF4-FFF2-40B4-BE49-F238E27FC236}">
                <a16:creationId xmlns:a16="http://schemas.microsoft.com/office/drawing/2014/main" id="{6A7E6E9E-8C8F-1578-D692-DEED80BB3FEC}"/>
              </a:ext>
            </a:extLst>
          </p:cNvPr>
          <p:cNvSpPr txBox="1"/>
          <p:nvPr/>
        </p:nvSpPr>
        <p:spPr>
          <a:xfrm>
            <a:off x="147876" y="6038361"/>
            <a:ext cx="5273421" cy="2246769"/>
          </a:xfrm>
          <a:prstGeom prst="rect">
            <a:avLst/>
          </a:prstGeom>
          <a:noFill/>
        </p:spPr>
        <p:txBody>
          <a:bodyPr wrap="square" lIns="91440" tIns="45720" rIns="91440" bIns="45720" rtlCol="0" anchor="t">
            <a:spAutoFit/>
          </a:bodyPr>
          <a:lstStyle/>
          <a:p>
            <a:r>
              <a:rPr lang="en-US" kern="100">
                <a:latin typeface="Calibri"/>
                <a:ea typeface="Calibri"/>
                <a:cs typeface="Times New Roman"/>
              </a:rPr>
              <a:t>Backlog Item:</a:t>
            </a:r>
          </a:p>
          <a:p>
            <a:r>
              <a:rPr lang="en-US" kern="100" err="1">
                <a:latin typeface="Calibri"/>
                <a:ea typeface="Calibri"/>
                <a:cs typeface="Times New Roman"/>
              </a:rPr>
              <a:t>Desiign</a:t>
            </a:r>
            <a:r>
              <a:rPr lang="en-US" kern="100">
                <a:latin typeface="Calibri"/>
                <a:ea typeface="Calibri"/>
                <a:cs typeface="Times New Roman"/>
              </a:rPr>
              <a:t> and build drive train.</a:t>
            </a:r>
          </a:p>
          <a:p>
            <a:r>
              <a:rPr lang="en-US" kern="100">
                <a:latin typeface="Calibri"/>
                <a:ea typeface="Calibri"/>
                <a:cs typeface="Times New Roman"/>
              </a:rPr>
              <a:t> 1. Research drivetrain idea</a:t>
            </a:r>
          </a:p>
          <a:p>
            <a:r>
              <a:rPr lang="en-US" kern="100">
                <a:latin typeface="Calibri"/>
                <a:ea typeface="Calibri"/>
                <a:cs typeface="Times New Roman"/>
              </a:rPr>
              <a:t> 2. Design drivetrain</a:t>
            </a:r>
          </a:p>
          <a:p>
            <a:r>
              <a:rPr lang="en-US" kern="100">
                <a:latin typeface="Calibri"/>
                <a:ea typeface="Calibri"/>
                <a:cs typeface="Times New Roman"/>
              </a:rPr>
              <a:t> 3. Prototype drivetrain on one side</a:t>
            </a:r>
          </a:p>
          <a:p>
            <a:r>
              <a:rPr lang="en-US" kern="100">
                <a:latin typeface="Calibri"/>
                <a:ea typeface="Calibri"/>
                <a:cs typeface="Times New Roman"/>
              </a:rPr>
              <a:t> 4. Code Controller motor Group.</a:t>
            </a:r>
          </a:p>
          <a:p>
            <a:r>
              <a:rPr lang="en-US" kern="100">
                <a:latin typeface="Calibri"/>
                <a:ea typeface="Calibri"/>
                <a:cs typeface="Times New Roman"/>
              </a:rPr>
              <a:t> 5. Test One side and record test.</a:t>
            </a:r>
          </a:p>
          <a:p>
            <a:r>
              <a:rPr lang="en-US" kern="100">
                <a:latin typeface="Calibri"/>
                <a:ea typeface="Calibri"/>
                <a:cs typeface="Times New Roman"/>
              </a:rPr>
              <a:t> 6. Build both sides</a:t>
            </a:r>
          </a:p>
          <a:p>
            <a:r>
              <a:rPr lang="en-US" kern="100">
                <a:latin typeface="Calibri"/>
                <a:ea typeface="Calibri"/>
                <a:cs typeface="Times New Roman"/>
              </a:rPr>
              <a:t> 7. Test both sides and record test</a:t>
            </a:r>
          </a:p>
          <a:p>
            <a:endParaRPr lang="en-US" kern="100">
              <a:latin typeface="Calibri"/>
              <a:ea typeface="Calibri"/>
              <a:cs typeface="Times New Roman"/>
            </a:endParaRPr>
          </a:p>
        </p:txBody>
      </p:sp>
      <p:sp>
        <p:nvSpPr>
          <p:cNvPr id="19" name="TextBox 18">
            <a:extLst>
              <a:ext uri="{FF2B5EF4-FFF2-40B4-BE49-F238E27FC236}">
                <a16:creationId xmlns:a16="http://schemas.microsoft.com/office/drawing/2014/main" id="{2974DD6C-0AC7-F5A7-9014-BC4240D7C688}"/>
              </a:ext>
            </a:extLst>
          </p:cNvPr>
          <p:cNvSpPr txBox="1"/>
          <p:nvPr/>
        </p:nvSpPr>
        <p:spPr>
          <a:xfrm>
            <a:off x="5942755" y="6038360"/>
            <a:ext cx="1490395" cy="2031325"/>
          </a:xfrm>
          <a:prstGeom prst="rect">
            <a:avLst/>
          </a:prstGeom>
          <a:noFill/>
        </p:spPr>
        <p:txBody>
          <a:bodyPr wrap="square" lIns="91440" tIns="45720" rIns="91440" bIns="45720" rtlCol="0" anchor="t">
            <a:spAutoFit/>
          </a:bodyPr>
          <a:lstStyle/>
          <a:p>
            <a:r>
              <a:rPr lang="en-US" kern="100">
                <a:latin typeface="Calibri"/>
                <a:ea typeface="Calibri"/>
                <a:cs typeface="Times New Roman"/>
              </a:rPr>
              <a:t>Date Completed:</a:t>
            </a:r>
            <a:endParaRPr lang="en-US">
              <a:ea typeface="Calibri"/>
            </a:endParaRPr>
          </a:p>
          <a:p>
            <a:r>
              <a:rPr lang="en-US" kern="100">
                <a:latin typeface="Calibri"/>
                <a:ea typeface="Calibri"/>
                <a:cs typeface="Times New Roman"/>
              </a:rPr>
              <a:t>1. 8-13-25</a:t>
            </a:r>
            <a:endParaRPr lang="en-US"/>
          </a:p>
          <a:p>
            <a:r>
              <a:rPr lang="en-US" kern="100">
                <a:latin typeface="Calibri"/>
                <a:ea typeface="Calibri"/>
                <a:cs typeface="Times New Roman"/>
              </a:rPr>
              <a:t>2. 8-13-25</a:t>
            </a:r>
          </a:p>
          <a:p>
            <a:r>
              <a:rPr lang="en-US" kern="100">
                <a:latin typeface="Calibri"/>
                <a:ea typeface="Calibri"/>
                <a:cs typeface="Times New Roman"/>
              </a:rPr>
              <a:t>3. 8- 14-25</a:t>
            </a:r>
          </a:p>
          <a:p>
            <a:r>
              <a:rPr lang="en-US" kern="100">
                <a:latin typeface="Calibri"/>
                <a:ea typeface="Calibri"/>
                <a:cs typeface="Times New Roman"/>
              </a:rPr>
              <a:t>4. 8-18-25</a:t>
            </a:r>
          </a:p>
          <a:p>
            <a:r>
              <a:rPr lang="en-US" kern="100">
                <a:latin typeface="Calibri"/>
                <a:ea typeface="Calibri"/>
                <a:cs typeface="Times New Roman"/>
              </a:rPr>
              <a:t>5.</a:t>
            </a:r>
          </a:p>
          <a:p>
            <a:r>
              <a:rPr lang="en-US" kern="100">
                <a:latin typeface="Calibri"/>
                <a:ea typeface="Calibri"/>
                <a:cs typeface="Times New Roman"/>
              </a:rPr>
              <a:t>6. 8-22-25</a:t>
            </a:r>
          </a:p>
          <a:p>
            <a:r>
              <a:rPr lang="en-US" kern="100">
                <a:latin typeface="Calibri"/>
                <a:ea typeface="Calibri"/>
                <a:cs typeface="Times New Roman"/>
              </a:rPr>
              <a:t>7. 8-25-25</a:t>
            </a:r>
            <a:endParaRPr lang="en-US"/>
          </a:p>
          <a:p>
            <a:endParaRPr lang="en-US" kern="100">
              <a:latin typeface="Calibri"/>
              <a:ea typeface="Calibri"/>
              <a:cs typeface="Times New Roman"/>
            </a:endParaRPr>
          </a:p>
        </p:txBody>
      </p:sp>
      <p:pic>
        <p:nvPicPr>
          <p:cNvPr id="18" name="Picture 17" descr="A yellow circle and black squares&#10;&#10;AI-generated content may be incorrect.">
            <a:extLst>
              <a:ext uri="{FF2B5EF4-FFF2-40B4-BE49-F238E27FC236}">
                <a16:creationId xmlns:a16="http://schemas.microsoft.com/office/drawing/2014/main" id="{DE8758F9-E857-6D62-8C89-81AC67525A11}"/>
              </a:ext>
            </a:extLst>
          </p:cNvPr>
          <p:cNvPicPr>
            <a:picLocks noChangeAspect="1"/>
          </p:cNvPicPr>
          <p:nvPr/>
        </p:nvPicPr>
        <p:blipFill>
          <a:blip r:embed="rId3"/>
          <a:stretch>
            <a:fillRect/>
          </a:stretch>
        </p:blipFill>
        <p:spPr>
          <a:xfrm>
            <a:off x="7153164" y="-9478"/>
            <a:ext cx="603019" cy="809871"/>
          </a:xfrm>
          <a:prstGeom prst="rect">
            <a:avLst/>
          </a:prstGeom>
        </p:spPr>
      </p:pic>
    </p:spTree>
    <p:extLst>
      <p:ext uri="{BB962C8B-B14F-4D97-AF65-F5344CB8AC3E}">
        <p14:creationId xmlns:p14="http://schemas.microsoft.com/office/powerpoint/2010/main" val="30935856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a:stretch>
        </a:blipFill>
        <a:effectLst/>
      </p:bgPr>
    </p:bg>
    <p:spTree>
      <p:nvGrpSpPr>
        <p:cNvPr id="1" name="">
          <a:extLst>
            <a:ext uri="{FF2B5EF4-FFF2-40B4-BE49-F238E27FC236}">
              <a16:creationId xmlns:a16="http://schemas.microsoft.com/office/drawing/2014/main" id="{90F8671C-483C-9944-F323-9410017A90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DB094B-0AAB-0DA1-9694-14F00459F7C6}"/>
              </a:ext>
            </a:extLst>
          </p:cNvPr>
          <p:cNvSpPr>
            <a:spLocks noGrp="1"/>
          </p:cNvSpPr>
          <p:nvPr>
            <p:ph type="title"/>
          </p:nvPr>
        </p:nvSpPr>
        <p:spPr/>
        <p:txBody>
          <a:bodyPr/>
          <a:lstStyle/>
          <a:p>
            <a:r>
              <a:rPr lang="en-US"/>
              <a:t>Drivetrain Research 1</a:t>
            </a:r>
          </a:p>
        </p:txBody>
      </p:sp>
      <p:sp>
        <p:nvSpPr>
          <p:cNvPr id="3" name="Subtitle 2">
            <a:extLst>
              <a:ext uri="{FF2B5EF4-FFF2-40B4-BE49-F238E27FC236}">
                <a16:creationId xmlns:a16="http://schemas.microsoft.com/office/drawing/2014/main" id="{C5E9558F-CDB8-6C2F-CAF2-70D49E3B8E98}"/>
              </a:ext>
            </a:extLst>
          </p:cNvPr>
          <p:cNvSpPr>
            <a:spLocks noGrp="1"/>
          </p:cNvSpPr>
          <p:nvPr>
            <p:ph type="subTitle" idx="1"/>
          </p:nvPr>
        </p:nvSpPr>
        <p:spPr/>
        <p:txBody>
          <a:bodyPr/>
          <a:lstStyle/>
          <a:p>
            <a:r>
              <a:rPr lang="en-US"/>
              <a:t>Ryder </a:t>
            </a:r>
            <a:r>
              <a:rPr lang="en-US" err="1"/>
              <a:t>Sandstrum</a:t>
            </a:r>
          </a:p>
        </p:txBody>
      </p:sp>
      <p:sp>
        <p:nvSpPr>
          <p:cNvPr id="4" name="Subtitle 3">
            <a:extLst>
              <a:ext uri="{FF2B5EF4-FFF2-40B4-BE49-F238E27FC236}">
                <a16:creationId xmlns:a16="http://schemas.microsoft.com/office/drawing/2014/main" id="{D9B837BF-EA31-F89B-1FEF-FD7DA3F14330}"/>
              </a:ext>
            </a:extLst>
          </p:cNvPr>
          <p:cNvSpPr>
            <a:spLocks noGrp="1"/>
          </p:cNvSpPr>
          <p:nvPr>
            <p:ph type="subTitle" idx="2"/>
          </p:nvPr>
        </p:nvSpPr>
        <p:spPr/>
        <p:txBody>
          <a:bodyPr/>
          <a:lstStyle/>
          <a:p>
            <a:r>
              <a:rPr lang="en-US"/>
              <a:t>8-13-25</a:t>
            </a:r>
          </a:p>
        </p:txBody>
      </p:sp>
      <p:sp>
        <p:nvSpPr>
          <p:cNvPr id="5" name="Subtitle 4">
            <a:extLst>
              <a:ext uri="{FF2B5EF4-FFF2-40B4-BE49-F238E27FC236}">
                <a16:creationId xmlns:a16="http://schemas.microsoft.com/office/drawing/2014/main" id="{665DF656-3ED9-72C5-13E5-6F334E536A03}"/>
              </a:ext>
            </a:extLst>
          </p:cNvPr>
          <p:cNvSpPr>
            <a:spLocks noGrp="1"/>
          </p:cNvSpPr>
          <p:nvPr>
            <p:ph type="subTitle" idx="3"/>
          </p:nvPr>
        </p:nvSpPr>
        <p:spPr/>
        <p:txBody>
          <a:bodyPr/>
          <a:lstStyle/>
          <a:p>
            <a:r>
              <a:rPr lang="en-US"/>
              <a:t>28</a:t>
            </a:r>
          </a:p>
        </p:txBody>
      </p:sp>
      <p:sp>
        <p:nvSpPr>
          <p:cNvPr id="6" name="TextBox 5">
            <a:extLst>
              <a:ext uri="{FF2B5EF4-FFF2-40B4-BE49-F238E27FC236}">
                <a16:creationId xmlns:a16="http://schemas.microsoft.com/office/drawing/2014/main" id="{37F49330-6B83-FED6-4B5E-4E03081AFCA9}"/>
              </a:ext>
            </a:extLst>
          </p:cNvPr>
          <p:cNvSpPr txBox="1"/>
          <p:nvPr/>
        </p:nvSpPr>
        <p:spPr>
          <a:xfrm>
            <a:off x="225287" y="212035"/>
            <a:ext cx="2884123" cy="523220"/>
          </a:xfrm>
          <a:prstGeom prst="rect">
            <a:avLst/>
          </a:prstGeom>
          <a:noFill/>
        </p:spPr>
        <p:txBody>
          <a:bodyPr wrap="none" rtlCol="0">
            <a:spAutoFit/>
          </a:bodyPr>
          <a:lstStyle/>
          <a:p>
            <a:r>
              <a:rPr lang="en-US" sz="2800" b="1"/>
              <a:t>Research Page:</a:t>
            </a:r>
          </a:p>
        </p:txBody>
      </p:sp>
      <p:sp>
        <p:nvSpPr>
          <p:cNvPr id="7" name="TextBox 6">
            <a:extLst>
              <a:ext uri="{FF2B5EF4-FFF2-40B4-BE49-F238E27FC236}">
                <a16:creationId xmlns:a16="http://schemas.microsoft.com/office/drawing/2014/main" id="{C503009D-FB3E-6D4A-7EAF-9CEE162DF92A}"/>
              </a:ext>
            </a:extLst>
          </p:cNvPr>
          <p:cNvSpPr txBox="1"/>
          <p:nvPr/>
        </p:nvSpPr>
        <p:spPr>
          <a:xfrm>
            <a:off x="265043" y="874643"/>
            <a:ext cx="7288696" cy="954107"/>
          </a:xfrm>
          <a:prstGeom prst="rect">
            <a:avLst/>
          </a:prstGeom>
          <a:solidFill>
            <a:schemeClr val="bg1"/>
          </a:solidFill>
        </p:spPr>
        <p:txBody>
          <a:bodyPr wrap="square" rtlCol="0">
            <a:spAutoFit/>
          </a:bodyPr>
          <a:lstStyle/>
          <a:p>
            <a:pPr marL="342900" indent="-342900">
              <a:buAutoNum type="arabicPeriod"/>
            </a:pPr>
            <a:r>
              <a:rPr lang="en-US" b="1">
                <a:solidFill>
                  <a:schemeClr val="tx1">
                    <a:lumMod val="75000"/>
                    <a:lumOff val="25000"/>
                  </a:schemeClr>
                </a:solidFill>
              </a:rPr>
              <a:t>Identify the problem:</a:t>
            </a:r>
          </a:p>
          <a:p>
            <a:pPr marL="344488" indent="-344488"/>
            <a:r>
              <a:rPr lang="en-US">
                <a:solidFill>
                  <a:schemeClr val="tx1">
                    <a:lumMod val="65000"/>
                    <a:lumOff val="35000"/>
                  </a:schemeClr>
                </a:solidFill>
              </a:rPr>
              <a:t>       Clearly state an individual problem that you need to try to solve, or task that you are trying to make your robot accomplish. (i.e. do you need to lift something, grab something, push something, turn better, etc.)</a:t>
            </a:r>
          </a:p>
        </p:txBody>
      </p:sp>
      <p:sp>
        <p:nvSpPr>
          <p:cNvPr id="8" name="TextBox 7">
            <a:extLst>
              <a:ext uri="{FF2B5EF4-FFF2-40B4-BE49-F238E27FC236}">
                <a16:creationId xmlns:a16="http://schemas.microsoft.com/office/drawing/2014/main" id="{D484132B-D34E-FB82-9A80-3000290577C8}"/>
              </a:ext>
            </a:extLst>
          </p:cNvPr>
          <p:cNvSpPr txBox="1"/>
          <p:nvPr/>
        </p:nvSpPr>
        <p:spPr>
          <a:xfrm>
            <a:off x="238540" y="1868557"/>
            <a:ext cx="7301948" cy="111318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We require a AWD drivetrain which need to be fast, high torque, and strong power delivery to the ground, while also being more reliable than 37528A's High Stakes robot's drivetrain.</a:t>
            </a:r>
          </a:p>
        </p:txBody>
      </p:sp>
      <p:sp>
        <p:nvSpPr>
          <p:cNvPr id="9" name="TextBox 8">
            <a:extLst>
              <a:ext uri="{FF2B5EF4-FFF2-40B4-BE49-F238E27FC236}">
                <a16:creationId xmlns:a16="http://schemas.microsoft.com/office/drawing/2014/main" id="{2F25EBA6-70FE-94C6-DDB1-9EE60E34818A}"/>
              </a:ext>
            </a:extLst>
          </p:cNvPr>
          <p:cNvSpPr txBox="1"/>
          <p:nvPr/>
        </p:nvSpPr>
        <p:spPr>
          <a:xfrm>
            <a:off x="245163" y="3028121"/>
            <a:ext cx="7374836" cy="738664"/>
          </a:xfrm>
          <a:prstGeom prst="rect">
            <a:avLst/>
          </a:prstGeom>
          <a:solidFill>
            <a:schemeClr val="bg1"/>
          </a:solidFill>
        </p:spPr>
        <p:txBody>
          <a:bodyPr wrap="square" rtlCol="0">
            <a:spAutoFit/>
          </a:bodyPr>
          <a:lstStyle/>
          <a:p>
            <a:r>
              <a:rPr lang="en-US" b="1">
                <a:solidFill>
                  <a:schemeClr val="tx1">
                    <a:lumMod val="75000"/>
                    <a:lumOff val="25000"/>
                  </a:schemeClr>
                </a:solidFill>
              </a:rPr>
              <a:t>2.    Find real-world examples:</a:t>
            </a:r>
          </a:p>
          <a:p>
            <a:pPr marL="344488" indent="-344488"/>
            <a:r>
              <a:rPr lang="en-US">
                <a:solidFill>
                  <a:schemeClr val="tx1">
                    <a:lumMod val="65000"/>
                    <a:lumOff val="35000"/>
                  </a:schemeClr>
                </a:solidFill>
              </a:rPr>
              <a:t>       Paste in pictures, video links, or screenshots of real-world examples that look like they could do the thing you are trying to do. </a:t>
            </a:r>
          </a:p>
        </p:txBody>
      </p:sp>
      <p:sp>
        <p:nvSpPr>
          <p:cNvPr id="10" name="TextBox 9">
            <a:extLst>
              <a:ext uri="{FF2B5EF4-FFF2-40B4-BE49-F238E27FC236}">
                <a16:creationId xmlns:a16="http://schemas.microsoft.com/office/drawing/2014/main" id="{40FFFA2C-00A3-57EC-BC4F-5F514E2F2CDD}"/>
              </a:ext>
            </a:extLst>
          </p:cNvPr>
          <p:cNvSpPr txBox="1"/>
          <p:nvPr/>
        </p:nvSpPr>
        <p:spPr>
          <a:xfrm>
            <a:off x="212032" y="7195929"/>
            <a:ext cx="7374836" cy="738664"/>
          </a:xfrm>
          <a:prstGeom prst="rect">
            <a:avLst/>
          </a:prstGeom>
          <a:solidFill>
            <a:schemeClr val="bg1"/>
          </a:solidFill>
        </p:spPr>
        <p:txBody>
          <a:bodyPr wrap="square" rtlCol="0">
            <a:spAutoFit/>
          </a:bodyPr>
          <a:lstStyle/>
          <a:p>
            <a:r>
              <a:rPr lang="en-US" b="1">
                <a:solidFill>
                  <a:schemeClr val="tx1">
                    <a:lumMod val="75000"/>
                    <a:lumOff val="25000"/>
                  </a:schemeClr>
                </a:solidFill>
              </a:rPr>
              <a:t>3.    Brainstorm:</a:t>
            </a:r>
          </a:p>
          <a:p>
            <a:pPr marL="344488" indent="-344488"/>
            <a:r>
              <a:rPr lang="en-US">
                <a:solidFill>
                  <a:schemeClr val="tx1">
                    <a:lumMod val="65000"/>
                    <a:lumOff val="35000"/>
                  </a:schemeClr>
                </a:solidFill>
              </a:rPr>
              <a:t>       How could this example be scaled down or changed to solve your problem? What could you do to make it work?</a:t>
            </a:r>
          </a:p>
        </p:txBody>
      </p:sp>
      <p:sp>
        <p:nvSpPr>
          <p:cNvPr id="11" name="TextBox 10">
            <a:extLst>
              <a:ext uri="{FF2B5EF4-FFF2-40B4-BE49-F238E27FC236}">
                <a16:creationId xmlns:a16="http://schemas.microsoft.com/office/drawing/2014/main" id="{45DE60E4-C5DE-DBAD-9E1E-F3471CADFA31}"/>
              </a:ext>
            </a:extLst>
          </p:cNvPr>
          <p:cNvSpPr txBox="1"/>
          <p:nvPr/>
        </p:nvSpPr>
        <p:spPr>
          <a:xfrm>
            <a:off x="258418" y="7997687"/>
            <a:ext cx="7301948" cy="111318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We can have gears behind the wheels linking all the wheels for maximum power delivery to the ground. </a:t>
            </a:r>
          </a:p>
        </p:txBody>
      </p:sp>
      <p:pic>
        <p:nvPicPr>
          <p:cNvPr id="12" name="Picture 11" descr="A close up of a train&#10;&#10;AI-generated content may be incorrect.">
            <a:extLst>
              <a:ext uri="{FF2B5EF4-FFF2-40B4-BE49-F238E27FC236}">
                <a16:creationId xmlns:a16="http://schemas.microsoft.com/office/drawing/2014/main" id="{A5AA53E4-746E-31D4-59C2-AEA70EEF34CF}"/>
              </a:ext>
            </a:extLst>
          </p:cNvPr>
          <p:cNvPicPr>
            <a:picLocks noChangeAspect="1"/>
          </p:cNvPicPr>
          <p:nvPr/>
        </p:nvPicPr>
        <p:blipFill>
          <a:blip r:embed="rId3"/>
          <a:stretch>
            <a:fillRect/>
          </a:stretch>
        </p:blipFill>
        <p:spPr>
          <a:xfrm>
            <a:off x="258861" y="3753661"/>
            <a:ext cx="4375977" cy="3424946"/>
          </a:xfrm>
          <a:prstGeom prst="rect">
            <a:avLst/>
          </a:prstGeom>
        </p:spPr>
      </p:pic>
      <p:sp>
        <p:nvSpPr>
          <p:cNvPr id="13" name="TextBox 12">
            <a:extLst>
              <a:ext uri="{FF2B5EF4-FFF2-40B4-BE49-F238E27FC236}">
                <a16:creationId xmlns:a16="http://schemas.microsoft.com/office/drawing/2014/main" id="{DEE832FE-E0BA-CC8E-C0E5-F7D14A8BDFDC}"/>
              </a:ext>
            </a:extLst>
          </p:cNvPr>
          <p:cNvSpPr txBox="1"/>
          <p:nvPr/>
        </p:nvSpPr>
        <p:spPr>
          <a:xfrm>
            <a:off x="4784482" y="3758965"/>
            <a:ext cx="2435285" cy="3449443"/>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While being not the same as our plan for our drivetrain, it is similar where one or more wheels get driven by the engine of the train, and the rest have links from the powered wheels which make it so all wheels turn at the same time.</a:t>
            </a:r>
          </a:p>
        </p:txBody>
      </p:sp>
      <p:pic>
        <p:nvPicPr>
          <p:cNvPr id="16" name="Picture 15" descr="A yellow circle and black squares&#10;&#10;AI-generated content may be incorrect.">
            <a:extLst>
              <a:ext uri="{FF2B5EF4-FFF2-40B4-BE49-F238E27FC236}">
                <a16:creationId xmlns:a16="http://schemas.microsoft.com/office/drawing/2014/main" id="{5F1D5A07-07D5-D302-FE6D-BA6C260B4CB1}"/>
              </a:ext>
            </a:extLst>
          </p:cNvPr>
          <p:cNvPicPr>
            <a:picLocks noChangeAspect="1"/>
          </p:cNvPicPr>
          <p:nvPr/>
        </p:nvPicPr>
        <p:blipFill>
          <a:blip r:embed="rId4"/>
          <a:stretch>
            <a:fillRect/>
          </a:stretch>
        </p:blipFill>
        <p:spPr>
          <a:xfrm>
            <a:off x="7153164" y="-9478"/>
            <a:ext cx="603019" cy="809871"/>
          </a:xfrm>
          <a:prstGeom prst="rect">
            <a:avLst/>
          </a:prstGeom>
        </p:spPr>
      </p:pic>
    </p:spTree>
    <p:extLst>
      <p:ext uri="{BB962C8B-B14F-4D97-AF65-F5344CB8AC3E}">
        <p14:creationId xmlns:p14="http://schemas.microsoft.com/office/powerpoint/2010/main" val="584960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BEEBCF0B-4F09-C160-B247-A9A9B447898F}"/>
              </a:ext>
            </a:extLst>
          </p:cNvPr>
          <p:cNvGraphicFramePr>
            <a:graphicFrameLocks noGrp="1" noChangeAspect="1"/>
          </p:cNvGraphicFramePr>
          <p:nvPr>
            <p:extLst>
              <p:ext uri="{D42A27DB-BD31-4B8C-83A1-F6EECF244321}">
                <p14:modId xmlns:p14="http://schemas.microsoft.com/office/powerpoint/2010/main" val="2242600507"/>
              </p:ext>
            </p:extLst>
          </p:nvPr>
        </p:nvGraphicFramePr>
        <p:xfrm>
          <a:off x="225287" y="649357"/>
          <a:ext cx="7315200" cy="9176448"/>
        </p:xfrm>
        <a:graphic>
          <a:graphicData uri="http://schemas.openxmlformats.org/drawingml/2006/table">
            <a:tbl>
              <a:tblPr firstRow="1" bandRow="1">
                <a:tableStyleId>{22838BEF-8BB2-4498-84A7-C5851F593DF1}</a:tableStyleId>
              </a:tblPr>
              <a:tblGrid>
                <a:gridCol w="795130">
                  <a:extLst>
                    <a:ext uri="{9D8B030D-6E8A-4147-A177-3AD203B41FA5}">
                      <a16:colId xmlns:a16="http://schemas.microsoft.com/office/drawing/2014/main" val="2506672152"/>
                    </a:ext>
                  </a:extLst>
                </a:gridCol>
                <a:gridCol w="5035826">
                  <a:extLst>
                    <a:ext uri="{9D8B030D-6E8A-4147-A177-3AD203B41FA5}">
                      <a16:colId xmlns:a16="http://schemas.microsoft.com/office/drawing/2014/main" val="3377491108"/>
                    </a:ext>
                  </a:extLst>
                </a:gridCol>
                <a:gridCol w="1484244">
                  <a:extLst>
                    <a:ext uri="{9D8B030D-6E8A-4147-A177-3AD203B41FA5}">
                      <a16:colId xmlns:a16="http://schemas.microsoft.com/office/drawing/2014/main" val="1761939096"/>
                    </a:ext>
                  </a:extLst>
                </a:gridCol>
              </a:tblGrid>
              <a:tr h="231084">
                <a:tc>
                  <a:txBody>
                    <a:bodyPr/>
                    <a:lstStyle/>
                    <a:p>
                      <a:r>
                        <a:rPr lang="en-US" sz="1000">
                          <a:solidFill>
                            <a:schemeClr val="tx1"/>
                          </a:solidFill>
                        </a:rPr>
                        <a:t>1</a:t>
                      </a:r>
                    </a:p>
                  </a:txBody>
                  <a:tcPr marT="0" marB="0" anchor="ctr"/>
                </a:tc>
                <a:tc>
                  <a:txBody>
                    <a:bodyPr/>
                    <a:lstStyle/>
                    <a:p>
                      <a:r>
                        <a:rPr lang="en-US" sz="1000">
                          <a:hlinkClick r:id="rId3" action="ppaction://hlinksldjump"/>
                        </a:rPr>
                        <a:t>Team Rules</a:t>
                      </a:r>
                      <a:endParaRPr lang="en-US" sz="1000">
                        <a:solidFill>
                          <a:schemeClr val="tx1"/>
                        </a:solidFill>
                      </a:endParaRPr>
                    </a:p>
                  </a:txBody>
                  <a:tcPr marT="0" marB="0" anchor="ctr"/>
                </a:tc>
                <a:tc>
                  <a:txBody>
                    <a:bodyPr/>
                    <a:lstStyle/>
                    <a:p>
                      <a:r>
                        <a:rPr lang="en-US" sz="1000">
                          <a:solidFill>
                            <a:schemeClr val="tx1"/>
                          </a:solidFill>
                        </a:rPr>
                        <a:t>8/1/2025</a:t>
                      </a:r>
                    </a:p>
                  </a:txBody>
                  <a:tcPr marT="0" marB="0" anchor="ctr"/>
                </a:tc>
                <a:extLst>
                  <a:ext uri="{0D108BD9-81ED-4DB2-BD59-A6C34878D82A}">
                    <a16:rowId xmlns:a16="http://schemas.microsoft.com/office/drawing/2014/main" val="2424811747"/>
                  </a:ext>
                </a:extLst>
              </a:tr>
              <a:tr h="228876">
                <a:tc>
                  <a:txBody>
                    <a:bodyPr/>
                    <a:lstStyle/>
                    <a:p>
                      <a:r>
                        <a:rPr lang="en-US" sz="1000">
                          <a:solidFill>
                            <a:schemeClr val="tx1"/>
                          </a:solidFill>
                        </a:rPr>
                        <a:t>2</a:t>
                      </a:r>
                    </a:p>
                  </a:txBody>
                  <a:tcPr marT="0" marB="0" anchor="ctr"/>
                </a:tc>
                <a:tc>
                  <a:txBody>
                    <a:bodyPr/>
                    <a:lstStyle/>
                    <a:p>
                      <a:r>
                        <a:rPr lang="en-US" sz="1000">
                          <a:solidFill>
                            <a:schemeClr val="tx1"/>
                          </a:solidFill>
                          <a:hlinkClick r:id="rId4" action="ppaction://hlinksldjump"/>
                        </a:rPr>
                        <a:t>Section A: Blank Documents</a:t>
                      </a:r>
                      <a:endParaRPr lang="en-US" sz="1000">
                        <a:solidFill>
                          <a:schemeClr val="tx1"/>
                        </a:solidFill>
                      </a:endParaRPr>
                    </a:p>
                  </a:txBody>
                  <a:tcPr marT="0" marB="0" anchor="ctr"/>
                </a:tc>
                <a:tc>
                  <a:txBody>
                    <a:bodyPr/>
                    <a:lstStyle/>
                    <a:p>
                      <a:r>
                        <a:rPr lang="en-US" sz="1000">
                          <a:solidFill>
                            <a:schemeClr val="tx1"/>
                          </a:solidFill>
                        </a:rPr>
                        <a:t>8/1/2025</a:t>
                      </a:r>
                    </a:p>
                  </a:txBody>
                  <a:tcPr marT="0" marB="0" anchor="ctr"/>
                </a:tc>
                <a:extLst>
                  <a:ext uri="{0D108BD9-81ED-4DB2-BD59-A6C34878D82A}">
                    <a16:rowId xmlns:a16="http://schemas.microsoft.com/office/drawing/2014/main" val="990398402"/>
                  </a:ext>
                </a:extLst>
              </a:tr>
              <a:tr h="228876">
                <a:tc>
                  <a:txBody>
                    <a:bodyPr/>
                    <a:lstStyle/>
                    <a:p>
                      <a:r>
                        <a:rPr lang="en-US" sz="1000">
                          <a:solidFill>
                            <a:schemeClr val="tx1"/>
                          </a:solidFill>
                        </a:rPr>
                        <a:t>3</a:t>
                      </a:r>
                    </a:p>
                  </a:txBody>
                  <a:tcPr marT="0" marB="0" anchor="ctr"/>
                </a:tc>
                <a:tc>
                  <a:txBody>
                    <a:bodyPr/>
                    <a:lstStyle/>
                    <a:p>
                      <a:r>
                        <a:rPr lang="en-US" sz="1000">
                          <a:solidFill>
                            <a:schemeClr val="tx1"/>
                          </a:solidFill>
                          <a:hlinkClick r:id="rId5" action="ppaction://hlinksldjump"/>
                        </a:rPr>
                        <a:t>Blank Sprint Plan</a:t>
                      </a:r>
                      <a:endParaRPr lang="en-US" sz="1000">
                        <a:solidFill>
                          <a:schemeClr val="tx1"/>
                        </a:solidFill>
                      </a:endParaRPr>
                    </a:p>
                  </a:txBody>
                  <a:tcPr marT="0" marB="0" anchor="ctr"/>
                </a:tc>
                <a:tc>
                  <a:txBody>
                    <a:bodyPr/>
                    <a:lstStyle/>
                    <a:p>
                      <a:r>
                        <a:rPr lang="en-US" sz="1000">
                          <a:solidFill>
                            <a:schemeClr val="tx1"/>
                          </a:solidFill>
                        </a:rPr>
                        <a:t>8/1/2025</a:t>
                      </a:r>
                    </a:p>
                  </a:txBody>
                  <a:tcPr marT="0" marB="0" anchor="ctr"/>
                </a:tc>
                <a:extLst>
                  <a:ext uri="{0D108BD9-81ED-4DB2-BD59-A6C34878D82A}">
                    <a16:rowId xmlns:a16="http://schemas.microsoft.com/office/drawing/2014/main" val="710909413"/>
                  </a:ext>
                </a:extLst>
              </a:tr>
              <a:tr h="228876">
                <a:tc>
                  <a:txBody>
                    <a:bodyPr/>
                    <a:lstStyle/>
                    <a:p>
                      <a:r>
                        <a:rPr lang="en-US" sz="1000">
                          <a:solidFill>
                            <a:schemeClr val="tx1"/>
                          </a:solidFill>
                        </a:rPr>
                        <a:t>4</a:t>
                      </a:r>
                    </a:p>
                  </a:txBody>
                  <a:tcPr marT="0" marB="0" anchor="ctr"/>
                </a:tc>
                <a:tc>
                  <a:txBody>
                    <a:bodyPr/>
                    <a:lstStyle/>
                    <a:p>
                      <a:r>
                        <a:rPr lang="en-US" sz="1000">
                          <a:solidFill>
                            <a:schemeClr val="tx1"/>
                          </a:solidFill>
                          <a:hlinkClick r:id="rId6" action="ppaction://hlinksldjump"/>
                        </a:rPr>
                        <a:t>Blank Scrum Meeting worksheet</a:t>
                      </a:r>
                      <a:endParaRPr lang="en-US" sz="1000">
                        <a:solidFill>
                          <a:schemeClr val="tx1"/>
                        </a:solidFill>
                      </a:endParaRPr>
                    </a:p>
                  </a:txBody>
                  <a:tcPr marT="0" marB="0" anchor="ctr"/>
                </a:tc>
                <a:tc>
                  <a:txBody>
                    <a:bodyPr/>
                    <a:lstStyle/>
                    <a:p>
                      <a:r>
                        <a:rPr lang="en-US" sz="1000">
                          <a:solidFill>
                            <a:schemeClr val="tx1"/>
                          </a:solidFill>
                        </a:rPr>
                        <a:t>8/1/2025</a:t>
                      </a:r>
                    </a:p>
                  </a:txBody>
                  <a:tcPr marT="0" marB="0" anchor="ctr"/>
                </a:tc>
                <a:extLst>
                  <a:ext uri="{0D108BD9-81ED-4DB2-BD59-A6C34878D82A}">
                    <a16:rowId xmlns:a16="http://schemas.microsoft.com/office/drawing/2014/main" val="33898670"/>
                  </a:ext>
                </a:extLst>
              </a:tr>
              <a:tr h="228876">
                <a:tc>
                  <a:txBody>
                    <a:bodyPr/>
                    <a:lstStyle/>
                    <a:p>
                      <a:r>
                        <a:rPr lang="en-US" sz="1000">
                          <a:solidFill>
                            <a:schemeClr val="tx1"/>
                          </a:solidFill>
                        </a:rPr>
                        <a:t>5</a:t>
                      </a:r>
                    </a:p>
                  </a:txBody>
                  <a:tcPr marT="0" marB="0" anchor="ctr"/>
                </a:tc>
                <a:tc>
                  <a:txBody>
                    <a:bodyPr/>
                    <a:lstStyle/>
                    <a:p>
                      <a:r>
                        <a:rPr lang="en-US" sz="1000">
                          <a:solidFill>
                            <a:schemeClr val="tx1"/>
                          </a:solidFill>
                          <a:hlinkClick r:id="rId7" action="ppaction://hlinksldjump"/>
                        </a:rPr>
                        <a:t>Blank Sprint Retrospective worksheet</a:t>
                      </a:r>
                      <a:endParaRPr lang="en-US" sz="1000">
                        <a:solidFill>
                          <a:schemeClr val="tx1"/>
                        </a:solidFill>
                      </a:endParaRPr>
                    </a:p>
                  </a:txBody>
                  <a:tcPr marT="0" marB="0" anchor="ctr"/>
                </a:tc>
                <a:tc>
                  <a:txBody>
                    <a:bodyPr/>
                    <a:lstStyle/>
                    <a:p>
                      <a:r>
                        <a:rPr lang="en-US" sz="1000">
                          <a:solidFill>
                            <a:schemeClr val="tx1"/>
                          </a:solidFill>
                        </a:rPr>
                        <a:t>8/1/2025</a:t>
                      </a:r>
                    </a:p>
                  </a:txBody>
                  <a:tcPr marT="0" marB="0" anchor="ctr"/>
                </a:tc>
                <a:extLst>
                  <a:ext uri="{0D108BD9-81ED-4DB2-BD59-A6C34878D82A}">
                    <a16:rowId xmlns:a16="http://schemas.microsoft.com/office/drawing/2014/main" val="2868553590"/>
                  </a:ext>
                </a:extLst>
              </a:tr>
              <a:tr h="228876">
                <a:tc>
                  <a:txBody>
                    <a:bodyPr/>
                    <a:lstStyle/>
                    <a:p>
                      <a:r>
                        <a:rPr lang="en-US" sz="1000">
                          <a:solidFill>
                            <a:schemeClr val="tx1"/>
                          </a:solidFill>
                        </a:rPr>
                        <a:t>6</a:t>
                      </a:r>
                    </a:p>
                  </a:txBody>
                  <a:tcPr marT="0" marB="0" anchor="ctr"/>
                </a:tc>
                <a:tc>
                  <a:txBody>
                    <a:bodyPr/>
                    <a:lstStyle/>
                    <a:p>
                      <a:r>
                        <a:rPr lang="en-US" sz="1000">
                          <a:solidFill>
                            <a:schemeClr val="tx1"/>
                          </a:solidFill>
                          <a:hlinkClick r:id="rId8" action="ppaction://hlinksldjump"/>
                        </a:rPr>
                        <a:t>Blank Sprint Review worksheet</a:t>
                      </a:r>
                    </a:p>
                  </a:txBody>
                  <a:tcPr marT="0" marB="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a:solidFill>
                            <a:schemeClr val="tx1"/>
                          </a:solidFill>
                        </a:rPr>
                        <a:t>8/1/2025</a:t>
                      </a:r>
                    </a:p>
                  </a:txBody>
                  <a:tcPr marT="0" marB="0" anchor="ctr"/>
                </a:tc>
                <a:extLst>
                  <a:ext uri="{0D108BD9-81ED-4DB2-BD59-A6C34878D82A}">
                    <a16:rowId xmlns:a16="http://schemas.microsoft.com/office/drawing/2014/main" val="1671679580"/>
                  </a:ext>
                </a:extLst>
              </a:tr>
              <a:tr h="228876">
                <a:tc>
                  <a:txBody>
                    <a:bodyPr/>
                    <a:lstStyle/>
                    <a:p>
                      <a:r>
                        <a:rPr lang="en-US" sz="1000">
                          <a:solidFill>
                            <a:schemeClr val="tx1"/>
                          </a:solidFill>
                        </a:rPr>
                        <a:t>7</a:t>
                      </a:r>
                    </a:p>
                  </a:txBody>
                  <a:tcPr marT="0" marB="0" anchor="ctr"/>
                </a:tc>
                <a:tc>
                  <a:txBody>
                    <a:bodyPr/>
                    <a:lstStyle/>
                    <a:p>
                      <a:r>
                        <a:rPr lang="en-US" sz="1000">
                          <a:solidFill>
                            <a:schemeClr val="tx1"/>
                          </a:solidFill>
                          <a:hlinkClick r:id="rId9" action="ppaction://hlinksldjump"/>
                        </a:rPr>
                        <a:t>Blank Research worksheet</a:t>
                      </a:r>
                      <a:endParaRPr lang="en-US" sz="1000">
                        <a:solidFill>
                          <a:schemeClr val="tx1"/>
                        </a:solidFill>
                      </a:endParaRPr>
                    </a:p>
                  </a:txBody>
                  <a:tcPr marT="0" marB="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a:solidFill>
                            <a:schemeClr val="tx1"/>
                          </a:solidFill>
                        </a:rPr>
                        <a:t>8/1/2025</a:t>
                      </a:r>
                    </a:p>
                  </a:txBody>
                  <a:tcPr marT="0" marB="0" anchor="ctr"/>
                </a:tc>
                <a:extLst>
                  <a:ext uri="{0D108BD9-81ED-4DB2-BD59-A6C34878D82A}">
                    <a16:rowId xmlns:a16="http://schemas.microsoft.com/office/drawing/2014/main" val="1656328963"/>
                  </a:ext>
                </a:extLst>
              </a:tr>
              <a:tr h="228876">
                <a:tc>
                  <a:txBody>
                    <a:bodyPr/>
                    <a:lstStyle/>
                    <a:p>
                      <a:r>
                        <a:rPr lang="en-US" sz="1000">
                          <a:solidFill>
                            <a:schemeClr val="tx1"/>
                          </a:solidFill>
                        </a:rPr>
                        <a:t>8</a:t>
                      </a:r>
                    </a:p>
                  </a:txBody>
                  <a:tcPr marT="0" marB="0" anchor="ctr"/>
                </a:tc>
                <a:tc>
                  <a:txBody>
                    <a:bodyPr/>
                    <a:lstStyle/>
                    <a:p>
                      <a:r>
                        <a:rPr lang="en-US" sz="1000">
                          <a:solidFill>
                            <a:schemeClr val="tx1"/>
                          </a:solidFill>
                          <a:hlinkClick r:id="rId10" action="ppaction://hlinksldjump"/>
                        </a:rPr>
                        <a:t>EXAMPLE research worksheet.</a:t>
                      </a:r>
                      <a:endParaRPr lang="en-US" sz="1000">
                        <a:solidFill>
                          <a:schemeClr val="tx1"/>
                        </a:solidFill>
                      </a:endParaRPr>
                    </a:p>
                  </a:txBody>
                  <a:tcPr marT="0" marB="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a:solidFill>
                            <a:schemeClr val="tx1"/>
                          </a:solidFill>
                        </a:rPr>
                        <a:t>8/1/2025</a:t>
                      </a:r>
                    </a:p>
                  </a:txBody>
                  <a:tcPr marT="0" marB="0" anchor="ctr"/>
                </a:tc>
                <a:extLst>
                  <a:ext uri="{0D108BD9-81ED-4DB2-BD59-A6C34878D82A}">
                    <a16:rowId xmlns:a16="http://schemas.microsoft.com/office/drawing/2014/main" val="534327285"/>
                  </a:ext>
                </a:extLst>
              </a:tr>
              <a:tr h="228876">
                <a:tc>
                  <a:txBody>
                    <a:bodyPr/>
                    <a:lstStyle/>
                    <a:p>
                      <a:r>
                        <a:rPr lang="en-US" sz="1000">
                          <a:solidFill>
                            <a:schemeClr val="tx1"/>
                          </a:solidFill>
                        </a:rPr>
                        <a:t>9</a:t>
                      </a:r>
                    </a:p>
                  </a:txBody>
                  <a:tcPr marT="0" marB="0" anchor="ctr"/>
                </a:tc>
                <a:tc>
                  <a:txBody>
                    <a:bodyPr/>
                    <a:lstStyle/>
                    <a:p>
                      <a:r>
                        <a:rPr lang="en-US" sz="1000">
                          <a:solidFill>
                            <a:schemeClr val="tx1"/>
                          </a:solidFill>
                          <a:hlinkClick r:id="rId11" action="ppaction://hlinksldjump"/>
                        </a:rPr>
                        <a:t>EXAMPLE design worksheet</a:t>
                      </a:r>
                      <a:endParaRPr lang="en-US" sz="1000">
                        <a:solidFill>
                          <a:schemeClr val="tx1"/>
                        </a:solidFill>
                      </a:endParaRPr>
                    </a:p>
                  </a:txBody>
                  <a:tcPr marT="0" marB="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a:solidFill>
                            <a:schemeClr val="tx1"/>
                          </a:solidFill>
                        </a:rPr>
                        <a:t>8/1/2025</a:t>
                      </a:r>
                    </a:p>
                  </a:txBody>
                  <a:tcPr marT="0" marB="0" anchor="ctr"/>
                </a:tc>
                <a:extLst>
                  <a:ext uri="{0D108BD9-81ED-4DB2-BD59-A6C34878D82A}">
                    <a16:rowId xmlns:a16="http://schemas.microsoft.com/office/drawing/2014/main" val="2146995891"/>
                  </a:ext>
                </a:extLst>
              </a:tr>
              <a:tr h="228876">
                <a:tc>
                  <a:txBody>
                    <a:bodyPr/>
                    <a:lstStyle/>
                    <a:p>
                      <a:r>
                        <a:rPr lang="en-US" sz="1000">
                          <a:solidFill>
                            <a:schemeClr val="tx1"/>
                          </a:solidFill>
                        </a:rPr>
                        <a:t>10</a:t>
                      </a:r>
                    </a:p>
                  </a:txBody>
                  <a:tcPr marT="0" marB="0" anchor="ctr"/>
                </a:tc>
                <a:tc>
                  <a:txBody>
                    <a:bodyPr/>
                    <a:lstStyle/>
                    <a:p>
                      <a:r>
                        <a:rPr lang="en-US" sz="1000">
                          <a:solidFill>
                            <a:schemeClr val="tx1"/>
                          </a:solidFill>
                          <a:hlinkClick r:id="rId10" action="ppaction://hlinksldjump"/>
                        </a:rPr>
                        <a:t>Blank Design worksheet (1/2 scale)</a:t>
                      </a:r>
                      <a:endParaRPr lang="en-US" sz="1000">
                        <a:solidFill>
                          <a:schemeClr val="tx1"/>
                        </a:solidFill>
                      </a:endParaRPr>
                    </a:p>
                  </a:txBody>
                  <a:tcPr marT="0" marB="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a:solidFill>
                            <a:schemeClr val="tx1"/>
                          </a:solidFill>
                        </a:rPr>
                        <a:t>8/1/2025</a:t>
                      </a:r>
                    </a:p>
                  </a:txBody>
                  <a:tcPr marT="0" marB="0" anchor="ctr"/>
                </a:tc>
                <a:extLst>
                  <a:ext uri="{0D108BD9-81ED-4DB2-BD59-A6C34878D82A}">
                    <a16:rowId xmlns:a16="http://schemas.microsoft.com/office/drawing/2014/main" val="640788268"/>
                  </a:ext>
                </a:extLst>
              </a:tr>
              <a:tr h="228876">
                <a:tc>
                  <a:txBody>
                    <a:bodyPr/>
                    <a:lstStyle/>
                    <a:p>
                      <a:r>
                        <a:rPr lang="en-US" sz="1000">
                          <a:solidFill>
                            <a:schemeClr val="tx1"/>
                          </a:solidFill>
                        </a:rPr>
                        <a:t>11</a:t>
                      </a:r>
                    </a:p>
                  </a:txBody>
                  <a:tcPr marT="0" marB="0" anchor="ctr"/>
                </a:tc>
                <a:tc>
                  <a:txBody>
                    <a:bodyPr/>
                    <a:lstStyle/>
                    <a:p>
                      <a:r>
                        <a:rPr lang="en-US" sz="1000">
                          <a:solidFill>
                            <a:schemeClr val="tx1"/>
                          </a:solidFill>
                          <a:hlinkClick r:id="rId11" action="ppaction://hlinksldjump"/>
                        </a:rPr>
                        <a:t>Blank Design worksheet (full scale)</a:t>
                      </a:r>
                      <a:endParaRPr lang="en-US" sz="1000">
                        <a:solidFill>
                          <a:schemeClr val="tx1"/>
                        </a:solidFill>
                      </a:endParaRPr>
                    </a:p>
                  </a:txBody>
                  <a:tcPr marT="0" marB="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a:solidFill>
                            <a:schemeClr val="tx1"/>
                          </a:solidFill>
                        </a:rPr>
                        <a:t>8/1/2025</a:t>
                      </a:r>
                    </a:p>
                  </a:txBody>
                  <a:tcPr marT="0" marB="0" anchor="ctr"/>
                </a:tc>
                <a:extLst>
                  <a:ext uri="{0D108BD9-81ED-4DB2-BD59-A6C34878D82A}">
                    <a16:rowId xmlns:a16="http://schemas.microsoft.com/office/drawing/2014/main" val="1599301513"/>
                  </a:ext>
                </a:extLst>
              </a:tr>
              <a:tr h="228876">
                <a:tc>
                  <a:txBody>
                    <a:bodyPr/>
                    <a:lstStyle/>
                    <a:p>
                      <a:r>
                        <a:rPr lang="en-US" sz="1000">
                          <a:solidFill>
                            <a:schemeClr val="tx1"/>
                          </a:solidFill>
                        </a:rPr>
                        <a:t>12</a:t>
                      </a:r>
                    </a:p>
                  </a:txBody>
                  <a:tcPr marT="0" marB="0" anchor="ctr"/>
                </a:tc>
                <a:tc>
                  <a:txBody>
                    <a:bodyPr/>
                    <a:lstStyle/>
                    <a:p>
                      <a:r>
                        <a:rPr lang="en-US" sz="1000">
                          <a:solidFill>
                            <a:schemeClr val="tx1"/>
                          </a:solidFill>
                          <a:hlinkClick r:id="rId12" action="ppaction://hlinksldjump"/>
                        </a:rPr>
                        <a:t>Blank Design worksheet (1/2 scale)</a:t>
                      </a:r>
                      <a:endParaRPr lang="en-US" sz="1000">
                        <a:solidFill>
                          <a:schemeClr val="tx1"/>
                        </a:solidFill>
                      </a:endParaRPr>
                    </a:p>
                  </a:txBody>
                  <a:tcPr marT="0" marB="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a:solidFill>
                            <a:schemeClr val="tx1"/>
                          </a:solidFill>
                        </a:rPr>
                        <a:t>8/1/2025</a:t>
                      </a:r>
                    </a:p>
                  </a:txBody>
                  <a:tcPr marT="0" marB="0" anchor="ctr"/>
                </a:tc>
                <a:extLst>
                  <a:ext uri="{0D108BD9-81ED-4DB2-BD59-A6C34878D82A}">
                    <a16:rowId xmlns:a16="http://schemas.microsoft.com/office/drawing/2014/main" val="2314092296"/>
                  </a:ext>
                </a:extLst>
              </a:tr>
              <a:tr h="228876">
                <a:tc>
                  <a:txBody>
                    <a:bodyPr/>
                    <a:lstStyle/>
                    <a:p>
                      <a:r>
                        <a:rPr lang="en-US" sz="1000">
                          <a:solidFill>
                            <a:schemeClr val="tx1"/>
                          </a:solidFill>
                        </a:rPr>
                        <a:t>13</a:t>
                      </a:r>
                    </a:p>
                  </a:txBody>
                  <a:tcPr marT="0" marB="0" anchor="ctr"/>
                </a:tc>
                <a:tc>
                  <a:txBody>
                    <a:bodyPr/>
                    <a:lstStyle/>
                    <a:p>
                      <a:r>
                        <a:rPr lang="en-US" sz="1000">
                          <a:solidFill>
                            <a:schemeClr val="tx1"/>
                          </a:solidFill>
                          <a:hlinkClick r:id="rId13" action="ppaction://hlinksldjump"/>
                        </a:rPr>
                        <a:t>Blank Design worksheet (1/3 scale)</a:t>
                      </a:r>
                      <a:endParaRPr lang="en-US" sz="1000">
                        <a:solidFill>
                          <a:schemeClr val="tx1"/>
                        </a:solidFill>
                      </a:endParaRPr>
                    </a:p>
                  </a:txBody>
                  <a:tcPr marT="0" marB="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a:solidFill>
                            <a:schemeClr val="tx1"/>
                          </a:solidFill>
                        </a:rPr>
                        <a:t>8/1/2025</a:t>
                      </a:r>
                    </a:p>
                  </a:txBody>
                  <a:tcPr marT="0" marB="0" anchor="ctr"/>
                </a:tc>
                <a:extLst>
                  <a:ext uri="{0D108BD9-81ED-4DB2-BD59-A6C34878D82A}">
                    <a16:rowId xmlns:a16="http://schemas.microsoft.com/office/drawing/2014/main" val="3888501607"/>
                  </a:ext>
                </a:extLst>
              </a:tr>
              <a:tr h="228876">
                <a:tc>
                  <a:txBody>
                    <a:bodyPr/>
                    <a:lstStyle/>
                    <a:p>
                      <a:r>
                        <a:rPr lang="en-US" sz="1000">
                          <a:solidFill>
                            <a:schemeClr val="tx1"/>
                          </a:solidFill>
                        </a:rPr>
                        <a:t>15</a:t>
                      </a:r>
                    </a:p>
                  </a:txBody>
                  <a:tcPr marT="0" marB="0" anchor="ctr"/>
                </a:tc>
                <a:tc>
                  <a:txBody>
                    <a:bodyPr/>
                    <a:lstStyle/>
                    <a:p>
                      <a:r>
                        <a:rPr lang="en-US" sz="1000">
                          <a:solidFill>
                            <a:schemeClr val="tx1"/>
                          </a:solidFill>
                          <a:hlinkClick r:id="rId14" action="ppaction://hlinksldjump"/>
                        </a:rPr>
                        <a:t>Blank Brain diagram worksheet</a:t>
                      </a:r>
                      <a:r>
                        <a:rPr lang="en-US" sz="1000">
                          <a:solidFill>
                            <a:schemeClr val="tx1"/>
                          </a:solidFill>
                        </a:rPr>
                        <a:t> </a:t>
                      </a:r>
                    </a:p>
                  </a:txBody>
                  <a:tcPr marT="0" marB="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a:solidFill>
                            <a:schemeClr val="tx1"/>
                          </a:solidFill>
                        </a:rPr>
                        <a:t>8/1/2025</a:t>
                      </a:r>
                    </a:p>
                  </a:txBody>
                  <a:tcPr marT="0" marB="0" anchor="ctr"/>
                </a:tc>
                <a:extLst>
                  <a:ext uri="{0D108BD9-81ED-4DB2-BD59-A6C34878D82A}">
                    <a16:rowId xmlns:a16="http://schemas.microsoft.com/office/drawing/2014/main" val="627715477"/>
                  </a:ext>
                </a:extLst>
              </a:tr>
              <a:tr h="228876">
                <a:tc>
                  <a:txBody>
                    <a:bodyPr/>
                    <a:lstStyle/>
                    <a:p>
                      <a:r>
                        <a:rPr lang="en-US" sz="1000">
                          <a:solidFill>
                            <a:schemeClr val="tx1"/>
                          </a:solidFill>
                        </a:rPr>
                        <a:t>16</a:t>
                      </a:r>
                    </a:p>
                  </a:txBody>
                  <a:tcPr marT="0" marB="0" anchor="ctr"/>
                </a:tc>
                <a:tc>
                  <a:txBody>
                    <a:bodyPr/>
                    <a:lstStyle/>
                    <a:p>
                      <a:r>
                        <a:rPr lang="en-US" sz="1000">
                          <a:solidFill>
                            <a:schemeClr val="tx1"/>
                          </a:solidFill>
                          <a:hlinkClick r:id="rId15" action="ppaction://hlinksldjump"/>
                        </a:rPr>
                        <a:t>Blank Controller setup worksheet</a:t>
                      </a:r>
                      <a:endParaRPr lang="en-US" sz="1000">
                        <a:solidFill>
                          <a:schemeClr val="tx1"/>
                        </a:solidFill>
                      </a:endParaRPr>
                    </a:p>
                  </a:txBody>
                  <a:tcPr marT="0" marB="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a:solidFill>
                            <a:schemeClr val="tx1"/>
                          </a:solidFill>
                        </a:rPr>
                        <a:t>8/1/2025</a:t>
                      </a:r>
                    </a:p>
                  </a:txBody>
                  <a:tcPr marT="0" marB="0" anchor="ctr"/>
                </a:tc>
                <a:extLst>
                  <a:ext uri="{0D108BD9-81ED-4DB2-BD59-A6C34878D82A}">
                    <a16:rowId xmlns:a16="http://schemas.microsoft.com/office/drawing/2014/main" val="168127778"/>
                  </a:ext>
                </a:extLst>
              </a:tr>
              <a:tr h="228876">
                <a:tc>
                  <a:txBody>
                    <a:bodyPr/>
                    <a:lstStyle/>
                    <a:p>
                      <a:r>
                        <a:rPr lang="en-US" sz="1000">
                          <a:solidFill>
                            <a:schemeClr val="tx1"/>
                          </a:solidFill>
                        </a:rPr>
                        <a:t>17</a:t>
                      </a:r>
                    </a:p>
                  </a:txBody>
                  <a:tcPr marT="0" marB="0" anchor="ctr"/>
                </a:tc>
                <a:tc>
                  <a:txBody>
                    <a:bodyPr/>
                    <a:lstStyle/>
                    <a:p>
                      <a:r>
                        <a:rPr lang="en-US" sz="1000">
                          <a:solidFill>
                            <a:schemeClr val="tx1"/>
                          </a:solidFill>
                          <a:hlinkClick r:id="rId16" action="ppaction://hlinksldjump"/>
                        </a:rPr>
                        <a:t>Gear Ratio worksheet</a:t>
                      </a:r>
                      <a:endParaRPr lang="en-US" sz="1000">
                        <a:solidFill>
                          <a:schemeClr val="tx1"/>
                        </a:solidFill>
                      </a:endParaRPr>
                    </a:p>
                  </a:txBody>
                  <a:tcPr marT="0" marB="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a:solidFill>
                            <a:schemeClr val="tx1"/>
                          </a:solidFill>
                        </a:rPr>
                        <a:t>8/1/2025</a:t>
                      </a:r>
                    </a:p>
                  </a:txBody>
                  <a:tcPr marT="0" marB="0" anchor="ctr"/>
                </a:tc>
                <a:extLst>
                  <a:ext uri="{0D108BD9-81ED-4DB2-BD59-A6C34878D82A}">
                    <a16:rowId xmlns:a16="http://schemas.microsoft.com/office/drawing/2014/main" val="1137965128"/>
                  </a:ext>
                </a:extLst>
              </a:tr>
              <a:tr h="228876">
                <a:tc>
                  <a:txBody>
                    <a:bodyPr/>
                    <a:lstStyle/>
                    <a:p>
                      <a:r>
                        <a:rPr lang="en-US" sz="1000">
                          <a:solidFill>
                            <a:schemeClr val="tx1"/>
                          </a:solidFill>
                        </a:rPr>
                        <a:t>18</a:t>
                      </a:r>
                    </a:p>
                  </a:txBody>
                  <a:tcPr marT="0" marB="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a:solidFill>
                            <a:schemeClr val="tx1"/>
                          </a:solidFill>
                          <a:hlinkClick r:id="rId17" action="ppaction://hlinksldjump"/>
                        </a:rPr>
                        <a:t>Section B: Filled in worksheets</a:t>
                      </a:r>
                      <a:endParaRPr lang="en-US" sz="1000">
                        <a:solidFill>
                          <a:schemeClr val="tx1"/>
                        </a:solidFill>
                      </a:endParaRPr>
                    </a:p>
                  </a:txBody>
                  <a:tcPr marT="0" marB="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a:solidFill>
                            <a:schemeClr val="tx1"/>
                          </a:solidFill>
                        </a:rPr>
                        <a:t>8/1/2025</a:t>
                      </a:r>
                    </a:p>
                  </a:txBody>
                  <a:tcPr marT="0" marB="0" anchor="ctr"/>
                </a:tc>
                <a:extLst>
                  <a:ext uri="{0D108BD9-81ED-4DB2-BD59-A6C34878D82A}">
                    <a16:rowId xmlns:a16="http://schemas.microsoft.com/office/drawing/2014/main" val="126947429"/>
                  </a:ext>
                </a:extLst>
              </a:tr>
              <a:tr h="228876">
                <a:tc>
                  <a:txBody>
                    <a:bodyPr/>
                    <a:lstStyle/>
                    <a:p>
                      <a:r>
                        <a:rPr lang="en-US" sz="1000">
                          <a:solidFill>
                            <a:schemeClr val="tx1"/>
                          </a:solidFill>
                        </a:rPr>
                        <a:t>27</a:t>
                      </a:r>
                    </a:p>
                  </a:txBody>
                  <a:tcPr marT="0" marB="0" anchor="ctr"/>
                </a:tc>
                <a:tc>
                  <a:txBody>
                    <a:bodyPr/>
                    <a:lstStyle/>
                    <a:p>
                      <a:r>
                        <a:rPr lang="en-US" sz="1000">
                          <a:solidFill>
                            <a:schemeClr val="tx1"/>
                          </a:solidFill>
                          <a:hlinkClick r:id="rId18" action="ppaction://hlinksldjump"/>
                        </a:rPr>
                        <a:t>Notes Page 1</a:t>
                      </a:r>
                      <a:endParaRPr lang="en-US"/>
                    </a:p>
                  </a:txBody>
                  <a:tcPr marT="0" marB="0" anchor="ctr"/>
                </a:tc>
                <a:tc>
                  <a:txBody>
                    <a:bodyPr/>
                    <a:lstStyle/>
                    <a:p>
                      <a:r>
                        <a:rPr lang="en-US" sz="1000">
                          <a:solidFill>
                            <a:schemeClr val="tx1"/>
                          </a:solidFill>
                        </a:rPr>
                        <a:t>8/12/2025</a:t>
                      </a:r>
                    </a:p>
                  </a:txBody>
                  <a:tcPr marT="0" marB="0" anchor="ctr"/>
                </a:tc>
                <a:extLst>
                  <a:ext uri="{0D108BD9-81ED-4DB2-BD59-A6C34878D82A}">
                    <a16:rowId xmlns:a16="http://schemas.microsoft.com/office/drawing/2014/main" val="1796891191"/>
                  </a:ext>
                </a:extLst>
              </a:tr>
              <a:tr h="228876">
                <a:tc>
                  <a:txBody>
                    <a:bodyPr/>
                    <a:lstStyle/>
                    <a:p>
                      <a:r>
                        <a:rPr lang="en-US" sz="1000">
                          <a:solidFill>
                            <a:schemeClr val="tx1"/>
                          </a:solidFill>
                        </a:rPr>
                        <a:t>28</a:t>
                      </a:r>
                    </a:p>
                  </a:txBody>
                  <a:tcPr marT="0" marB="0" anchor="ctr"/>
                </a:tc>
                <a:tc>
                  <a:txBody>
                    <a:bodyPr/>
                    <a:lstStyle/>
                    <a:p>
                      <a:r>
                        <a:rPr lang="en-US" sz="1000">
                          <a:solidFill>
                            <a:schemeClr val="tx1"/>
                          </a:solidFill>
                          <a:hlinkClick r:id="rId18" action="ppaction://hlinksldjump"/>
                        </a:rPr>
                        <a:t>Sprint Plan 1</a:t>
                      </a:r>
                      <a:endParaRPr lang="en-US" sz="1000">
                        <a:solidFill>
                          <a:schemeClr val="tx1"/>
                        </a:solidFill>
                      </a:endParaRPr>
                    </a:p>
                  </a:txBody>
                  <a:tcPr marT="0" marB="0" anchor="ctr"/>
                </a:tc>
                <a:tc>
                  <a:txBody>
                    <a:bodyPr/>
                    <a:lstStyle/>
                    <a:p>
                      <a:r>
                        <a:rPr lang="en-US" sz="1000">
                          <a:solidFill>
                            <a:schemeClr val="tx1"/>
                          </a:solidFill>
                        </a:rPr>
                        <a:t>8/13/2025</a:t>
                      </a:r>
                    </a:p>
                  </a:txBody>
                  <a:tcPr marT="0" marB="0" anchor="ctr"/>
                </a:tc>
                <a:extLst>
                  <a:ext uri="{0D108BD9-81ED-4DB2-BD59-A6C34878D82A}">
                    <a16:rowId xmlns:a16="http://schemas.microsoft.com/office/drawing/2014/main" val="1732204315"/>
                  </a:ext>
                </a:extLst>
              </a:tr>
              <a:tr h="228876">
                <a:tc>
                  <a:txBody>
                    <a:bodyPr/>
                    <a:lstStyle/>
                    <a:p>
                      <a:r>
                        <a:rPr lang="en-US" sz="1000">
                          <a:solidFill>
                            <a:schemeClr val="tx1"/>
                          </a:solidFill>
                        </a:rPr>
                        <a:t>29</a:t>
                      </a:r>
                    </a:p>
                  </a:txBody>
                  <a:tcPr marT="0" marB="0" anchor="ctr"/>
                </a:tc>
                <a:tc>
                  <a:txBody>
                    <a:bodyPr/>
                    <a:lstStyle/>
                    <a:p>
                      <a:r>
                        <a:rPr lang="en-US" sz="1000">
                          <a:solidFill>
                            <a:schemeClr val="tx1"/>
                          </a:solidFill>
                          <a:hlinkClick r:id="rId19" action="ppaction://hlinksldjump"/>
                        </a:rPr>
                        <a:t>Drivetrain Research 1</a:t>
                      </a:r>
                      <a:endParaRPr lang="en-US" sz="1000">
                        <a:solidFill>
                          <a:schemeClr val="tx1"/>
                        </a:solidFill>
                      </a:endParaRPr>
                    </a:p>
                  </a:txBody>
                  <a:tcPr marT="0" marB="0" anchor="ctr"/>
                </a:tc>
                <a:tc>
                  <a:txBody>
                    <a:bodyPr/>
                    <a:lstStyle/>
                    <a:p>
                      <a:r>
                        <a:rPr lang="en-US" sz="1000">
                          <a:solidFill>
                            <a:schemeClr val="tx1"/>
                          </a:solidFill>
                        </a:rPr>
                        <a:t>8/13/2025</a:t>
                      </a:r>
                    </a:p>
                  </a:txBody>
                  <a:tcPr marT="0" marB="0" anchor="ctr"/>
                </a:tc>
                <a:extLst>
                  <a:ext uri="{0D108BD9-81ED-4DB2-BD59-A6C34878D82A}">
                    <a16:rowId xmlns:a16="http://schemas.microsoft.com/office/drawing/2014/main" val="892516798"/>
                  </a:ext>
                </a:extLst>
              </a:tr>
              <a:tr h="228875">
                <a:tc>
                  <a:txBody>
                    <a:bodyPr/>
                    <a:lstStyle/>
                    <a:p>
                      <a:r>
                        <a:rPr lang="en-US" sz="1000">
                          <a:solidFill>
                            <a:schemeClr val="tx1"/>
                          </a:solidFill>
                        </a:rPr>
                        <a:t>30 - 35</a:t>
                      </a:r>
                      <a:endParaRPr lang="en-US"/>
                    </a:p>
                  </a:txBody>
                  <a:tcPr marT="0" marB="0" anchor="ctr"/>
                </a:tc>
                <a:tc>
                  <a:txBody>
                    <a:bodyPr/>
                    <a:lstStyle/>
                    <a:p>
                      <a:r>
                        <a:rPr lang="en-US" sz="1000">
                          <a:solidFill>
                            <a:schemeClr val="tx1"/>
                          </a:solidFill>
                          <a:hlinkClick r:id="rId20" action="ppaction://hlinksldjump"/>
                        </a:rPr>
                        <a:t>Drivetrain Design 1 - 4</a:t>
                      </a:r>
                      <a:endParaRPr lang="en-US"/>
                    </a:p>
                  </a:txBody>
                  <a:tcPr marT="0" marB="0" anchor="ctr"/>
                </a:tc>
                <a:tc>
                  <a:txBody>
                    <a:bodyPr/>
                    <a:lstStyle/>
                    <a:p>
                      <a:r>
                        <a:rPr lang="en-US" sz="1000">
                          <a:solidFill>
                            <a:schemeClr val="tx1"/>
                          </a:solidFill>
                        </a:rPr>
                        <a:t>8/13/2025</a:t>
                      </a:r>
                    </a:p>
                  </a:txBody>
                  <a:tcPr marT="0" marB="0" anchor="ctr"/>
                </a:tc>
                <a:extLst>
                  <a:ext uri="{0D108BD9-81ED-4DB2-BD59-A6C34878D82A}">
                    <a16:rowId xmlns:a16="http://schemas.microsoft.com/office/drawing/2014/main" val="244560587"/>
                  </a:ext>
                </a:extLst>
              </a:tr>
              <a:tr h="248077">
                <a:tc>
                  <a:txBody>
                    <a:bodyPr/>
                    <a:lstStyle/>
                    <a:p>
                      <a:r>
                        <a:rPr lang="en-US" sz="1000">
                          <a:solidFill>
                            <a:schemeClr val="tx1"/>
                          </a:solidFill>
                        </a:rPr>
                        <a:t>36</a:t>
                      </a:r>
                      <a:endParaRPr lang="en-US"/>
                    </a:p>
                  </a:txBody>
                  <a:tcPr marT="0" marB="0" anchor="ctr"/>
                </a:tc>
                <a:tc>
                  <a:txBody>
                    <a:bodyPr/>
                    <a:lstStyle/>
                    <a:p>
                      <a:r>
                        <a:rPr lang="en-US" sz="1000">
                          <a:solidFill>
                            <a:schemeClr val="tx1"/>
                          </a:solidFill>
                          <a:hlinkClick r:id="rId21" action="ppaction://hlinksldjump"/>
                        </a:rPr>
                        <a:t>Scrum meetings 8/11/25</a:t>
                      </a:r>
                      <a:endParaRPr lang="en-US" sz="1000">
                        <a:solidFill>
                          <a:schemeClr val="tx1"/>
                        </a:solidFill>
                      </a:endParaRPr>
                    </a:p>
                  </a:txBody>
                  <a:tcPr marT="0" marB="0" anchor="ctr"/>
                </a:tc>
                <a:tc>
                  <a:txBody>
                    <a:bodyPr/>
                    <a:lstStyle/>
                    <a:p>
                      <a:r>
                        <a:rPr lang="en-US" sz="1000">
                          <a:solidFill>
                            <a:schemeClr val="tx1"/>
                          </a:solidFill>
                        </a:rPr>
                        <a:t>8/14/2025</a:t>
                      </a:r>
                    </a:p>
                  </a:txBody>
                  <a:tcPr marT="0" marB="0" anchor="ctr"/>
                </a:tc>
                <a:extLst>
                  <a:ext uri="{0D108BD9-81ED-4DB2-BD59-A6C34878D82A}">
                    <a16:rowId xmlns:a16="http://schemas.microsoft.com/office/drawing/2014/main" val="3645896415"/>
                  </a:ext>
                </a:extLst>
              </a:tr>
              <a:tr h="228876">
                <a:tc>
                  <a:txBody>
                    <a:bodyPr/>
                    <a:lstStyle/>
                    <a:p>
                      <a:r>
                        <a:rPr lang="en-US" sz="1000">
                          <a:solidFill>
                            <a:schemeClr val="tx1"/>
                          </a:solidFill>
                        </a:rPr>
                        <a:t>37</a:t>
                      </a:r>
                    </a:p>
                  </a:txBody>
                  <a:tcPr marT="0" marB="0" anchor="ctr"/>
                </a:tc>
                <a:tc>
                  <a:txBody>
                    <a:bodyPr/>
                    <a:lstStyle/>
                    <a:p>
                      <a:r>
                        <a:rPr lang="en-US" sz="1000">
                          <a:solidFill>
                            <a:schemeClr val="tx1"/>
                          </a:solidFill>
                          <a:hlinkClick r:id="rId22" action="ppaction://hlinksldjump"/>
                        </a:rPr>
                        <a:t>Scrum meetings 8/18/25</a:t>
                      </a:r>
                      <a:endParaRPr lang="en-US" sz="1000">
                        <a:solidFill>
                          <a:schemeClr val="tx1"/>
                        </a:solidFill>
                      </a:endParaRPr>
                    </a:p>
                  </a:txBody>
                  <a:tcPr marT="0" marB="0" anchor="ctr"/>
                </a:tc>
                <a:tc>
                  <a:txBody>
                    <a:bodyPr/>
                    <a:lstStyle/>
                    <a:p>
                      <a:r>
                        <a:rPr lang="en-US" sz="1000">
                          <a:solidFill>
                            <a:schemeClr val="tx1"/>
                          </a:solidFill>
                        </a:rPr>
                        <a:t>8/18/2025</a:t>
                      </a:r>
                    </a:p>
                  </a:txBody>
                  <a:tcPr marT="0" marB="0" anchor="ctr"/>
                </a:tc>
                <a:extLst>
                  <a:ext uri="{0D108BD9-81ED-4DB2-BD59-A6C34878D82A}">
                    <a16:rowId xmlns:a16="http://schemas.microsoft.com/office/drawing/2014/main" val="1715298077"/>
                  </a:ext>
                </a:extLst>
              </a:tr>
              <a:tr h="228876">
                <a:tc>
                  <a:txBody>
                    <a:bodyPr/>
                    <a:lstStyle/>
                    <a:p>
                      <a:r>
                        <a:rPr lang="en-US" sz="1000">
                          <a:solidFill>
                            <a:schemeClr val="tx1"/>
                          </a:solidFill>
                        </a:rPr>
                        <a:t>38</a:t>
                      </a:r>
                      <a:endParaRPr lang="en-US"/>
                    </a:p>
                  </a:txBody>
                  <a:tcPr marT="0" marB="0" anchor="ctr"/>
                </a:tc>
                <a:tc>
                  <a:txBody>
                    <a:bodyPr/>
                    <a:lstStyle/>
                    <a:p>
                      <a:r>
                        <a:rPr lang="en-US" sz="1000">
                          <a:solidFill>
                            <a:schemeClr val="tx1"/>
                          </a:solidFill>
                          <a:hlinkClick r:id="rId23" action="ppaction://hlinksldjump"/>
                        </a:rPr>
                        <a:t>Block movement design 2</a:t>
                      </a:r>
                      <a:endParaRPr lang="en-US" sz="1000">
                        <a:solidFill>
                          <a:schemeClr val="tx1"/>
                        </a:solidFill>
                      </a:endParaRPr>
                    </a:p>
                  </a:txBody>
                  <a:tcPr marT="0" marB="0" anchor="ctr"/>
                </a:tc>
                <a:tc>
                  <a:txBody>
                    <a:bodyPr/>
                    <a:lstStyle/>
                    <a:p>
                      <a:r>
                        <a:rPr lang="en-US" sz="1000">
                          <a:solidFill>
                            <a:schemeClr val="tx1"/>
                          </a:solidFill>
                        </a:rPr>
                        <a:t>8/18/2025</a:t>
                      </a:r>
                    </a:p>
                  </a:txBody>
                  <a:tcPr marT="0" marB="0" anchor="ctr"/>
                </a:tc>
                <a:extLst>
                  <a:ext uri="{0D108BD9-81ED-4DB2-BD59-A6C34878D82A}">
                    <a16:rowId xmlns:a16="http://schemas.microsoft.com/office/drawing/2014/main" val="1194270883"/>
                  </a:ext>
                </a:extLst>
              </a:tr>
              <a:tr h="228876">
                <a:tc>
                  <a:txBody>
                    <a:bodyPr/>
                    <a:lstStyle/>
                    <a:p>
                      <a:r>
                        <a:rPr lang="en-US" sz="1000">
                          <a:solidFill>
                            <a:schemeClr val="tx1"/>
                          </a:solidFill>
                        </a:rPr>
                        <a:t>39</a:t>
                      </a:r>
                      <a:endParaRPr lang="en-US"/>
                    </a:p>
                  </a:txBody>
                  <a:tcPr marT="0" marB="0" anchor="ctr"/>
                </a:tc>
                <a:tc>
                  <a:txBody>
                    <a:bodyPr/>
                    <a:lstStyle/>
                    <a:p>
                      <a:r>
                        <a:rPr lang="en-US" sz="1000">
                          <a:solidFill>
                            <a:schemeClr val="tx1"/>
                          </a:solidFill>
                          <a:hlinkClick r:id="rId24" action="ppaction://hlinksldjump"/>
                        </a:rPr>
                        <a:t>Block movement design 3</a:t>
                      </a:r>
                      <a:endParaRPr lang="en-US" sz="1000">
                        <a:solidFill>
                          <a:schemeClr val="tx1"/>
                        </a:solidFill>
                      </a:endParaRPr>
                    </a:p>
                  </a:txBody>
                  <a:tcPr marT="0" marB="0" anchor="ctr"/>
                </a:tc>
                <a:tc>
                  <a:txBody>
                    <a:bodyPr/>
                    <a:lstStyle/>
                    <a:p>
                      <a:r>
                        <a:rPr lang="en-US" sz="1000">
                          <a:solidFill>
                            <a:schemeClr val="tx1"/>
                          </a:solidFill>
                        </a:rPr>
                        <a:t>8/18/2025</a:t>
                      </a:r>
                    </a:p>
                  </a:txBody>
                  <a:tcPr marT="0" marB="0" anchor="ctr"/>
                </a:tc>
                <a:extLst>
                  <a:ext uri="{0D108BD9-81ED-4DB2-BD59-A6C34878D82A}">
                    <a16:rowId xmlns:a16="http://schemas.microsoft.com/office/drawing/2014/main" val="1311393688"/>
                  </a:ext>
                </a:extLst>
              </a:tr>
              <a:tr h="228876">
                <a:tc>
                  <a:txBody>
                    <a:bodyPr/>
                    <a:lstStyle/>
                    <a:p>
                      <a:pPr lvl="0">
                        <a:buNone/>
                      </a:pPr>
                      <a:r>
                        <a:rPr lang="en-US" sz="1000">
                          <a:solidFill>
                            <a:schemeClr val="tx1"/>
                          </a:solidFill>
                        </a:rPr>
                        <a:t>40</a:t>
                      </a:r>
                    </a:p>
                  </a:txBody>
                  <a:tcPr marT="0" marB="0" anchor="ctr"/>
                </a:tc>
                <a:tc>
                  <a:txBody>
                    <a:bodyPr/>
                    <a:lstStyle/>
                    <a:p>
                      <a:r>
                        <a:rPr lang="en-US" sz="1000">
                          <a:solidFill>
                            <a:schemeClr val="tx1"/>
                          </a:solidFill>
                          <a:hlinkClick r:id="rId25" action="ppaction://hlinksldjump"/>
                        </a:rPr>
                        <a:t>Wiring diagram</a:t>
                      </a:r>
                      <a:endParaRPr lang="en-US" sz="1000">
                        <a:solidFill>
                          <a:schemeClr val="tx1"/>
                        </a:solidFill>
                      </a:endParaRPr>
                    </a:p>
                  </a:txBody>
                  <a:tcPr marT="0" marB="0" anchor="ctr"/>
                </a:tc>
                <a:tc>
                  <a:txBody>
                    <a:bodyPr/>
                    <a:lstStyle/>
                    <a:p>
                      <a:r>
                        <a:rPr lang="en-US" sz="1000">
                          <a:solidFill>
                            <a:schemeClr val="tx1"/>
                          </a:solidFill>
                        </a:rPr>
                        <a:t>8/27/2025</a:t>
                      </a:r>
                    </a:p>
                  </a:txBody>
                  <a:tcPr marT="0" marB="0" anchor="ctr"/>
                </a:tc>
                <a:extLst>
                  <a:ext uri="{0D108BD9-81ED-4DB2-BD59-A6C34878D82A}">
                    <a16:rowId xmlns:a16="http://schemas.microsoft.com/office/drawing/2014/main" val="1984593872"/>
                  </a:ext>
                </a:extLst>
              </a:tr>
              <a:tr h="228876">
                <a:tc>
                  <a:txBody>
                    <a:bodyPr/>
                    <a:lstStyle/>
                    <a:p>
                      <a:r>
                        <a:rPr lang="en-US" sz="1000">
                          <a:solidFill>
                            <a:schemeClr val="tx1"/>
                          </a:solidFill>
                        </a:rPr>
                        <a:t>41</a:t>
                      </a:r>
                    </a:p>
                  </a:txBody>
                  <a:tcPr marT="0" marB="0" anchor="ctr"/>
                </a:tc>
                <a:tc>
                  <a:txBody>
                    <a:bodyPr/>
                    <a:lstStyle/>
                    <a:p>
                      <a:r>
                        <a:rPr lang="en-US" sz="1000">
                          <a:solidFill>
                            <a:schemeClr val="tx1"/>
                          </a:solidFill>
                          <a:hlinkClick r:id="rId26" action="ppaction://hlinksldjump"/>
                        </a:rPr>
                        <a:t>Controller Layout Diagram</a:t>
                      </a:r>
                      <a:endParaRPr lang="en-US" sz="1000">
                        <a:solidFill>
                          <a:schemeClr val="tx1"/>
                        </a:solidFill>
                      </a:endParaRPr>
                    </a:p>
                  </a:txBody>
                  <a:tcPr marT="0" marB="0" anchor="ctr"/>
                </a:tc>
                <a:tc>
                  <a:txBody>
                    <a:bodyPr/>
                    <a:lstStyle/>
                    <a:p>
                      <a:r>
                        <a:rPr lang="en-US" sz="1000">
                          <a:solidFill>
                            <a:schemeClr val="tx1"/>
                          </a:solidFill>
                        </a:rPr>
                        <a:t>8/27/2025</a:t>
                      </a:r>
                    </a:p>
                  </a:txBody>
                  <a:tcPr marT="0" marB="0" anchor="ctr"/>
                </a:tc>
                <a:extLst>
                  <a:ext uri="{0D108BD9-81ED-4DB2-BD59-A6C34878D82A}">
                    <a16:rowId xmlns:a16="http://schemas.microsoft.com/office/drawing/2014/main" val="1613841566"/>
                  </a:ext>
                </a:extLst>
              </a:tr>
              <a:tr h="228876">
                <a:tc>
                  <a:txBody>
                    <a:bodyPr/>
                    <a:lstStyle/>
                    <a:p>
                      <a:r>
                        <a:rPr lang="en-US" sz="1000">
                          <a:solidFill>
                            <a:schemeClr val="tx1"/>
                          </a:solidFill>
                        </a:rPr>
                        <a:t>42</a:t>
                      </a:r>
                    </a:p>
                  </a:txBody>
                  <a:tcPr marT="0" marB="0" anchor="ctr"/>
                </a:tc>
                <a:tc>
                  <a:txBody>
                    <a:bodyPr/>
                    <a:lstStyle/>
                    <a:p>
                      <a:r>
                        <a:rPr lang="en-US" sz="1000">
                          <a:solidFill>
                            <a:schemeClr val="tx1"/>
                          </a:solidFill>
                          <a:hlinkClick r:id="rId27" action="ppaction://hlinksldjump"/>
                        </a:rPr>
                        <a:t>Scrum meetings 8/25/25</a:t>
                      </a:r>
                      <a:endParaRPr lang="en-US" sz="1000">
                        <a:solidFill>
                          <a:schemeClr val="tx1"/>
                        </a:solidFill>
                      </a:endParaRPr>
                    </a:p>
                  </a:txBody>
                  <a:tcPr marT="0" marB="0" anchor="ctr"/>
                </a:tc>
                <a:tc>
                  <a:txBody>
                    <a:bodyPr/>
                    <a:lstStyle/>
                    <a:p>
                      <a:r>
                        <a:rPr lang="en-US" sz="1000">
                          <a:solidFill>
                            <a:schemeClr val="tx1"/>
                          </a:solidFill>
                        </a:rPr>
                        <a:t>8/27/2025</a:t>
                      </a:r>
                    </a:p>
                  </a:txBody>
                  <a:tcPr marT="0" marB="0" anchor="ctr"/>
                </a:tc>
                <a:extLst>
                  <a:ext uri="{0D108BD9-81ED-4DB2-BD59-A6C34878D82A}">
                    <a16:rowId xmlns:a16="http://schemas.microsoft.com/office/drawing/2014/main" val="1177993321"/>
                  </a:ext>
                </a:extLst>
              </a:tr>
              <a:tr h="228876">
                <a:tc>
                  <a:txBody>
                    <a:bodyPr/>
                    <a:lstStyle/>
                    <a:p>
                      <a:r>
                        <a:rPr lang="en-US" sz="1000">
                          <a:solidFill>
                            <a:schemeClr val="tx1"/>
                          </a:solidFill>
                        </a:rPr>
                        <a:t>43</a:t>
                      </a:r>
                    </a:p>
                  </a:txBody>
                  <a:tcPr marT="0" marB="0" anchor="ctr"/>
                </a:tc>
                <a:tc>
                  <a:txBody>
                    <a:bodyPr/>
                    <a:lstStyle/>
                    <a:p>
                      <a:r>
                        <a:rPr lang="en-US" sz="1000" i="0">
                          <a:solidFill>
                            <a:schemeClr val="tx1"/>
                          </a:solidFill>
                          <a:hlinkClick r:id="rId28" action="ppaction://hlinksldjump"/>
                        </a:rPr>
                        <a:t>Testing worksheet 8/25/25</a:t>
                      </a:r>
                      <a:endParaRPr lang="en-US" sz="1000" i="0">
                        <a:solidFill>
                          <a:schemeClr val="tx1"/>
                        </a:solidFill>
                      </a:endParaRPr>
                    </a:p>
                  </a:txBody>
                  <a:tcPr marT="0" marB="0" anchor="ctr"/>
                </a:tc>
                <a:tc>
                  <a:txBody>
                    <a:bodyPr/>
                    <a:lstStyle/>
                    <a:p>
                      <a:r>
                        <a:rPr lang="en-US" sz="1000">
                          <a:solidFill>
                            <a:schemeClr val="tx1"/>
                          </a:solidFill>
                        </a:rPr>
                        <a:t>8/27/2025</a:t>
                      </a:r>
                    </a:p>
                  </a:txBody>
                  <a:tcPr marT="0" marB="0" anchor="ctr"/>
                </a:tc>
                <a:extLst>
                  <a:ext uri="{0D108BD9-81ED-4DB2-BD59-A6C34878D82A}">
                    <a16:rowId xmlns:a16="http://schemas.microsoft.com/office/drawing/2014/main" val="1231254135"/>
                  </a:ext>
                </a:extLst>
              </a:tr>
              <a:tr h="228876">
                <a:tc>
                  <a:txBody>
                    <a:bodyPr/>
                    <a:lstStyle/>
                    <a:p>
                      <a:r>
                        <a:rPr lang="en-US" sz="1000">
                          <a:solidFill>
                            <a:schemeClr val="tx1"/>
                          </a:solidFill>
                        </a:rPr>
                        <a:t>44</a:t>
                      </a:r>
                    </a:p>
                  </a:txBody>
                  <a:tcPr marT="0" marB="0" anchor="ctr"/>
                </a:tc>
                <a:tc>
                  <a:txBody>
                    <a:bodyPr/>
                    <a:lstStyle/>
                    <a:p>
                      <a:r>
                        <a:rPr lang="en-US" sz="1000">
                          <a:solidFill>
                            <a:schemeClr val="tx1"/>
                          </a:solidFill>
                          <a:hlinkClick r:id="rId29" action="ppaction://hlinksldjump"/>
                        </a:rPr>
                        <a:t>Sprint 1 review</a:t>
                      </a:r>
                      <a:endParaRPr lang="en-US" sz="1000">
                        <a:solidFill>
                          <a:schemeClr val="tx1"/>
                        </a:solidFill>
                      </a:endParaRPr>
                    </a:p>
                  </a:txBody>
                  <a:tcPr marT="0" marB="0" anchor="ctr"/>
                </a:tc>
                <a:tc>
                  <a:txBody>
                    <a:bodyPr/>
                    <a:lstStyle/>
                    <a:p>
                      <a:r>
                        <a:rPr lang="en-US" sz="1000">
                          <a:solidFill>
                            <a:schemeClr val="tx1"/>
                          </a:solidFill>
                        </a:rPr>
                        <a:t>8-9-2025</a:t>
                      </a:r>
                    </a:p>
                  </a:txBody>
                  <a:tcPr marT="0" marB="0" anchor="ctr"/>
                </a:tc>
                <a:extLst>
                  <a:ext uri="{0D108BD9-81ED-4DB2-BD59-A6C34878D82A}">
                    <a16:rowId xmlns:a16="http://schemas.microsoft.com/office/drawing/2014/main" val="3327727887"/>
                  </a:ext>
                </a:extLst>
              </a:tr>
              <a:tr h="228876">
                <a:tc>
                  <a:txBody>
                    <a:bodyPr/>
                    <a:lstStyle/>
                    <a:p>
                      <a:r>
                        <a:rPr lang="en-US" sz="1000">
                          <a:solidFill>
                            <a:schemeClr val="tx1"/>
                          </a:solidFill>
                        </a:rPr>
                        <a:t>45</a:t>
                      </a:r>
                    </a:p>
                  </a:txBody>
                  <a:tcPr marT="0" marB="0" anchor="ctr"/>
                </a:tc>
                <a:tc>
                  <a:txBody>
                    <a:bodyPr/>
                    <a:lstStyle/>
                    <a:p>
                      <a:r>
                        <a:rPr lang="en-US" sz="1000">
                          <a:solidFill>
                            <a:schemeClr val="tx1"/>
                          </a:solidFill>
                          <a:hlinkClick r:id="rId30" action="ppaction://hlinksldjump"/>
                        </a:rPr>
                        <a:t>Sprint 1 retrospective</a:t>
                      </a:r>
                      <a:endParaRPr lang="en-US" sz="1000">
                        <a:solidFill>
                          <a:schemeClr val="tx1"/>
                        </a:solidFill>
                      </a:endParaRPr>
                    </a:p>
                  </a:txBody>
                  <a:tcPr marT="0" marB="0" anchor="ctr"/>
                </a:tc>
                <a:tc>
                  <a:txBody>
                    <a:bodyPr/>
                    <a:lstStyle/>
                    <a:p>
                      <a:r>
                        <a:rPr lang="en-US" sz="1000">
                          <a:solidFill>
                            <a:schemeClr val="tx1"/>
                          </a:solidFill>
                        </a:rPr>
                        <a:t>8-9-2025</a:t>
                      </a:r>
                    </a:p>
                  </a:txBody>
                  <a:tcPr marT="0" marB="0" anchor="ctr"/>
                </a:tc>
                <a:extLst>
                  <a:ext uri="{0D108BD9-81ED-4DB2-BD59-A6C34878D82A}">
                    <a16:rowId xmlns:a16="http://schemas.microsoft.com/office/drawing/2014/main" val="1855358565"/>
                  </a:ext>
                </a:extLst>
              </a:tr>
              <a:tr h="228876">
                <a:tc>
                  <a:txBody>
                    <a:bodyPr/>
                    <a:lstStyle/>
                    <a:p>
                      <a:r>
                        <a:rPr lang="en-US" sz="1000">
                          <a:solidFill>
                            <a:schemeClr val="tx1"/>
                          </a:solidFill>
                        </a:rPr>
                        <a:t>46</a:t>
                      </a:r>
                    </a:p>
                  </a:txBody>
                  <a:tcPr marT="0" marB="0" anchor="ctr"/>
                </a:tc>
                <a:tc>
                  <a:txBody>
                    <a:bodyPr/>
                    <a:lstStyle/>
                    <a:p>
                      <a:r>
                        <a:rPr lang="en-US" sz="1000">
                          <a:solidFill>
                            <a:schemeClr val="tx1"/>
                          </a:solidFill>
                          <a:hlinkClick r:id="rId31" action="ppaction://hlinksldjump"/>
                        </a:rPr>
                        <a:t>Sprint 2 plan</a:t>
                      </a:r>
                      <a:endParaRPr lang="en-US" sz="1000">
                        <a:solidFill>
                          <a:schemeClr val="tx1"/>
                        </a:solidFill>
                      </a:endParaRPr>
                    </a:p>
                  </a:txBody>
                  <a:tcPr marT="0" marB="0" anchor="ctr"/>
                </a:tc>
                <a:tc>
                  <a:txBody>
                    <a:bodyPr/>
                    <a:lstStyle/>
                    <a:p>
                      <a:r>
                        <a:rPr lang="en-US" sz="1000">
                          <a:solidFill>
                            <a:schemeClr val="tx1"/>
                          </a:solidFill>
                        </a:rPr>
                        <a:t>8-29-2025</a:t>
                      </a:r>
                    </a:p>
                  </a:txBody>
                  <a:tcPr marT="0" marB="0" anchor="ctr"/>
                </a:tc>
                <a:extLst>
                  <a:ext uri="{0D108BD9-81ED-4DB2-BD59-A6C34878D82A}">
                    <a16:rowId xmlns:a16="http://schemas.microsoft.com/office/drawing/2014/main" val="1685204849"/>
                  </a:ext>
                </a:extLst>
              </a:tr>
              <a:tr h="228876">
                <a:tc>
                  <a:txBody>
                    <a:bodyPr/>
                    <a:lstStyle/>
                    <a:p>
                      <a:r>
                        <a:rPr lang="en-US" sz="1000">
                          <a:solidFill>
                            <a:schemeClr val="tx1"/>
                          </a:solidFill>
                        </a:rPr>
                        <a:t>47-48</a:t>
                      </a:r>
                    </a:p>
                  </a:txBody>
                  <a:tcPr marT="0" marB="0" anchor="ctr"/>
                </a:tc>
                <a:tc>
                  <a:txBody>
                    <a:bodyPr/>
                    <a:lstStyle/>
                    <a:p>
                      <a:r>
                        <a:rPr lang="en-US" sz="1000">
                          <a:solidFill>
                            <a:schemeClr val="tx1"/>
                          </a:solidFill>
                          <a:hlinkClick r:id="rId32" action="ppaction://hlinksldjump"/>
                        </a:rPr>
                        <a:t>Output design and research 1</a:t>
                      </a:r>
                      <a:endParaRPr lang="en-US" sz="1000">
                        <a:solidFill>
                          <a:schemeClr val="tx1"/>
                        </a:solidFill>
                      </a:endParaRPr>
                    </a:p>
                  </a:txBody>
                  <a:tcPr marT="0" marB="0" anchor="ctr"/>
                </a:tc>
                <a:tc>
                  <a:txBody>
                    <a:bodyPr/>
                    <a:lstStyle/>
                    <a:p>
                      <a:r>
                        <a:rPr lang="en-US" sz="1000">
                          <a:solidFill>
                            <a:schemeClr val="tx1"/>
                          </a:solidFill>
                        </a:rPr>
                        <a:t>9/3/2025</a:t>
                      </a:r>
                    </a:p>
                  </a:txBody>
                  <a:tcPr marT="0" marB="0" anchor="ctr"/>
                </a:tc>
                <a:extLst>
                  <a:ext uri="{0D108BD9-81ED-4DB2-BD59-A6C34878D82A}">
                    <a16:rowId xmlns:a16="http://schemas.microsoft.com/office/drawing/2014/main" val="1984924522"/>
                  </a:ext>
                </a:extLst>
              </a:tr>
              <a:tr h="228876">
                <a:tc>
                  <a:txBody>
                    <a:bodyPr/>
                    <a:lstStyle/>
                    <a:p>
                      <a:r>
                        <a:rPr lang="en-US" sz="1000">
                          <a:solidFill>
                            <a:schemeClr val="tx1"/>
                          </a:solidFill>
                        </a:rPr>
                        <a:t>49</a:t>
                      </a:r>
                    </a:p>
                  </a:txBody>
                  <a:tcPr marT="0" marB="0" anchor="ctr"/>
                </a:tc>
                <a:tc>
                  <a:txBody>
                    <a:bodyPr/>
                    <a:lstStyle/>
                    <a:p>
                      <a:r>
                        <a:rPr lang="en-US" sz="1000">
                          <a:solidFill>
                            <a:schemeClr val="tx1"/>
                          </a:solidFill>
                          <a:hlinkClick r:id="rId33" action="ppaction://hlinksldjump"/>
                        </a:rPr>
                        <a:t>Scrum Meetings 9/01/25</a:t>
                      </a:r>
                      <a:endParaRPr lang="en-US" sz="1000">
                        <a:solidFill>
                          <a:schemeClr val="tx1"/>
                        </a:solidFill>
                      </a:endParaRPr>
                    </a:p>
                  </a:txBody>
                  <a:tcPr marT="0" marB="0" anchor="ctr"/>
                </a:tc>
                <a:tc>
                  <a:txBody>
                    <a:bodyPr/>
                    <a:lstStyle/>
                    <a:p>
                      <a:r>
                        <a:rPr lang="en-US" sz="1000">
                          <a:solidFill>
                            <a:schemeClr val="tx1"/>
                          </a:solidFill>
                        </a:rPr>
                        <a:t>9/1/25</a:t>
                      </a:r>
                    </a:p>
                  </a:txBody>
                  <a:tcPr marT="0" marB="0" anchor="ctr"/>
                </a:tc>
                <a:extLst>
                  <a:ext uri="{0D108BD9-81ED-4DB2-BD59-A6C34878D82A}">
                    <a16:rowId xmlns:a16="http://schemas.microsoft.com/office/drawing/2014/main" val="1928912058"/>
                  </a:ext>
                </a:extLst>
              </a:tr>
              <a:tr h="228876">
                <a:tc>
                  <a:txBody>
                    <a:bodyPr/>
                    <a:lstStyle/>
                    <a:p>
                      <a:r>
                        <a:rPr lang="en-US" sz="1000">
                          <a:solidFill>
                            <a:schemeClr val="tx1"/>
                          </a:solidFill>
                        </a:rPr>
                        <a:t>50</a:t>
                      </a:r>
                    </a:p>
                  </a:txBody>
                  <a:tcPr marT="0" marB="0" anchor="ctr"/>
                </a:tc>
                <a:tc>
                  <a:txBody>
                    <a:bodyPr/>
                    <a:lstStyle/>
                    <a:p>
                      <a:r>
                        <a:rPr lang="en-US" sz="1000">
                          <a:solidFill>
                            <a:schemeClr val="tx1"/>
                          </a:solidFill>
                          <a:hlinkClick r:id="rId34" action="ppaction://hlinksldjump"/>
                        </a:rPr>
                        <a:t>Autonomous 1</a:t>
                      </a:r>
                      <a:endParaRPr lang="en-US" sz="1000">
                        <a:solidFill>
                          <a:schemeClr val="tx1"/>
                        </a:solidFill>
                      </a:endParaRPr>
                    </a:p>
                  </a:txBody>
                  <a:tcPr marT="0" marB="0" anchor="ctr"/>
                </a:tc>
                <a:tc>
                  <a:txBody>
                    <a:bodyPr/>
                    <a:lstStyle/>
                    <a:p>
                      <a:r>
                        <a:rPr lang="en-US" sz="1000">
                          <a:solidFill>
                            <a:schemeClr val="tx1"/>
                          </a:solidFill>
                        </a:rPr>
                        <a:t>9/3/25</a:t>
                      </a:r>
                    </a:p>
                  </a:txBody>
                  <a:tcPr marT="0" marB="0" anchor="ctr"/>
                </a:tc>
                <a:extLst>
                  <a:ext uri="{0D108BD9-81ED-4DB2-BD59-A6C34878D82A}">
                    <a16:rowId xmlns:a16="http://schemas.microsoft.com/office/drawing/2014/main" val="3437575777"/>
                  </a:ext>
                </a:extLst>
              </a:tr>
              <a:tr h="228876">
                <a:tc>
                  <a:txBody>
                    <a:bodyPr/>
                    <a:lstStyle/>
                    <a:p>
                      <a:r>
                        <a:rPr lang="en-US" sz="1000">
                          <a:solidFill>
                            <a:schemeClr val="tx1"/>
                          </a:solidFill>
                        </a:rPr>
                        <a:t>51</a:t>
                      </a:r>
                    </a:p>
                  </a:txBody>
                  <a:tcPr marT="0" marB="0" anchor="ctr"/>
                </a:tc>
                <a:tc>
                  <a:txBody>
                    <a:bodyPr/>
                    <a:lstStyle/>
                    <a:p>
                      <a:r>
                        <a:rPr lang="en-US" sz="1000">
                          <a:solidFill>
                            <a:schemeClr val="tx1"/>
                          </a:solidFill>
                          <a:hlinkClick r:id="rId35" action="ppaction://hlinksldjump"/>
                        </a:rPr>
                        <a:t>Autonomous 2</a:t>
                      </a:r>
                      <a:endParaRPr lang="en-US" sz="1000">
                        <a:solidFill>
                          <a:schemeClr val="tx1"/>
                        </a:solidFill>
                      </a:endParaRPr>
                    </a:p>
                  </a:txBody>
                  <a:tcPr marT="0" marB="0" anchor="ctr"/>
                </a:tc>
                <a:tc>
                  <a:txBody>
                    <a:bodyPr/>
                    <a:lstStyle/>
                    <a:p>
                      <a:r>
                        <a:rPr lang="en-US" sz="1000">
                          <a:solidFill>
                            <a:schemeClr val="tx1"/>
                          </a:solidFill>
                        </a:rPr>
                        <a:t>9/4/25</a:t>
                      </a:r>
                    </a:p>
                  </a:txBody>
                  <a:tcPr marT="0" marB="0" anchor="ctr"/>
                </a:tc>
                <a:extLst>
                  <a:ext uri="{0D108BD9-81ED-4DB2-BD59-A6C34878D82A}">
                    <a16:rowId xmlns:a16="http://schemas.microsoft.com/office/drawing/2014/main" val="361894406"/>
                  </a:ext>
                </a:extLst>
              </a:tr>
              <a:tr h="228876">
                <a:tc>
                  <a:txBody>
                    <a:bodyPr/>
                    <a:lstStyle/>
                    <a:p>
                      <a:r>
                        <a:rPr lang="en-US" sz="1000">
                          <a:solidFill>
                            <a:schemeClr val="tx1"/>
                          </a:solidFill>
                        </a:rPr>
                        <a:t>52</a:t>
                      </a:r>
                    </a:p>
                  </a:txBody>
                  <a:tcPr marT="0" marB="0" anchor="ctr"/>
                </a:tc>
                <a:tc>
                  <a:txBody>
                    <a:bodyPr/>
                    <a:lstStyle/>
                    <a:p>
                      <a:r>
                        <a:rPr lang="en-US" sz="1000">
                          <a:solidFill>
                            <a:schemeClr val="tx1"/>
                          </a:solidFill>
                          <a:hlinkClick r:id="rId36" action="ppaction://hlinksldjump"/>
                        </a:rPr>
                        <a:t>Scrum meetings 9/8/25</a:t>
                      </a:r>
                      <a:endParaRPr lang="en-US" sz="1000">
                        <a:solidFill>
                          <a:schemeClr val="tx1"/>
                        </a:solidFill>
                      </a:endParaRPr>
                    </a:p>
                  </a:txBody>
                  <a:tcPr marT="0" marB="0" anchor="ctr"/>
                </a:tc>
                <a:tc>
                  <a:txBody>
                    <a:bodyPr/>
                    <a:lstStyle/>
                    <a:p>
                      <a:r>
                        <a:rPr lang="en-US" sz="1000">
                          <a:solidFill>
                            <a:schemeClr val="tx1"/>
                          </a:solidFill>
                        </a:rPr>
                        <a:t>9/8/25</a:t>
                      </a:r>
                    </a:p>
                  </a:txBody>
                  <a:tcPr marT="0" marB="0" anchor="ctr"/>
                </a:tc>
                <a:extLst>
                  <a:ext uri="{0D108BD9-81ED-4DB2-BD59-A6C34878D82A}">
                    <a16:rowId xmlns:a16="http://schemas.microsoft.com/office/drawing/2014/main" val="103078580"/>
                  </a:ext>
                </a:extLst>
              </a:tr>
              <a:tr h="228876">
                <a:tc>
                  <a:txBody>
                    <a:bodyPr/>
                    <a:lstStyle/>
                    <a:p>
                      <a:r>
                        <a:rPr lang="en-US" sz="1000">
                          <a:solidFill>
                            <a:schemeClr val="tx1"/>
                          </a:solidFill>
                        </a:rPr>
                        <a:t>53</a:t>
                      </a:r>
                    </a:p>
                  </a:txBody>
                  <a:tcPr marT="0" marB="0" anchor="ctr"/>
                </a:tc>
                <a:tc>
                  <a:txBody>
                    <a:bodyPr/>
                    <a:lstStyle/>
                    <a:p>
                      <a:r>
                        <a:rPr lang="en-US" sz="1000">
                          <a:solidFill>
                            <a:schemeClr val="tx1"/>
                          </a:solidFill>
                          <a:hlinkClick r:id="rId37" action="ppaction://hlinksldjump"/>
                        </a:rPr>
                        <a:t>Scrum meetings 9/15/25</a:t>
                      </a:r>
                      <a:endParaRPr lang="en-US" sz="1000">
                        <a:solidFill>
                          <a:schemeClr val="tx1"/>
                        </a:solidFill>
                      </a:endParaRPr>
                    </a:p>
                  </a:txBody>
                  <a:tcPr marT="0" marB="0" anchor="ctr"/>
                </a:tc>
                <a:tc>
                  <a:txBody>
                    <a:bodyPr/>
                    <a:lstStyle/>
                    <a:p>
                      <a:r>
                        <a:rPr lang="en-US" sz="1000">
                          <a:solidFill>
                            <a:schemeClr val="tx1"/>
                          </a:solidFill>
                        </a:rPr>
                        <a:t>9/15/25</a:t>
                      </a:r>
                    </a:p>
                  </a:txBody>
                  <a:tcPr marT="0" marB="0" anchor="ctr"/>
                </a:tc>
                <a:extLst>
                  <a:ext uri="{0D108BD9-81ED-4DB2-BD59-A6C34878D82A}">
                    <a16:rowId xmlns:a16="http://schemas.microsoft.com/office/drawing/2014/main" val="1547273436"/>
                  </a:ext>
                </a:extLst>
              </a:tr>
              <a:tr h="228876">
                <a:tc>
                  <a:txBody>
                    <a:bodyPr/>
                    <a:lstStyle/>
                    <a:p>
                      <a:r>
                        <a:rPr lang="en-US" sz="1000">
                          <a:solidFill>
                            <a:schemeClr val="tx1"/>
                          </a:solidFill>
                        </a:rPr>
                        <a:t>54</a:t>
                      </a:r>
                    </a:p>
                  </a:txBody>
                  <a:tcPr marT="0" marB="0" anchor="ctr"/>
                </a:tc>
                <a:tc>
                  <a:txBody>
                    <a:bodyPr/>
                    <a:lstStyle/>
                    <a:p>
                      <a:r>
                        <a:rPr lang="en-US" sz="1000">
                          <a:solidFill>
                            <a:schemeClr val="tx1"/>
                          </a:solidFill>
                          <a:hlinkClick r:id="rId38" action="ppaction://hlinksldjump"/>
                        </a:rPr>
                        <a:t>Scrum meetings 9/22/25</a:t>
                      </a:r>
                      <a:endParaRPr lang="en-US" sz="1000">
                        <a:solidFill>
                          <a:schemeClr val="tx1"/>
                        </a:solidFill>
                      </a:endParaRPr>
                    </a:p>
                  </a:txBody>
                  <a:tcPr marT="0" marB="0" anchor="ctr"/>
                </a:tc>
                <a:tc>
                  <a:txBody>
                    <a:bodyPr/>
                    <a:lstStyle/>
                    <a:p>
                      <a:r>
                        <a:rPr lang="en-US" sz="1000">
                          <a:solidFill>
                            <a:schemeClr val="tx1"/>
                          </a:solidFill>
                        </a:rPr>
                        <a:t>9/22/25</a:t>
                      </a:r>
                    </a:p>
                  </a:txBody>
                  <a:tcPr marT="0" marB="0" anchor="ctr"/>
                </a:tc>
                <a:extLst>
                  <a:ext uri="{0D108BD9-81ED-4DB2-BD59-A6C34878D82A}">
                    <a16:rowId xmlns:a16="http://schemas.microsoft.com/office/drawing/2014/main" val="670835482"/>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270796392"/>
                  </a:ext>
                </a:extLst>
              </a:tr>
            </a:tbl>
          </a:graphicData>
        </a:graphic>
      </p:graphicFrame>
      <p:pic>
        <p:nvPicPr>
          <p:cNvPr id="4" name="Picture 3" descr="A yellow circle and black squares&#10;&#10;AI-generated content may be incorrect.">
            <a:extLst>
              <a:ext uri="{FF2B5EF4-FFF2-40B4-BE49-F238E27FC236}">
                <a16:creationId xmlns:a16="http://schemas.microsoft.com/office/drawing/2014/main" id="{69ACC211-3824-8655-CBA4-EE3EAB4470DE}"/>
              </a:ext>
            </a:extLst>
          </p:cNvPr>
          <p:cNvPicPr>
            <a:picLocks noChangeAspect="1"/>
          </p:cNvPicPr>
          <p:nvPr/>
        </p:nvPicPr>
        <p:blipFill>
          <a:blip r:embed="rId39"/>
          <a:stretch>
            <a:fillRect/>
          </a:stretch>
        </p:blipFill>
        <p:spPr>
          <a:xfrm>
            <a:off x="7153164" y="-9478"/>
            <a:ext cx="603019" cy="80987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3">
          <a:extLst>
            <a:ext uri="{FF2B5EF4-FFF2-40B4-BE49-F238E27FC236}">
              <a16:creationId xmlns:a16="http://schemas.microsoft.com/office/drawing/2014/main" id="{ABFB4484-5BB1-71EB-BADF-427E638B76C6}"/>
            </a:ext>
          </a:extLst>
        </p:cNvPr>
        <p:cNvGrpSpPr/>
        <p:nvPr/>
      </p:nvGrpSpPr>
      <p:grpSpPr>
        <a:xfrm>
          <a:off x="0" y="0"/>
          <a:ext cx="0" cy="0"/>
          <a:chOff x="0" y="0"/>
          <a:chExt cx="0" cy="0"/>
        </a:xfrm>
      </p:grpSpPr>
      <p:sp>
        <p:nvSpPr>
          <p:cNvPr id="264" name="Google Shape;264;p33">
            <a:extLst>
              <a:ext uri="{FF2B5EF4-FFF2-40B4-BE49-F238E27FC236}">
                <a16:creationId xmlns:a16="http://schemas.microsoft.com/office/drawing/2014/main" id="{8BA45861-F9FB-104F-37E6-4C41C3180823}"/>
              </a:ext>
            </a:extLst>
          </p:cNvPr>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r>
              <a:rPr lang="en-US"/>
              <a:t>Drivetrain Design 1</a:t>
            </a:r>
            <a:endParaRPr/>
          </a:p>
        </p:txBody>
      </p:sp>
      <p:sp>
        <p:nvSpPr>
          <p:cNvPr id="265" name="Google Shape;265;p33">
            <a:extLst>
              <a:ext uri="{FF2B5EF4-FFF2-40B4-BE49-F238E27FC236}">
                <a16:creationId xmlns:a16="http://schemas.microsoft.com/office/drawing/2014/main" id="{1BF6391E-945E-D8E6-1A40-3C64F6018251}"/>
              </a:ext>
            </a:extLst>
          </p:cNvPr>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indent="0"/>
            <a:r>
              <a:rPr lang="en-US"/>
              <a:t>Ryder </a:t>
            </a:r>
            <a:r>
              <a:rPr lang="en-US" err="1"/>
              <a:t>Sandstrum</a:t>
            </a:r>
            <a:endParaRPr err="1"/>
          </a:p>
        </p:txBody>
      </p:sp>
      <p:sp>
        <p:nvSpPr>
          <p:cNvPr id="266" name="Google Shape;266;p33">
            <a:extLst>
              <a:ext uri="{FF2B5EF4-FFF2-40B4-BE49-F238E27FC236}">
                <a16:creationId xmlns:a16="http://schemas.microsoft.com/office/drawing/2014/main" id="{72944B2D-B3FB-1DC6-57FD-93F83D9D1A4F}"/>
              </a:ext>
            </a:extLst>
          </p:cNvPr>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8-13-2025</a:t>
            </a:r>
            <a:endParaRPr/>
          </a:p>
        </p:txBody>
      </p:sp>
      <p:sp>
        <p:nvSpPr>
          <p:cNvPr id="267" name="Google Shape;267;p33">
            <a:extLst>
              <a:ext uri="{FF2B5EF4-FFF2-40B4-BE49-F238E27FC236}">
                <a16:creationId xmlns:a16="http://schemas.microsoft.com/office/drawing/2014/main" id="{FD3D08DE-E26D-24B8-0810-62B7D61DD559}"/>
              </a:ext>
            </a:extLst>
          </p:cNvPr>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a:t>29</a:t>
            </a:r>
          </a:p>
        </p:txBody>
      </p:sp>
      <p:pic>
        <p:nvPicPr>
          <p:cNvPr id="268" name="Google Shape;268;p33">
            <a:extLst>
              <a:ext uri="{FF2B5EF4-FFF2-40B4-BE49-F238E27FC236}">
                <a16:creationId xmlns:a16="http://schemas.microsoft.com/office/drawing/2014/main" id="{5875D8CC-DDFE-C9B8-4388-CC64D0EE97C6}"/>
              </a:ext>
            </a:extLst>
          </p:cNvPr>
          <p:cNvPicPr preferRelativeResize="0"/>
          <p:nvPr/>
        </p:nvPicPr>
        <p:blipFill>
          <a:blip r:embed="rId3">
            <a:alphaModFix/>
          </a:blip>
          <a:stretch>
            <a:fillRect/>
          </a:stretch>
        </p:blipFill>
        <p:spPr>
          <a:xfrm>
            <a:off x="0" y="2280252"/>
            <a:ext cx="240030" cy="8000998"/>
          </a:xfrm>
          <a:prstGeom prst="rect">
            <a:avLst/>
          </a:prstGeom>
          <a:noFill/>
          <a:ln>
            <a:noFill/>
          </a:ln>
        </p:spPr>
      </p:pic>
      <p:pic>
        <p:nvPicPr>
          <p:cNvPr id="269" name="Google Shape;269;p33">
            <a:extLst>
              <a:ext uri="{FF2B5EF4-FFF2-40B4-BE49-F238E27FC236}">
                <a16:creationId xmlns:a16="http://schemas.microsoft.com/office/drawing/2014/main" id="{C31FEA79-B6FD-2DEE-38F6-0410BAF7E103}"/>
              </a:ext>
            </a:extLst>
          </p:cNvPr>
          <p:cNvPicPr preferRelativeResize="0"/>
          <p:nvPr/>
        </p:nvPicPr>
        <p:blipFill>
          <a:blip r:embed="rId4">
            <a:alphaModFix/>
          </a:blip>
          <a:stretch>
            <a:fillRect/>
          </a:stretch>
        </p:blipFill>
        <p:spPr>
          <a:xfrm>
            <a:off x="211320" y="2057046"/>
            <a:ext cx="8000998" cy="239110"/>
          </a:xfrm>
          <a:prstGeom prst="rect">
            <a:avLst/>
          </a:prstGeom>
          <a:noFill/>
          <a:ln>
            <a:noFill/>
          </a:ln>
        </p:spPr>
      </p:pic>
      <p:sp>
        <p:nvSpPr>
          <p:cNvPr id="2" name="TextBox 1">
            <a:extLst>
              <a:ext uri="{FF2B5EF4-FFF2-40B4-BE49-F238E27FC236}">
                <a16:creationId xmlns:a16="http://schemas.microsoft.com/office/drawing/2014/main" id="{F3F81E5C-9F69-D650-BE40-D6626316DA48}"/>
              </a:ext>
            </a:extLst>
          </p:cNvPr>
          <p:cNvSpPr txBox="1"/>
          <p:nvPr/>
        </p:nvSpPr>
        <p:spPr>
          <a:xfrm>
            <a:off x="0" y="0"/>
            <a:ext cx="4059125" cy="523220"/>
          </a:xfrm>
          <a:prstGeom prst="rect">
            <a:avLst/>
          </a:prstGeom>
          <a:solidFill>
            <a:schemeClr val="bg1"/>
          </a:solidFill>
        </p:spPr>
        <p:txBody>
          <a:bodyPr wrap="none" rtlCol="0">
            <a:spAutoFit/>
          </a:bodyPr>
          <a:lstStyle/>
          <a:p>
            <a:r>
              <a:rPr lang="en-US" sz="2800" b="1"/>
              <a:t>Plan and Design Page:</a:t>
            </a:r>
          </a:p>
        </p:txBody>
      </p:sp>
      <p:sp>
        <p:nvSpPr>
          <p:cNvPr id="3" name="TextBox 2">
            <a:extLst>
              <a:ext uri="{FF2B5EF4-FFF2-40B4-BE49-F238E27FC236}">
                <a16:creationId xmlns:a16="http://schemas.microsoft.com/office/drawing/2014/main" id="{3FCF8349-17C6-93CE-243C-92F32EEB41D3}"/>
              </a:ext>
            </a:extLst>
          </p:cNvPr>
          <p:cNvSpPr txBox="1"/>
          <p:nvPr/>
        </p:nvSpPr>
        <p:spPr>
          <a:xfrm>
            <a:off x="0" y="516835"/>
            <a:ext cx="7368208" cy="1384995"/>
          </a:xfrm>
          <a:prstGeom prst="rect">
            <a:avLst/>
          </a:prstGeom>
          <a:solidFill>
            <a:schemeClr val="bg1"/>
          </a:solidFill>
        </p:spPr>
        <p:txBody>
          <a:bodyPr wrap="square" rtlCol="0">
            <a:spAutoFit/>
          </a:bodyPr>
          <a:lstStyle/>
          <a:p>
            <a:pPr marL="119063" indent="-119063"/>
            <a:r>
              <a:rPr lang="en-US">
                <a:solidFill>
                  <a:schemeClr val="tx1">
                    <a:lumMod val="65000"/>
                    <a:lumOff val="35000"/>
                  </a:schemeClr>
                </a:solidFill>
              </a:rPr>
              <a:t>-Drag, drop, rotate, and position vex V5 parts from the PowerPoint </a:t>
            </a:r>
            <a:r>
              <a:rPr lang="en-US" b="1">
                <a:solidFill>
                  <a:schemeClr val="tx1">
                    <a:lumMod val="65000"/>
                    <a:lumOff val="35000"/>
                  </a:schemeClr>
                </a:solidFill>
              </a:rPr>
              <a:t>“V5 Parts Library” </a:t>
            </a:r>
            <a:r>
              <a:rPr lang="en-US">
                <a:solidFill>
                  <a:schemeClr val="tx1">
                    <a:lumMod val="65000"/>
                    <a:lumOff val="35000"/>
                  </a:schemeClr>
                </a:solidFill>
              </a:rPr>
              <a:t>onto this slide to plan out how your robot or robot mechanism will fit together.</a:t>
            </a:r>
          </a:p>
          <a:p>
            <a:pPr marL="119063" indent="-119063"/>
            <a:r>
              <a:rPr lang="en-US">
                <a:solidFill>
                  <a:schemeClr val="tx1">
                    <a:lumMod val="65000"/>
                    <a:lumOff val="35000"/>
                  </a:schemeClr>
                </a:solidFill>
              </a:rPr>
              <a:t>-Use the ‘</a:t>
            </a:r>
            <a:r>
              <a:rPr lang="en-US" b="1">
                <a:solidFill>
                  <a:schemeClr val="tx1"/>
                </a:solidFill>
              </a:rPr>
              <a:t>crop</a:t>
            </a:r>
            <a:r>
              <a:rPr lang="en-US">
                <a:solidFill>
                  <a:schemeClr val="tx1">
                    <a:lumMod val="65000"/>
                    <a:lumOff val="35000"/>
                  </a:schemeClr>
                </a:solidFill>
              </a:rPr>
              <a:t>’ tool to cut pieces down, DO NOT just drag them bigger/smaller. This will mess up the scale of your design, and the parts will not fit together on your robot that way.</a:t>
            </a:r>
          </a:p>
          <a:p>
            <a:r>
              <a:rPr lang="en-US">
                <a:solidFill>
                  <a:schemeClr val="tx1">
                    <a:lumMod val="65000"/>
                    <a:lumOff val="35000"/>
                  </a:schemeClr>
                </a:solidFill>
              </a:rPr>
              <a:t>-This design should come AFTER a filled-out research page.</a:t>
            </a:r>
          </a:p>
          <a:p>
            <a:r>
              <a:rPr lang="en-US">
                <a:solidFill>
                  <a:schemeClr val="tx1">
                    <a:lumMod val="65000"/>
                    <a:lumOff val="35000"/>
                  </a:schemeClr>
                </a:solidFill>
              </a:rPr>
              <a:t>-This design isn’t a copy of what we already built, it’s a plan for what we want to build.</a:t>
            </a:r>
          </a:p>
        </p:txBody>
      </p:sp>
      <p:pic>
        <p:nvPicPr>
          <p:cNvPr id="9" name="Picture 8" descr="A yellow circle and black squares&#10;&#10;AI-generated content may be incorrect.">
            <a:extLst>
              <a:ext uri="{FF2B5EF4-FFF2-40B4-BE49-F238E27FC236}">
                <a16:creationId xmlns:a16="http://schemas.microsoft.com/office/drawing/2014/main" id="{8B807A7D-C18B-3AD4-E895-ED60CA63663D}"/>
              </a:ext>
            </a:extLst>
          </p:cNvPr>
          <p:cNvPicPr>
            <a:picLocks noChangeAspect="1"/>
          </p:cNvPicPr>
          <p:nvPr/>
        </p:nvPicPr>
        <p:blipFill>
          <a:blip r:embed="rId5"/>
          <a:stretch>
            <a:fillRect/>
          </a:stretch>
        </p:blipFill>
        <p:spPr>
          <a:xfrm>
            <a:off x="7153164" y="-9478"/>
            <a:ext cx="603019" cy="809871"/>
          </a:xfrm>
          <a:prstGeom prst="rect">
            <a:avLst/>
          </a:prstGeom>
        </p:spPr>
      </p:pic>
    </p:spTree>
    <p:extLst>
      <p:ext uri="{BB962C8B-B14F-4D97-AF65-F5344CB8AC3E}">
        <p14:creationId xmlns:p14="http://schemas.microsoft.com/office/powerpoint/2010/main" val="39838766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3">
          <a:extLst>
            <a:ext uri="{FF2B5EF4-FFF2-40B4-BE49-F238E27FC236}">
              <a16:creationId xmlns:a16="http://schemas.microsoft.com/office/drawing/2014/main" id="{8027CF60-B451-1080-5B64-FAE7E4CDA2F9}"/>
            </a:ext>
          </a:extLst>
        </p:cNvPr>
        <p:cNvGrpSpPr/>
        <p:nvPr/>
      </p:nvGrpSpPr>
      <p:grpSpPr>
        <a:xfrm>
          <a:off x="0" y="0"/>
          <a:ext cx="0" cy="0"/>
          <a:chOff x="0" y="0"/>
          <a:chExt cx="0" cy="0"/>
        </a:xfrm>
      </p:grpSpPr>
      <p:pic>
        <p:nvPicPr>
          <p:cNvPr id="16" name="Picture 15" descr="276-6298&#10;&#10;4” Omni Directional Wheel">
            <a:extLst>
              <a:ext uri="{FF2B5EF4-FFF2-40B4-BE49-F238E27FC236}">
                <a16:creationId xmlns:a16="http://schemas.microsoft.com/office/drawing/2014/main" id="{E5E65D66-4132-BEB8-C3A2-098F810B3F11}"/>
              </a:ext>
            </a:extLst>
          </p:cNvPr>
          <p:cNvPicPr>
            <a:picLocks noChangeAspect="1"/>
          </p:cNvPicPr>
          <p:nvPr/>
        </p:nvPicPr>
        <p:blipFill>
          <a:blip r:embed="rId3"/>
          <a:stretch>
            <a:fillRect/>
          </a:stretch>
        </p:blipFill>
        <p:spPr>
          <a:xfrm>
            <a:off x="3758364" y="4474523"/>
            <a:ext cx="1838510" cy="1838325"/>
          </a:xfrm>
          <a:prstGeom prst="rect">
            <a:avLst/>
          </a:prstGeom>
        </p:spPr>
      </p:pic>
      <p:pic>
        <p:nvPicPr>
          <p:cNvPr id="8" name="Picture 7" descr="276-8021&#10;&#10;1-Post Standoff Retainer w/ Bearing Flat">
            <a:extLst>
              <a:ext uri="{FF2B5EF4-FFF2-40B4-BE49-F238E27FC236}">
                <a16:creationId xmlns:a16="http://schemas.microsoft.com/office/drawing/2014/main" id="{F7D66E97-02C3-5E90-38E3-3369E4B43684}"/>
              </a:ext>
            </a:extLst>
          </p:cNvPr>
          <p:cNvPicPr>
            <a:picLocks noChangeAspect="1"/>
          </p:cNvPicPr>
          <p:nvPr/>
        </p:nvPicPr>
        <p:blipFill>
          <a:blip r:embed="rId4"/>
          <a:stretch>
            <a:fillRect/>
          </a:stretch>
        </p:blipFill>
        <p:spPr>
          <a:xfrm rot="16200000">
            <a:off x="1003955" y="4194354"/>
            <a:ext cx="571819" cy="180975"/>
          </a:xfrm>
          <a:prstGeom prst="rect">
            <a:avLst/>
          </a:prstGeom>
        </p:spPr>
      </p:pic>
      <p:pic>
        <p:nvPicPr>
          <p:cNvPr id="11" name="Picture 10" descr="276-8021&#10;&#10;1-Post Standoff Retainer w/ Bearing Flat">
            <a:extLst>
              <a:ext uri="{FF2B5EF4-FFF2-40B4-BE49-F238E27FC236}">
                <a16:creationId xmlns:a16="http://schemas.microsoft.com/office/drawing/2014/main" id="{E5E846F9-AEC6-2AC8-1600-533AAD5C1DFC}"/>
              </a:ext>
            </a:extLst>
          </p:cNvPr>
          <p:cNvPicPr>
            <a:picLocks noChangeAspect="1"/>
          </p:cNvPicPr>
          <p:nvPr/>
        </p:nvPicPr>
        <p:blipFill>
          <a:blip r:embed="rId4"/>
          <a:stretch>
            <a:fillRect/>
          </a:stretch>
        </p:blipFill>
        <p:spPr>
          <a:xfrm rot="16200000">
            <a:off x="993765" y="6790070"/>
            <a:ext cx="571819" cy="180975"/>
          </a:xfrm>
          <a:prstGeom prst="rect">
            <a:avLst/>
          </a:prstGeom>
        </p:spPr>
      </p:pic>
      <p:pic>
        <p:nvPicPr>
          <p:cNvPr id="9" name="Picture 8" descr="276-8021&#10;&#10;1-Post Standoff Retainer w/ Bearing Flat">
            <a:extLst>
              <a:ext uri="{FF2B5EF4-FFF2-40B4-BE49-F238E27FC236}">
                <a16:creationId xmlns:a16="http://schemas.microsoft.com/office/drawing/2014/main" id="{88EC33EA-07B8-3741-72EB-7DD3DA1A6C43}"/>
              </a:ext>
            </a:extLst>
          </p:cNvPr>
          <p:cNvPicPr>
            <a:picLocks noChangeAspect="1"/>
          </p:cNvPicPr>
          <p:nvPr/>
        </p:nvPicPr>
        <p:blipFill>
          <a:blip r:embed="rId4"/>
          <a:stretch>
            <a:fillRect/>
          </a:stretch>
        </p:blipFill>
        <p:spPr>
          <a:xfrm rot="16200000">
            <a:off x="201808" y="8078384"/>
            <a:ext cx="571819" cy="180975"/>
          </a:xfrm>
          <a:prstGeom prst="rect">
            <a:avLst/>
          </a:prstGeom>
        </p:spPr>
      </p:pic>
      <p:pic>
        <p:nvPicPr>
          <p:cNvPr id="10" name="Picture 9" descr="276-8021&#10;&#10;1-Post Standoff Retainer w/ Bearing Flat">
            <a:extLst>
              <a:ext uri="{FF2B5EF4-FFF2-40B4-BE49-F238E27FC236}">
                <a16:creationId xmlns:a16="http://schemas.microsoft.com/office/drawing/2014/main" id="{A5B88284-3031-471A-7D8E-D8855748B442}"/>
              </a:ext>
            </a:extLst>
          </p:cNvPr>
          <p:cNvPicPr>
            <a:picLocks noChangeAspect="1"/>
          </p:cNvPicPr>
          <p:nvPr/>
        </p:nvPicPr>
        <p:blipFill>
          <a:blip r:embed="rId4"/>
          <a:stretch>
            <a:fillRect/>
          </a:stretch>
        </p:blipFill>
        <p:spPr>
          <a:xfrm rot="16200000">
            <a:off x="182632" y="5463582"/>
            <a:ext cx="571819" cy="180975"/>
          </a:xfrm>
          <a:prstGeom prst="rect">
            <a:avLst/>
          </a:prstGeom>
        </p:spPr>
      </p:pic>
      <p:pic>
        <p:nvPicPr>
          <p:cNvPr id="4" name="Picture 3" descr="276-8021&#10;&#10;1-Post Standoff Retainer w/ Bearing Flat">
            <a:extLst>
              <a:ext uri="{FF2B5EF4-FFF2-40B4-BE49-F238E27FC236}">
                <a16:creationId xmlns:a16="http://schemas.microsoft.com/office/drawing/2014/main" id="{E8F4292E-50AF-3620-017A-4D0622DDD537}"/>
              </a:ext>
            </a:extLst>
          </p:cNvPr>
          <p:cNvPicPr>
            <a:picLocks noChangeAspect="1"/>
          </p:cNvPicPr>
          <p:nvPr/>
        </p:nvPicPr>
        <p:blipFill>
          <a:blip r:embed="rId4"/>
          <a:stretch>
            <a:fillRect/>
          </a:stretch>
        </p:blipFill>
        <p:spPr>
          <a:xfrm rot="16200000">
            <a:off x="182974" y="2925125"/>
            <a:ext cx="571819" cy="180975"/>
          </a:xfrm>
          <a:prstGeom prst="rect">
            <a:avLst/>
          </a:prstGeom>
        </p:spPr>
      </p:pic>
      <p:pic>
        <p:nvPicPr>
          <p:cNvPr id="7" name="Picture 6" descr="276-8021&#10;&#10;1-Post Standoff Retainer w/ Bearing Flat">
            <a:extLst>
              <a:ext uri="{FF2B5EF4-FFF2-40B4-BE49-F238E27FC236}">
                <a16:creationId xmlns:a16="http://schemas.microsoft.com/office/drawing/2014/main" id="{297E96B3-B87E-D35D-D828-19136B790D2D}"/>
              </a:ext>
            </a:extLst>
          </p:cNvPr>
          <p:cNvPicPr>
            <a:picLocks noChangeAspect="1"/>
          </p:cNvPicPr>
          <p:nvPr/>
        </p:nvPicPr>
        <p:blipFill>
          <a:blip r:embed="rId4"/>
          <a:stretch>
            <a:fillRect/>
          </a:stretch>
        </p:blipFill>
        <p:spPr>
          <a:xfrm rot="5400000">
            <a:off x="1939720" y="6475148"/>
            <a:ext cx="571819" cy="180975"/>
          </a:xfrm>
          <a:prstGeom prst="rect">
            <a:avLst/>
          </a:prstGeom>
        </p:spPr>
      </p:pic>
      <p:pic>
        <p:nvPicPr>
          <p:cNvPr id="6" name="Picture 5" descr="276-8021&#10;&#10;1-Post Standoff Retainer w/ Bearing Flat">
            <a:extLst>
              <a:ext uri="{FF2B5EF4-FFF2-40B4-BE49-F238E27FC236}">
                <a16:creationId xmlns:a16="http://schemas.microsoft.com/office/drawing/2014/main" id="{0DF0010E-D9D1-DA7C-1557-07F28506309F}"/>
              </a:ext>
            </a:extLst>
          </p:cNvPr>
          <p:cNvPicPr>
            <a:picLocks noChangeAspect="1"/>
          </p:cNvPicPr>
          <p:nvPr/>
        </p:nvPicPr>
        <p:blipFill>
          <a:blip r:embed="rId4"/>
          <a:stretch>
            <a:fillRect/>
          </a:stretch>
        </p:blipFill>
        <p:spPr>
          <a:xfrm rot="5400000">
            <a:off x="1901607" y="3908061"/>
            <a:ext cx="571819" cy="180975"/>
          </a:xfrm>
          <a:prstGeom prst="rect">
            <a:avLst/>
          </a:prstGeom>
        </p:spPr>
      </p:pic>
      <p:pic>
        <p:nvPicPr>
          <p:cNvPr id="47" name="Picture 46" descr="276-4840&#10;&#10;V5 Smart Motor">
            <a:extLst>
              <a:ext uri="{FF2B5EF4-FFF2-40B4-BE49-F238E27FC236}">
                <a16:creationId xmlns:a16="http://schemas.microsoft.com/office/drawing/2014/main" id="{3DA18592-7B27-DF3B-ED5E-4E4535506984}"/>
              </a:ext>
            </a:extLst>
          </p:cNvPr>
          <p:cNvPicPr>
            <a:picLocks noChangeAspect="1"/>
          </p:cNvPicPr>
          <p:nvPr/>
        </p:nvPicPr>
        <p:blipFill>
          <a:blip r:embed="rId5"/>
          <a:stretch>
            <a:fillRect/>
          </a:stretch>
        </p:blipFill>
        <p:spPr>
          <a:xfrm rot="16200000">
            <a:off x="2315375" y="7398377"/>
            <a:ext cx="917038" cy="1267188"/>
          </a:xfrm>
          <a:prstGeom prst="rect">
            <a:avLst/>
          </a:prstGeom>
        </p:spPr>
      </p:pic>
      <p:pic>
        <p:nvPicPr>
          <p:cNvPr id="46" name="Picture 45" descr="276-4840&#10;&#10;V5 Smart Motor">
            <a:extLst>
              <a:ext uri="{FF2B5EF4-FFF2-40B4-BE49-F238E27FC236}">
                <a16:creationId xmlns:a16="http://schemas.microsoft.com/office/drawing/2014/main" id="{0266E93A-0472-2AE7-C908-580290CBC88C}"/>
              </a:ext>
            </a:extLst>
          </p:cNvPr>
          <p:cNvPicPr>
            <a:picLocks noChangeAspect="1"/>
          </p:cNvPicPr>
          <p:nvPr/>
        </p:nvPicPr>
        <p:blipFill>
          <a:blip r:embed="rId5"/>
          <a:stretch>
            <a:fillRect/>
          </a:stretch>
        </p:blipFill>
        <p:spPr>
          <a:xfrm rot="16200000">
            <a:off x="2316089" y="2507917"/>
            <a:ext cx="917038" cy="1267188"/>
          </a:xfrm>
          <a:prstGeom prst="rect">
            <a:avLst/>
          </a:prstGeom>
        </p:spPr>
      </p:pic>
      <p:pic>
        <p:nvPicPr>
          <p:cNvPr id="3" name="Picture 2" descr="276-8021&#10;&#10;1-Post Standoff Retainer w/ Bearing Flat">
            <a:extLst>
              <a:ext uri="{FF2B5EF4-FFF2-40B4-BE49-F238E27FC236}">
                <a16:creationId xmlns:a16="http://schemas.microsoft.com/office/drawing/2014/main" id="{2D16C357-B1B5-0D07-E9D8-F0E21685C707}"/>
              </a:ext>
            </a:extLst>
          </p:cNvPr>
          <p:cNvPicPr>
            <a:picLocks noChangeAspect="1"/>
          </p:cNvPicPr>
          <p:nvPr/>
        </p:nvPicPr>
        <p:blipFill>
          <a:blip r:embed="rId4"/>
          <a:stretch>
            <a:fillRect/>
          </a:stretch>
        </p:blipFill>
        <p:spPr>
          <a:xfrm rot="5400000">
            <a:off x="1931490" y="5282264"/>
            <a:ext cx="571819" cy="180975"/>
          </a:xfrm>
          <a:prstGeom prst="rect">
            <a:avLst/>
          </a:prstGeom>
        </p:spPr>
      </p:pic>
      <p:pic>
        <p:nvPicPr>
          <p:cNvPr id="21" name="Picture 20" descr="276-6298&#10;&#10;4” Omni Directional Wheel">
            <a:extLst>
              <a:ext uri="{FF2B5EF4-FFF2-40B4-BE49-F238E27FC236}">
                <a16:creationId xmlns:a16="http://schemas.microsoft.com/office/drawing/2014/main" id="{EAB2A255-186A-F395-BFD1-E5B0E82459F7}"/>
              </a:ext>
            </a:extLst>
          </p:cNvPr>
          <p:cNvPicPr>
            <a:picLocks noChangeAspect="1"/>
          </p:cNvPicPr>
          <p:nvPr/>
        </p:nvPicPr>
        <p:blipFill>
          <a:blip r:embed="rId3"/>
          <a:stretch>
            <a:fillRect/>
          </a:stretch>
        </p:blipFill>
        <p:spPr>
          <a:xfrm>
            <a:off x="3767330" y="1863668"/>
            <a:ext cx="1838510" cy="1838325"/>
          </a:xfrm>
          <a:prstGeom prst="rect">
            <a:avLst/>
          </a:prstGeom>
        </p:spPr>
      </p:pic>
      <p:sp>
        <p:nvSpPr>
          <p:cNvPr id="264" name="Google Shape;264;p33">
            <a:extLst>
              <a:ext uri="{FF2B5EF4-FFF2-40B4-BE49-F238E27FC236}">
                <a16:creationId xmlns:a16="http://schemas.microsoft.com/office/drawing/2014/main" id="{D6F52483-22CA-41BB-F104-BC2B3249D2AB}"/>
              </a:ext>
            </a:extLst>
          </p:cNvPr>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r>
              <a:rPr lang="en-US"/>
              <a:t>Drivetrain Design 2</a:t>
            </a:r>
            <a:endParaRPr/>
          </a:p>
        </p:txBody>
      </p:sp>
      <p:sp>
        <p:nvSpPr>
          <p:cNvPr id="265" name="Google Shape;265;p33">
            <a:extLst>
              <a:ext uri="{FF2B5EF4-FFF2-40B4-BE49-F238E27FC236}">
                <a16:creationId xmlns:a16="http://schemas.microsoft.com/office/drawing/2014/main" id="{5A896CDB-06BA-4F13-4F08-35544024F5D5}"/>
              </a:ext>
            </a:extLst>
          </p:cNvPr>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indent="0"/>
            <a:r>
              <a:rPr lang="en-US"/>
              <a:t>John Hopkins</a:t>
            </a:r>
          </a:p>
        </p:txBody>
      </p:sp>
      <p:sp>
        <p:nvSpPr>
          <p:cNvPr id="266" name="Google Shape;266;p33">
            <a:extLst>
              <a:ext uri="{FF2B5EF4-FFF2-40B4-BE49-F238E27FC236}">
                <a16:creationId xmlns:a16="http://schemas.microsoft.com/office/drawing/2014/main" id="{E407E12A-EB99-5B2B-58F7-DCDAB181AF83}"/>
              </a:ext>
            </a:extLst>
          </p:cNvPr>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8-13-2025</a:t>
            </a:r>
            <a:endParaRPr/>
          </a:p>
        </p:txBody>
      </p:sp>
      <p:sp>
        <p:nvSpPr>
          <p:cNvPr id="267" name="Google Shape;267;p33">
            <a:extLst>
              <a:ext uri="{FF2B5EF4-FFF2-40B4-BE49-F238E27FC236}">
                <a16:creationId xmlns:a16="http://schemas.microsoft.com/office/drawing/2014/main" id="{D335EFE9-1341-A432-9FCE-023C35D74A37}"/>
              </a:ext>
            </a:extLst>
          </p:cNvPr>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a:t>30</a:t>
            </a:r>
            <a:endParaRPr/>
          </a:p>
        </p:txBody>
      </p:sp>
      <p:pic>
        <p:nvPicPr>
          <p:cNvPr id="268" name="Google Shape;268;p33">
            <a:extLst>
              <a:ext uri="{FF2B5EF4-FFF2-40B4-BE49-F238E27FC236}">
                <a16:creationId xmlns:a16="http://schemas.microsoft.com/office/drawing/2014/main" id="{DB131211-31BD-20A8-2F2C-CF290F56AD5C}"/>
              </a:ext>
            </a:extLst>
          </p:cNvPr>
          <p:cNvPicPr preferRelativeResize="0"/>
          <p:nvPr/>
        </p:nvPicPr>
        <p:blipFill>
          <a:blip r:embed="rId6">
            <a:alphaModFix/>
          </a:blip>
          <a:stretch>
            <a:fillRect/>
          </a:stretch>
        </p:blipFill>
        <p:spPr>
          <a:xfrm>
            <a:off x="0" y="2280252"/>
            <a:ext cx="240030" cy="8000998"/>
          </a:xfrm>
          <a:prstGeom prst="rect">
            <a:avLst/>
          </a:prstGeom>
          <a:noFill/>
          <a:ln>
            <a:noFill/>
          </a:ln>
        </p:spPr>
      </p:pic>
      <p:pic>
        <p:nvPicPr>
          <p:cNvPr id="269" name="Google Shape;269;p33">
            <a:extLst>
              <a:ext uri="{FF2B5EF4-FFF2-40B4-BE49-F238E27FC236}">
                <a16:creationId xmlns:a16="http://schemas.microsoft.com/office/drawing/2014/main" id="{ACF4E1E9-F734-69FD-26C4-B65919FE7098}"/>
              </a:ext>
            </a:extLst>
          </p:cNvPr>
          <p:cNvPicPr preferRelativeResize="0"/>
          <p:nvPr/>
        </p:nvPicPr>
        <p:blipFill>
          <a:blip r:embed="rId7">
            <a:alphaModFix/>
          </a:blip>
          <a:stretch>
            <a:fillRect/>
          </a:stretch>
        </p:blipFill>
        <p:spPr>
          <a:xfrm>
            <a:off x="232879" y="526282"/>
            <a:ext cx="8000998" cy="239110"/>
          </a:xfrm>
          <a:prstGeom prst="rect">
            <a:avLst/>
          </a:prstGeom>
          <a:noFill/>
          <a:ln>
            <a:noFill/>
          </a:ln>
        </p:spPr>
      </p:pic>
      <p:sp>
        <p:nvSpPr>
          <p:cNvPr id="2" name="TextBox 1">
            <a:extLst>
              <a:ext uri="{FF2B5EF4-FFF2-40B4-BE49-F238E27FC236}">
                <a16:creationId xmlns:a16="http://schemas.microsoft.com/office/drawing/2014/main" id="{FFDEFCB5-5688-484A-EE73-BEDD94B12D5B}"/>
              </a:ext>
            </a:extLst>
          </p:cNvPr>
          <p:cNvSpPr txBox="1"/>
          <p:nvPr/>
        </p:nvSpPr>
        <p:spPr>
          <a:xfrm>
            <a:off x="0" y="0"/>
            <a:ext cx="4059125" cy="523220"/>
          </a:xfrm>
          <a:prstGeom prst="rect">
            <a:avLst/>
          </a:prstGeom>
          <a:solidFill>
            <a:schemeClr val="bg1"/>
          </a:solidFill>
        </p:spPr>
        <p:txBody>
          <a:bodyPr wrap="none" rtlCol="0">
            <a:spAutoFit/>
          </a:bodyPr>
          <a:lstStyle/>
          <a:p>
            <a:r>
              <a:rPr lang="en-US" sz="2800" b="1"/>
              <a:t>Plan and Design Page:</a:t>
            </a:r>
          </a:p>
        </p:txBody>
      </p:sp>
      <p:pic>
        <p:nvPicPr>
          <p:cNvPr id="22" name="Picture 21" descr="276-6298&#10;&#10;4” Omni Directional Wheel">
            <a:extLst>
              <a:ext uri="{FF2B5EF4-FFF2-40B4-BE49-F238E27FC236}">
                <a16:creationId xmlns:a16="http://schemas.microsoft.com/office/drawing/2014/main" id="{3360874F-1435-1445-DA1B-EA3719423A84}"/>
              </a:ext>
            </a:extLst>
          </p:cNvPr>
          <p:cNvPicPr>
            <a:picLocks noChangeAspect="1"/>
          </p:cNvPicPr>
          <p:nvPr/>
        </p:nvPicPr>
        <p:blipFill>
          <a:blip r:embed="rId3"/>
          <a:stretch>
            <a:fillRect/>
          </a:stretch>
        </p:blipFill>
        <p:spPr>
          <a:xfrm>
            <a:off x="3756432" y="7124450"/>
            <a:ext cx="1838510" cy="1838325"/>
          </a:xfrm>
          <a:prstGeom prst="rect">
            <a:avLst/>
          </a:prstGeom>
        </p:spPr>
      </p:pic>
      <p:pic>
        <p:nvPicPr>
          <p:cNvPr id="25" name="Picture 24" descr="276-3438-331&#10;&#10;High Strength 84T Gear">
            <a:extLst>
              <a:ext uri="{FF2B5EF4-FFF2-40B4-BE49-F238E27FC236}">
                <a16:creationId xmlns:a16="http://schemas.microsoft.com/office/drawing/2014/main" id="{9F6720AE-B7A7-C17E-2F0C-38E1A0FB4701}"/>
              </a:ext>
            </a:extLst>
          </p:cNvPr>
          <p:cNvPicPr>
            <a:picLocks noChangeAspect="1"/>
          </p:cNvPicPr>
          <p:nvPr/>
        </p:nvPicPr>
        <p:blipFill>
          <a:blip r:embed="rId8"/>
          <a:stretch>
            <a:fillRect/>
          </a:stretch>
        </p:blipFill>
        <p:spPr>
          <a:xfrm>
            <a:off x="5725782" y="1961464"/>
            <a:ext cx="1647991" cy="1647825"/>
          </a:xfrm>
          <a:prstGeom prst="rect">
            <a:avLst/>
          </a:prstGeom>
        </p:spPr>
      </p:pic>
      <p:pic>
        <p:nvPicPr>
          <p:cNvPr id="26" name="Picture 25" descr="276-3438-331&#10;&#10;High Strength 84T Gear">
            <a:extLst>
              <a:ext uri="{FF2B5EF4-FFF2-40B4-BE49-F238E27FC236}">
                <a16:creationId xmlns:a16="http://schemas.microsoft.com/office/drawing/2014/main" id="{E2514D60-C40A-DA6C-2AE2-B5C8430FC218}"/>
              </a:ext>
            </a:extLst>
          </p:cNvPr>
          <p:cNvPicPr>
            <a:picLocks noChangeAspect="1"/>
          </p:cNvPicPr>
          <p:nvPr/>
        </p:nvPicPr>
        <p:blipFill>
          <a:blip r:embed="rId8"/>
          <a:stretch>
            <a:fillRect/>
          </a:stretch>
        </p:blipFill>
        <p:spPr>
          <a:xfrm>
            <a:off x="5710125" y="4549165"/>
            <a:ext cx="1647991" cy="1647825"/>
          </a:xfrm>
          <a:prstGeom prst="rect">
            <a:avLst/>
          </a:prstGeom>
        </p:spPr>
      </p:pic>
      <p:pic>
        <p:nvPicPr>
          <p:cNvPr id="27" name="Picture 26" descr="276-3438-331&#10;&#10;High Strength 84T Gear">
            <a:extLst>
              <a:ext uri="{FF2B5EF4-FFF2-40B4-BE49-F238E27FC236}">
                <a16:creationId xmlns:a16="http://schemas.microsoft.com/office/drawing/2014/main" id="{026C5A83-24F9-28F0-5049-10B1A59ECCF3}"/>
              </a:ext>
            </a:extLst>
          </p:cNvPr>
          <p:cNvPicPr>
            <a:picLocks noChangeAspect="1"/>
          </p:cNvPicPr>
          <p:nvPr/>
        </p:nvPicPr>
        <p:blipFill>
          <a:blip r:embed="rId8"/>
          <a:stretch>
            <a:fillRect/>
          </a:stretch>
        </p:blipFill>
        <p:spPr>
          <a:xfrm>
            <a:off x="5731151" y="7051327"/>
            <a:ext cx="1647991" cy="1647825"/>
          </a:xfrm>
          <a:prstGeom prst="rect">
            <a:avLst/>
          </a:prstGeom>
        </p:spPr>
      </p:pic>
      <p:pic>
        <p:nvPicPr>
          <p:cNvPr id="5" name="Picture 4" descr="276-2289-001&#10;&#10;Aluminum C-Channel 1x2x1x35">
            <a:extLst>
              <a:ext uri="{FF2B5EF4-FFF2-40B4-BE49-F238E27FC236}">
                <a16:creationId xmlns:a16="http://schemas.microsoft.com/office/drawing/2014/main" id="{7759A504-885D-09E2-828E-9C0DA17FDD85}"/>
              </a:ext>
            </a:extLst>
          </p:cNvPr>
          <p:cNvPicPr>
            <a:picLocks noChangeAspect="1"/>
          </p:cNvPicPr>
          <p:nvPr/>
        </p:nvPicPr>
        <p:blipFill>
          <a:blip r:embed="rId9"/>
          <a:srcRect l="602" t="1827" r="14004"/>
          <a:stretch>
            <a:fillRect/>
          </a:stretch>
        </p:blipFill>
        <p:spPr>
          <a:xfrm rot="16200000">
            <a:off x="1386613" y="5175511"/>
            <a:ext cx="6629767" cy="445638"/>
          </a:xfrm>
          <a:prstGeom prst="rect">
            <a:avLst/>
          </a:prstGeom>
        </p:spPr>
      </p:pic>
      <p:pic>
        <p:nvPicPr>
          <p:cNvPr id="19" name="Picture 18" descr="276-7573&#10;&#10;High Strength 48T Gear">
            <a:extLst>
              <a:ext uri="{FF2B5EF4-FFF2-40B4-BE49-F238E27FC236}">
                <a16:creationId xmlns:a16="http://schemas.microsoft.com/office/drawing/2014/main" id="{AAE94C08-5170-6DB1-9E28-DBEDA7CEB337}"/>
              </a:ext>
            </a:extLst>
          </p:cNvPr>
          <p:cNvPicPr>
            <a:picLocks noChangeAspect="1"/>
          </p:cNvPicPr>
          <p:nvPr/>
        </p:nvPicPr>
        <p:blipFill>
          <a:blip r:embed="rId10"/>
          <a:stretch>
            <a:fillRect/>
          </a:stretch>
        </p:blipFill>
        <p:spPr>
          <a:xfrm>
            <a:off x="6073500" y="6106881"/>
            <a:ext cx="960958" cy="962025"/>
          </a:xfrm>
          <a:prstGeom prst="rect">
            <a:avLst/>
          </a:prstGeom>
        </p:spPr>
      </p:pic>
      <p:pic>
        <p:nvPicPr>
          <p:cNvPr id="20" name="Picture 19" descr="276-7573&#10;&#10;High Strength 48T Gear">
            <a:extLst>
              <a:ext uri="{FF2B5EF4-FFF2-40B4-BE49-F238E27FC236}">
                <a16:creationId xmlns:a16="http://schemas.microsoft.com/office/drawing/2014/main" id="{4A8A88E7-F4DB-2278-367F-15B9AC846D9B}"/>
              </a:ext>
            </a:extLst>
          </p:cNvPr>
          <p:cNvPicPr>
            <a:picLocks noChangeAspect="1"/>
          </p:cNvPicPr>
          <p:nvPr/>
        </p:nvPicPr>
        <p:blipFill>
          <a:blip r:embed="rId10"/>
          <a:stretch>
            <a:fillRect/>
          </a:stretch>
        </p:blipFill>
        <p:spPr>
          <a:xfrm>
            <a:off x="6073500" y="3600334"/>
            <a:ext cx="960958" cy="962025"/>
          </a:xfrm>
          <a:prstGeom prst="rect">
            <a:avLst/>
          </a:prstGeom>
        </p:spPr>
      </p:pic>
      <p:pic>
        <p:nvPicPr>
          <p:cNvPr id="24" name="Picture 23" descr="276-2289-001&#10;&#10;Aluminum C-Channel 1x2x1x35">
            <a:extLst>
              <a:ext uri="{FF2B5EF4-FFF2-40B4-BE49-F238E27FC236}">
                <a16:creationId xmlns:a16="http://schemas.microsoft.com/office/drawing/2014/main" id="{63CF029C-1020-26D8-5BA5-B41D3EACE325}"/>
              </a:ext>
            </a:extLst>
          </p:cNvPr>
          <p:cNvPicPr>
            <a:picLocks noChangeAspect="1"/>
          </p:cNvPicPr>
          <p:nvPr/>
        </p:nvPicPr>
        <p:blipFill>
          <a:blip r:embed="rId11"/>
          <a:srcRect l="236" t="11744" r="13106" b="258"/>
          <a:stretch>
            <a:fillRect/>
          </a:stretch>
        </p:blipFill>
        <p:spPr>
          <a:xfrm rot="16200000">
            <a:off x="-1227307" y="5434530"/>
            <a:ext cx="6727947" cy="211953"/>
          </a:xfrm>
          <a:prstGeom prst="rect">
            <a:avLst/>
          </a:prstGeom>
        </p:spPr>
      </p:pic>
      <p:pic>
        <p:nvPicPr>
          <p:cNvPr id="31" name="Picture 30" descr="276-2289-001&#10;&#10;Aluminum C-Channel 1x2x1x35">
            <a:extLst>
              <a:ext uri="{FF2B5EF4-FFF2-40B4-BE49-F238E27FC236}">
                <a16:creationId xmlns:a16="http://schemas.microsoft.com/office/drawing/2014/main" id="{38C0FBAC-665A-5CD1-66CA-A9CA2CCBAF26}"/>
              </a:ext>
            </a:extLst>
          </p:cNvPr>
          <p:cNvPicPr>
            <a:picLocks noChangeAspect="1"/>
          </p:cNvPicPr>
          <p:nvPr/>
        </p:nvPicPr>
        <p:blipFill>
          <a:blip r:embed="rId11"/>
          <a:srcRect l="236" t="11744" r="13106" b="258"/>
          <a:stretch>
            <a:fillRect/>
          </a:stretch>
        </p:blipFill>
        <p:spPr>
          <a:xfrm rot="16200000">
            <a:off x="-1971597" y="5438826"/>
            <a:ext cx="6727947" cy="211953"/>
          </a:xfrm>
          <a:prstGeom prst="rect">
            <a:avLst/>
          </a:prstGeom>
        </p:spPr>
      </p:pic>
      <p:pic>
        <p:nvPicPr>
          <p:cNvPr id="32" name="Picture 31" descr="276-2289-001&#10;&#10;Aluminum C-Channel 1x2x1x35">
            <a:extLst>
              <a:ext uri="{FF2B5EF4-FFF2-40B4-BE49-F238E27FC236}">
                <a16:creationId xmlns:a16="http://schemas.microsoft.com/office/drawing/2014/main" id="{BEC79166-3993-4DEF-9F1B-5882FBBED19A}"/>
              </a:ext>
            </a:extLst>
          </p:cNvPr>
          <p:cNvPicPr>
            <a:picLocks noChangeAspect="1"/>
          </p:cNvPicPr>
          <p:nvPr/>
        </p:nvPicPr>
        <p:blipFill>
          <a:blip r:embed="rId11"/>
          <a:srcRect l="236" t="11744" r="13106" b="258"/>
          <a:stretch>
            <a:fillRect/>
          </a:stretch>
        </p:blipFill>
        <p:spPr>
          <a:xfrm rot="16200000">
            <a:off x="-2785953" y="5445432"/>
            <a:ext cx="6727947" cy="211953"/>
          </a:xfrm>
          <a:prstGeom prst="rect">
            <a:avLst/>
          </a:prstGeom>
        </p:spPr>
      </p:pic>
      <p:pic>
        <p:nvPicPr>
          <p:cNvPr id="37" name="Picture 36" descr="276-3438-331&#10;&#10;High Strength 84T Gear">
            <a:extLst>
              <a:ext uri="{FF2B5EF4-FFF2-40B4-BE49-F238E27FC236}">
                <a16:creationId xmlns:a16="http://schemas.microsoft.com/office/drawing/2014/main" id="{EC00270D-A87F-CB2C-5A7F-853427AF8C50}"/>
              </a:ext>
            </a:extLst>
          </p:cNvPr>
          <p:cNvPicPr>
            <a:picLocks noChangeAspect="1"/>
          </p:cNvPicPr>
          <p:nvPr/>
        </p:nvPicPr>
        <p:blipFill>
          <a:blip r:embed="rId12"/>
          <a:stretch>
            <a:fillRect/>
          </a:stretch>
        </p:blipFill>
        <p:spPr>
          <a:xfrm rot="16200000">
            <a:off x="966770" y="2855143"/>
            <a:ext cx="1645188" cy="296330"/>
          </a:xfrm>
          <a:prstGeom prst="rect">
            <a:avLst/>
          </a:prstGeom>
        </p:spPr>
      </p:pic>
      <p:pic>
        <p:nvPicPr>
          <p:cNvPr id="39" name="Picture 38" descr="276-3438-331&#10;&#10;High Strength 84T Gear">
            <a:extLst>
              <a:ext uri="{FF2B5EF4-FFF2-40B4-BE49-F238E27FC236}">
                <a16:creationId xmlns:a16="http://schemas.microsoft.com/office/drawing/2014/main" id="{DCE93806-4C70-CCE4-6747-FE28A8298A5E}"/>
              </a:ext>
            </a:extLst>
          </p:cNvPr>
          <p:cNvPicPr>
            <a:picLocks noChangeAspect="1"/>
          </p:cNvPicPr>
          <p:nvPr/>
        </p:nvPicPr>
        <p:blipFill>
          <a:blip r:embed="rId12"/>
          <a:stretch>
            <a:fillRect/>
          </a:stretch>
        </p:blipFill>
        <p:spPr>
          <a:xfrm rot="16200000">
            <a:off x="954195" y="7845326"/>
            <a:ext cx="1645188" cy="296330"/>
          </a:xfrm>
          <a:prstGeom prst="rect">
            <a:avLst/>
          </a:prstGeom>
        </p:spPr>
      </p:pic>
      <p:pic>
        <p:nvPicPr>
          <p:cNvPr id="40" name="Picture 39" descr="276-3438-331&#10;&#10;High Strength 84T Gear">
            <a:extLst>
              <a:ext uri="{FF2B5EF4-FFF2-40B4-BE49-F238E27FC236}">
                <a16:creationId xmlns:a16="http://schemas.microsoft.com/office/drawing/2014/main" id="{19693828-DADD-865B-7D27-BEADE9364E11}"/>
              </a:ext>
            </a:extLst>
          </p:cNvPr>
          <p:cNvPicPr>
            <a:picLocks noChangeAspect="1"/>
          </p:cNvPicPr>
          <p:nvPr/>
        </p:nvPicPr>
        <p:blipFill>
          <a:blip r:embed="rId12"/>
          <a:stretch>
            <a:fillRect/>
          </a:stretch>
        </p:blipFill>
        <p:spPr>
          <a:xfrm rot="16200000">
            <a:off x="954237" y="5331122"/>
            <a:ext cx="1645188" cy="296330"/>
          </a:xfrm>
          <a:prstGeom prst="rect">
            <a:avLst/>
          </a:prstGeom>
        </p:spPr>
      </p:pic>
      <p:pic>
        <p:nvPicPr>
          <p:cNvPr id="41" name="Picture 40" descr="276-6298&#10;&#10;4” Omni Directional Wheel">
            <a:extLst>
              <a:ext uri="{FF2B5EF4-FFF2-40B4-BE49-F238E27FC236}">
                <a16:creationId xmlns:a16="http://schemas.microsoft.com/office/drawing/2014/main" id="{B558A025-8C29-F48E-6E15-B8532E541B8C}"/>
              </a:ext>
            </a:extLst>
          </p:cNvPr>
          <p:cNvPicPr>
            <a:picLocks noChangeAspect="1"/>
          </p:cNvPicPr>
          <p:nvPr/>
        </p:nvPicPr>
        <p:blipFill>
          <a:blip r:embed="rId13"/>
          <a:stretch>
            <a:fillRect/>
          </a:stretch>
        </p:blipFill>
        <p:spPr>
          <a:xfrm>
            <a:off x="684009" y="2050690"/>
            <a:ext cx="533320" cy="1924050"/>
          </a:xfrm>
          <a:prstGeom prst="rect">
            <a:avLst/>
          </a:prstGeom>
        </p:spPr>
      </p:pic>
      <p:pic>
        <p:nvPicPr>
          <p:cNvPr id="42" name="Picture 41" descr="276-6298&#10;&#10;4” Omni Directional Wheel">
            <a:extLst>
              <a:ext uri="{FF2B5EF4-FFF2-40B4-BE49-F238E27FC236}">
                <a16:creationId xmlns:a16="http://schemas.microsoft.com/office/drawing/2014/main" id="{086DC714-9623-98AF-A1D2-B6A8FA0F93BB}"/>
              </a:ext>
            </a:extLst>
          </p:cNvPr>
          <p:cNvPicPr>
            <a:picLocks noChangeAspect="1"/>
          </p:cNvPicPr>
          <p:nvPr/>
        </p:nvPicPr>
        <p:blipFill>
          <a:blip r:embed="rId13"/>
          <a:stretch>
            <a:fillRect/>
          </a:stretch>
        </p:blipFill>
        <p:spPr>
          <a:xfrm>
            <a:off x="684009" y="7079140"/>
            <a:ext cx="533320" cy="1924050"/>
          </a:xfrm>
          <a:prstGeom prst="rect">
            <a:avLst/>
          </a:prstGeom>
        </p:spPr>
      </p:pic>
      <p:pic>
        <p:nvPicPr>
          <p:cNvPr id="44" name="Picture 43" descr="276-7573&#10;&#10;High Strength 48T Gear">
            <a:extLst>
              <a:ext uri="{FF2B5EF4-FFF2-40B4-BE49-F238E27FC236}">
                <a16:creationId xmlns:a16="http://schemas.microsoft.com/office/drawing/2014/main" id="{8CD0BCA8-C47D-F5CE-663C-D0315C38A544}"/>
              </a:ext>
            </a:extLst>
          </p:cNvPr>
          <p:cNvPicPr>
            <a:picLocks noChangeAspect="1"/>
          </p:cNvPicPr>
          <p:nvPr/>
        </p:nvPicPr>
        <p:blipFill>
          <a:blip r:embed="rId14"/>
          <a:stretch>
            <a:fillRect/>
          </a:stretch>
        </p:blipFill>
        <p:spPr>
          <a:xfrm rot="16200000">
            <a:off x="1360122" y="4093961"/>
            <a:ext cx="848137" cy="263394"/>
          </a:xfrm>
          <a:prstGeom prst="rect">
            <a:avLst/>
          </a:prstGeom>
        </p:spPr>
      </p:pic>
      <p:pic>
        <p:nvPicPr>
          <p:cNvPr id="45" name="Picture 44" descr="276-7573&#10;&#10;High Strength 48T Gear">
            <a:extLst>
              <a:ext uri="{FF2B5EF4-FFF2-40B4-BE49-F238E27FC236}">
                <a16:creationId xmlns:a16="http://schemas.microsoft.com/office/drawing/2014/main" id="{2F296E99-9CF6-9AC5-522B-78B834636415}"/>
              </a:ext>
            </a:extLst>
          </p:cNvPr>
          <p:cNvPicPr>
            <a:picLocks noChangeAspect="1"/>
          </p:cNvPicPr>
          <p:nvPr/>
        </p:nvPicPr>
        <p:blipFill>
          <a:blip r:embed="rId14"/>
          <a:stretch>
            <a:fillRect/>
          </a:stretch>
        </p:blipFill>
        <p:spPr>
          <a:xfrm rot="16200000">
            <a:off x="1359405" y="6596294"/>
            <a:ext cx="848137" cy="263394"/>
          </a:xfrm>
          <a:prstGeom prst="rect">
            <a:avLst/>
          </a:prstGeom>
        </p:spPr>
      </p:pic>
      <p:sp>
        <p:nvSpPr>
          <p:cNvPr id="48" name="TextBox 47">
            <a:extLst>
              <a:ext uri="{FF2B5EF4-FFF2-40B4-BE49-F238E27FC236}">
                <a16:creationId xmlns:a16="http://schemas.microsoft.com/office/drawing/2014/main" id="{35D6BA9A-B6D5-08B3-A3BE-7A540D36E920}"/>
              </a:ext>
            </a:extLst>
          </p:cNvPr>
          <p:cNvSpPr txBox="1"/>
          <p:nvPr/>
        </p:nvSpPr>
        <p:spPr>
          <a:xfrm>
            <a:off x="2435805" y="912944"/>
            <a:ext cx="2682145" cy="523220"/>
          </a:xfrm>
          <a:prstGeom prst="rect">
            <a:avLst/>
          </a:prstGeom>
          <a:solidFill>
            <a:schemeClr val="bg1"/>
          </a:solidFill>
        </p:spPr>
        <p:txBody>
          <a:bodyPr wrap="none" lIns="91440" tIns="45720" rIns="91440" bIns="45720" rtlCol="0" anchor="t">
            <a:spAutoFit/>
          </a:bodyPr>
          <a:lstStyle/>
          <a:p>
            <a:r>
              <a:rPr lang="en-US" sz="2800" b="1"/>
              <a:t>Drivetrain side</a:t>
            </a:r>
          </a:p>
        </p:txBody>
      </p:sp>
      <p:pic>
        <p:nvPicPr>
          <p:cNvPr id="12" name="Picture 11" descr="276-6481&#10;&#10;1-Post Hex Nut Retainer w Bearing Flat">
            <a:extLst>
              <a:ext uri="{FF2B5EF4-FFF2-40B4-BE49-F238E27FC236}">
                <a16:creationId xmlns:a16="http://schemas.microsoft.com/office/drawing/2014/main" id="{8AEAA741-8D09-F4A9-6A22-C14F6CB6AD6E}"/>
              </a:ext>
            </a:extLst>
          </p:cNvPr>
          <p:cNvPicPr>
            <a:picLocks noChangeAspect="1"/>
          </p:cNvPicPr>
          <p:nvPr/>
        </p:nvPicPr>
        <p:blipFill>
          <a:blip r:embed="rId15"/>
          <a:stretch>
            <a:fillRect/>
          </a:stretch>
        </p:blipFill>
        <p:spPr>
          <a:xfrm rot="-5400000">
            <a:off x="4432991" y="2433629"/>
            <a:ext cx="533987" cy="228744"/>
          </a:xfrm>
          <a:prstGeom prst="rect">
            <a:avLst/>
          </a:prstGeom>
        </p:spPr>
      </p:pic>
      <p:pic>
        <p:nvPicPr>
          <p:cNvPr id="14" name="Picture 13" descr="276-6481&#10;&#10;1-Post Hex Nut Retainer w Bearing Flat">
            <a:extLst>
              <a:ext uri="{FF2B5EF4-FFF2-40B4-BE49-F238E27FC236}">
                <a16:creationId xmlns:a16="http://schemas.microsoft.com/office/drawing/2014/main" id="{A29E6D45-2384-A348-548C-6FCE81F26E51}"/>
              </a:ext>
            </a:extLst>
          </p:cNvPr>
          <p:cNvPicPr>
            <a:picLocks noChangeAspect="1"/>
          </p:cNvPicPr>
          <p:nvPr/>
        </p:nvPicPr>
        <p:blipFill>
          <a:blip r:embed="rId15"/>
          <a:stretch>
            <a:fillRect/>
          </a:stretch>
        </p:blipFill>
        <p:spPr>
          <a:xfrm rot="-5400000">
            <a:off x="4421299" y="5525585"/>
            <a:ext cx="533987" cy="228744"/>
          </a:xfrm>
          <a:prstGeom prst="rect">
            <a:avLst/>
          </a:prstGeom>
        </p:spPr>
      </p:pic>
      <p:pic>
        <p:nvPicPr>
          <p:cNvPr id="15" name="Picture 14" descr="276-6481&#10;&#10;1-Post Hex Nut Retainer w Bearing Flat">
            <a:extLst>
              <a:ext uri="{FF2B5EF4-FFF2-40B4-BE49-F238E27FC236}">
                <a16:creationId xmlns:a16="http://schemas.microsoft.com/office/drawing/2014/main" id="{BAF330AC-9BFB-D409-8DC4-1EEA8064A068}"/>
              </a:ext>
            </a:extLst>
          </p:cNvPr>
          <p:cNvPicPr>
            <a:picLocks noChangeAspect="1"/>
          </p:cNvPicPr>
          <p:nvPr/>
        </p:nvPicPr>
        <p:blipFill>
          <a:blip r:embed="rId15"/>
          <a:stretch>
            <a:fillRect/>
          </a:stretch>
        </p:blipFill>
        <p:spPr>
          <a:xfrm rot="16200000">
            <a:off x="4440315" y="8149930"/>
            <a:ext cx="533987" cy="228744"/>
          </a:xfrm>
          <a:prstGeom prst="rect">
            <a:avLst/>
          </a:prstGeom>
        </p:spPr>
      </p:pic>
      <p:pic>
        <p:nvPicPr>
          <p:cNvPr id="13" name="Picture 12" descr="276-6298&#10;&#10;4” Omni Directional Wheel">
            <a:extLst>
              <a:ext uri="{FF2B5EF4-FFF2-40B4-BE49-F238E27FC236}">
                <a16:creationId xmlns:a16="http://schemas.microsoft.com/office/drawing/2014/main" id="{4846A3A0-3C2A-BD53-DC8F-DCF575E85D2A}"/>
              </a:ext>
            </a:extLst>
          </p:cNvPr>
          <p:cNvPicPr>
            <a:picLocks noChangeAspect="1"/>
          </p:cNvPicPr>
          <p:nvPr/>
        </p:nvPicPr>
        <p:blipFill>
          <a:blip r:embed="rId13"/>
          <a:stretch>
            <a:fillRect/>
          </a:stretch>
        </p:blipFill>
        <p:spPr>
          <a:xfrm>
            <a:off x="684468" y="4579470"/>
            <a:ext cx="533320" cy="1924050"/>
          </a:xfrm>
          <a:prstGeom prst="rect">
            <a:avLst/>
          </a:prstGeom>
        </p:spPr>
      </p:pic>
      <p:sp>
        <p:nvSpPr>
          <p:cNvPr id="17" name="TextBox 16">
            <a:extLst>
              <a:ext uri="{FF2B5EF4-FFF2-40B4-BE49-F238E27FC236}">
                <a16:creationId xmlns:a16="http://schemas.microsoft.com/office/drawing/2014/main" id="{1E40A839-6C86-266E-1BEC-79677A7706D8}"/>
              </a:ext>
            </a:extLst>
          </p:cNvPr>
          <p:cNvSpPr txBox="1"/>
          <p:nvPr/>
        </p:nvSpPr>
        <p:spPr>
          <a:xfrm>
            <a:off x="5494246" y="1172366"/>
            <a:ext cx="2101192"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Gear chain allows all wheels to spin at the same speed</a:t>
            </a:r>
          </a:p>
        </p:txBody>
      </p:sp>
      <p:sp>
        <p:nvSpPr>
          <p:cNvPr id="23" name="TextBox 22">
            <a:extLst>
              <a:ext uri="{FF2B5EF4-FFF2-40B4-BE49-F238E27FC236}">
                <a16:creationId xmlns:a16="http://schemas.microsoft.com/office/drawing/2014/main" id="{6147A607-2E37-D885-C698-B57A8D7982F1}"/>
              </a:ext>
            </a:extLst>
          </p:cNvPr>
          <p:cNvSpPr txBox="1"/>
          <p:nvPr/>
        </p:nvSpPr>
        <p:spPr>
          <a:xfrm>
            <a:off x="3776707" y="8917512"/>
            <a:ext cx="2101192"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t>Three wheels allows the robot to have more traction and prevent it from getting stuck.</a:t>
            </a:r>
          </a:p>
        </p:txBody>
      </p:sp>
      <p:sp>
        <p:nvSpPr>
          <p:cNvPr id="28" name="TextBox 27">
            <a:extLst>
              <a:ext uri="{FF2B5EF4-FFF2-40B4-BE49-F238E27FC236}">
                <a16:creationId xmlns:a16="http://schemas.microsoft.com/office/drawing/2014/main" id="{3A2B8CDE-964B-F0C4-37D2-8D475F441A1D}"/>
              </a:ext>
            </a:extLst>
          </p:cNvPr>
          <p:cNvSpPr txBox="1"/>
          <p:nvPr/>
        </p:nvSpPr>
        <p:spPr>
          <a:xfrm>
            <a:off x="131432" y="1131518"/>
            <a:ext cx="210119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supports keep the axles from bending</a:t>
            </a:r>
          </a:p>
        </p:txBody>
      </p:sp>
      <p:cxnSp>
        <p:nvCxnSpPr>
          <p:cNvPr id="29" name="Straight Arrow Connector 28">
            <a:extLst>
              <a:ext uri="{FF2B5EF4-FFF2-40B4-BE49-F238E27FC236}">
                <a16:creationId xmlns:a16="http://schemas.microsoft.com/office/drawing/2014/main" id="{BC487F3F-541D-48AD-17EA-AB401EB89179}"/>
              </a:ext>
            </a:extLst>
          </p:cNvPr>
          <p:cNvCxnSpPr/>
          <p:nvPr/>
        </p:nvCxnSpPr>
        <p:spPr>
          <a:xfrm flipH="1">
            <a:off x="517174" y="1663652"/>
            <a:ext cx="123741" cy="3950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BCAF8BF-4E47-3911-A22D-A8BD2839BB54}"/>
              </a:ext>
            </a:extLst>
          </p:cNvPr>
          <p:cNvCxnSpPr>
            <a:cxnSpLocks/>
          </p:cNvCxnSpPr>
          <p:nvPr/>
        </p:nvCxnSpPr>
        <p:spPr>
          <a:xfrm>
            <a:off x="1310333" y="1650064"/>
            <a:ext cx="108475" cy="4907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0CF39AE-1063-9EEF-63AC-96C395BE20AA}"/>
              </a:ext>
            </a:extLst>
          </p:cNvPr>
          <p:cNvCxnSpPr>
            <a:cxnSpLocks/>
          </p:cNvCxnSpPr>
          <p:nvPr/>
        </p:nvCxnSpPr>
        <p:spPr>
          <a:xfrm>
            <a:off x="1474663" y="1650117"/>
            <a:ext cx="668524" cy="5180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90BE39-3045-B6F6-F6ED-557ED9C8FB5D}"/>
              </a:ext>
            </a:extLst>
          </p:cNvPr>
          <p:cNvSpPr txBox="1"/>
          <p:nvPr/>
        </p:nvSpPr>
        <p:spPr>
          <a:xfrm>
            <a:off x="2438693" y="4969824"/>
            <a:ext cx="1267948"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Two motors allows for more control over the robot</a:t>
            </a:r>
          </a:p>
        </p:txBody>
      </p:sp>
      <p:cxnSp>
        <p:nvCxnSpPr>
          <p:cNvPr id="35" name="Straight Arrow Connector 34">
            <a:extLst>
              <a:ext uri="{FF2B5EF4-FFF2-40B4-BE49-F238E27FC236}">
                <a16:creationId xmlns:a16="http://schemas.microsoft.com/office/drawing/2014/main" id="{1E69E617-15E7-9D99-C2CC-734032DBA0C7}"/>
              </a:ext>
            </a:extLst>
          </p:cNvPr>
          <p:cNvCxnSpPr>
            <a:cxnSpLocks/>
          </p:cNvCxnSpPr>
          <p:nvPr/>
        </p:nvCxnSpPr>
        <p:spPr>
          <a:xfrm flipV="1">
            <a:off x="2909212" y="3711235"/>
            <a:ext cx="26516" cy="12585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877C320-775A-113E-6E5E-465C3E2EE1DA}"/>
              </a:ext>
            </a:extLst>
          </p:cNvPr>
          <p:cNvCxnSpPr>
            <a:cxnSpLocks/>
          </p:cNvCxnSpPr>
          <p:nvPr/>
        </p:nvCxnSpPr>
        <p:spPr>
          <a:xfrm>
            <a:off x="2897085" y="6198619"/>
            <a:ext cx="26517" cy="13790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3" name="Picture 42" descr="A yellow circle and black squares&#10;&#10;AI-generated content may be incorrect.">
            <a:extLst>
              <a:ext uri="{FF2B5EF4-FFF2-40B4-BE49-F238E27FC236}">
                <a16:creationId xmlns:a16="http://schemas.microsoft.com/office/drawing/2014/main" id="{F1902CB8-5A3F-F318-1A8B-7F99D5C7EE69}"/>
              </a:ext>
            </a:extLst>
          </p:cNvPr>
          <p:cNvPicPr>
            <a:picLocks noChangeAspect="1"/>
          </p:cNvPicPr>
          <p:nvPr/>
        </p:nvPicPr>
        <p:blipFill>
          <a:blip r:embed="rId16"/>
          <a:stretch>
            <a:fillRect/>
          </a:stretch>
        </p:blipFill>
        <p:spPr>
          <a:xfrm>
            <a:off x="7153164" y="-9478"/>
            <a:ext cx="603019" cy="809871"/>
          </a:xfrm>
          <a:prstGeom prst="rect">
            <a:avLst/>
          </a:prstGeom>
        </p:spPr>
      </p:pic>
    </p:spTree>
    <p:extLst>
      <p:ext uri="{BB962C8B-B14F-4D97-AF65-F5344CB8AC3E}">
        <p14:creationId xmlns:p14="http://schemas.microsoft.com/office/powerpoint/2010/main" val="15587616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5">
          <a:extLst>
            <a:ext uri="{FF2B5EF4-FFF2-40B4-BE49-F238E27FC236}">
              <a16:creationId xmlns:a16="http://schemas.microsoft.com/office/drawing/2014/main" id="{E30E7E9D-E61C-C250-762C-8ADA29C30568}"/>
            </a:ext>
          </a:extLst>
        </p:cNvPr>
        <p:cNvGrpSpPr/>
        <p:nvPr/>
      </p:nvGrpSpPr>
      <p:grpSpPr>
        <a:xfrm>
          <a:off x="0" y="0"/>
          <a:ext cx="0" cy="0"/>
          <a:chOff x="0" y="0"/>
          <a:chExt cx="0" cy="0"/>
        </a:xfrm>
      </p:grpSpPr>
      <p:sp>
        <p:nvSpPr>
          <p:cNvPr id="246" name="Google Shape;246;p31">
            <a:extLst>
              <a:ext uri="{FF2B5EF4-FFF2-40B4-BE49-F238E27FC236}">
                <a16:creationId xmlns:a16="http://schemas.microsoft.com/office/drawing/2014/main" id="{0F639D9E-3C71-8D62-13CD-32677DD4890F}"/>
              </a:ext>
            </a:extLst>
          </p:cNvPr>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47" name="Google Shape;247;p31">
            <a:extLst>
              <a:ext uri="{FF2B5EF4-FFF2-40B4-BE49-F238E27FC236}">
                <a16:creationId xmlns:a16="http://schemas.microsoft.com/office/drawing/2014/main" id="{18EB9914-08B6-FCB6-1321-6E7EC6DCC82B}"/>
              </a:ext>
            </a:extLst>
          </p:cNvPr>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48" name="Google Shape;248;p31">
            <a:extLst>
              <a:ext uri="{FF2B5EF4-FFF2-40B4-BE49-F238E27FC236}">
                <a16:creationId xmlns:a16="http://schemas.microsoft.com/office/drawing/2014/main" id="{F5075879-668E-90AA-DFA3-FFA8BB8E80C4}"/>
              </a:ext>
            </a:extLst>
          </p:cNvPr>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8/13/25</a:t>
            </a:r>
            <a:endParaRPr/>
          </a:p>
        </p:txBody>
      </p:sp>
      <p:sp>
        <p:nvSpPr>
          <p:cNvPr id="249" name="Google Shape;249;p31">
            <a:extLst>
              <a:ext uri="{FF2B5EF4-FFF2-40B4-BE49-F238E27FC236}">
                <a16:creationId xmlns:a16="http://schemas.microsoft.com/office/drawing/2014/main" id="{18581070-1956-5F03-4F61-7173B5783A30}"/>
              </a:ext>
            </a:extLst>
          </p:cNvPr>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B07CD80C-6849-4C0C-DF9C-7ECCF5D66458}"/>
              </a:ext>
            </a:extLst>
          </p:cNvPr>
          <p:cNvSpPr txBox="1"/>
          <p:nvPr/>
        </p:nvSpPr>
        <p:spPr>
          <a:xfrm>
            <a:off x="225287" y="251792"/>
            <a:ext cx="4059125" cy="523220"/>
          </a:xfrm>
          <a:prstGeom prst="rect">
            <a:avLst/>
          </a:prstGeom>
          <a:solidFill>
            <a:schemeClr val="bg1"/>
          </a:solidFill>
        </p:spPr>
        <p:txBody>
          <a:bodyPr wrap="none" rtlCol="0">
            <a:spAutoFit/>
          </a:bodyPr>
          <a:lstStyle/>
          <a:p>
            <a:r>
              <a:rPr lang="en-US" sz="2800" b="1"/>
              <a:t>Plan and Design Page:</a:t>
            </a:r>
          </a:p>
        </p:txBody>
      </p:sp>
      <p:grpSp>
        <p:nvGrpSpPr>
          <p:cNvPr id="58" name="Group 57">
            <a:extLst>
              <a:ext uri="{FF2B5EF4-FFF2-40B4-BE49-F238E27FC236}">
                <a16:creationId xmlns:a16="http://schemas.microsoft.com/office/drawing/2014/main" id="{48B754FB-F4BC-7683-05D8-E25370E974BD}"/>
              </a:ext>
            </a:extLst>
          </p:cNvPr>
          <p:cNvGrpSpPr/>
          <p:nvPr/>
        </p:nvGrpSpPr>
        <p:grpSpPr>
          <a:xfrm>
            <a:off x="83166" y="2050690"/>
            <a:ext cx="3030148" cy="6952500"/>
            <a:chOff x="378054" y="2050690"/>
            <a:chExt cx="3030148" cy="6952500"/>
          </a:xfrm>
        </p:grpSpPr>
        <p:pic>
          <p:nvPicPr>
            <p:cNvPr id="5" name="Picture 4" descr="276-8021&#10;&#10;1-Post Standoff Retainer w/ Bearing Flat">
              <a:extLst>
                <a:ext uri="{FF2B5EF4-FFF2-40B4-BE49-F238E27FC236}">
                  <a16:creationId xmlns:a16="http://schemas.microsoft.com/office/drawing/2014/main" id="{A5959B28-BE53-AA77-3A4D-C8BA5F2B39D2}"/>
                </a:ext>
              </a:extLst>
            </p:cNvPr>
            <p:cNvPicPr>
              <a:picLocks noChangeAspect="1"/>
            </p:cNvPicPr>
            <p:nvPr/>
          </p:nvPicPr>
          <p:blipFill>
            <a:blip r:embed="rId3"/>
            <a:stretch>
              <a:fillRect/>
            </a:stretch>
          </p:blipFill>
          <p:spPr>
            <a:xfrm rot="16200000">
              <a:off x="1003955" y="4194354"/>
              <a:ext cx="571819" cy="180975"/>
            </a:xfrm>
            <a:prstGeom prst="rect">
              <a:avLst/>
            </a:prstGeom>
          </p:spPr>
        </p:pic>
        <p:pic>
          <p:nvPicPr>
            <p:cNvPr id="7" name="Picture 6" descr="276-8021&#10;&#10;1-Post Standoff Retainer w/ Bearing Flat">
              <a:extLst>
                <a:ext uri="{FF2B5EF4-FFF2-40B4-BE49-F238E27FC236}">
                  <a16:creationId xmlns:a16="http://schemas.microsoft.com/office/drawing/2014/main" id="{0C74E5F2-8CE2-2A5C-84B9-81CF20EC6F82}"/>
                </a:ext>
              </a:extLst>
            </p:cNvPr>
            <p:cNvPicPr>
              <a:picLocks noChangeAspect="1"/>
            </p:cNvPicPr>
            <p:nvPr/>
          </p:nvPicPr>
          <p:blipFill>
            <a:blip r:embed="rId3"/>
            <a:stretch>
              <a:fillRect/>
            </a:stretch>
          </p:blipFill>
          <p:spPr>
            <a:xfrm rot="16200000">
              <a:off x="993765" y="6790070"/>
              <a:ext cx="571819" cy="180975"/>
            </a:xfrm>
            <a:prstGeom prst="rect">
              <a:avLst/>
            </a:prstGeom>
          </p:spPr>
        </p:pic>
        <p:pic>
          <p:nvPicPr>
            <p:cNvPr id="9" name="Picture 8" descr="276-8021&#10;&#10;1-Post Standoff Retainer w/ Bearing Flat">
              <a:extLst>
                <a:ext uri="{FF2B5EF4-FFF2-40B4-BE49-F238E27FC236}">
                  <a16:creationId xmlns:a16="http://schemas.microsoft.com/office/drawing/2014/main" id="{F570EF75-C507-0E41-416F-7E664593F2BB}"/>
                </a:ext>
              </a:extLst>
            </p:cNvPr>
            <p:cNvPicPr>
              <a:picLocks noChangeAspect="1"/>
            </p:cNvPicPr>
            <p:nvPr/>
          </p:nvPicPr>
          <p:blipFill>
            <a:blip r:embed="rId3"/>
            <a:stretch>
              <a:fillRect/>
            </a:stretch>
          </p:blipFill>
          <p:spPr>
            <a:xfrm rot="16200000">
              <a:off x="201808" y="8078384"/>
              <a:ext cx="571819" cy="180975"/>
            </a:xfrm>
            <a:prstGeom prst="rect">
              <a:avLst/>
            </a:prstGeom>
          </p:spPr>
        </p:pic>
        <p:pic>
          <p:nvPicPr>
            <p:cNvPr id="11" name="Picture 10" descr="276-8021&#10;&#10;1-Post Standoff Retainer w/ Bearing Flat">
              <a:extLst>
                <a:ext uri="{FF2B5EF4-FFF2-40B4-BE49-F238E27FC236}">
                  <a16:creationId xmlns:a16="http://schemas.microsoft.com/office/drawing/2014/main" id="{C5ED1A47-95E6-946D-290D-D919A11515CB}"/>
                </a:ext>
              </a:extLst>
            </p:cNvPr>
            <p:cNvPicPr>
              <a:picLocks noChangeAspect="1"/>
            </p:cNvPicPr>
            <p:nvPr/>
          </p:nvPicPr>
          <p:blipFill>
            <a:blip r:embed="rId3"/>
            <a:stretch>
              <a:fillRect/>
            </a:stretch>
          </p:blipFill>
          <p:spPr>
            <a:xfrm rot="16200000">
              <a:off x="182632" y="5463582"/>
              <a:ext cx="571819" cy="180975"/>
            </a:xfrm>
            <a:prstGeom prst="rect">
              <a:avLst/>
            </a:prstGeom>
          </p:spPr>
        </p:pic>
        <p:pic>
          <p:nvPicPr>
            <p:cNvPr id="13" name="Picture 12" descr="276-8021&#10;&#10;1-Post Standoff Retainer w/ Bearing Flat">
              <a:extLst>
                <a:ext uri="{FF2B5EF4-FFF2-40B4-BE49-F238E27FC236}">
                  <a16:creationId xmlns:a16="http://schemas.microsoft.com/office/drawing/2014/main" id="{B3022563-03CF-5C52-8DFF-CFF953E26DA9}"/>
                </a:ext>
              </a:extLst>
            </p:cNvPr>
            <p:cNvPicPr>
              <a:picLocks noChangeAspect="1"/>
            </p:cNvPicPr>
            <p:nvPr/>
          </p:nvPicPr>
          <p:blipFill>
            <a:blip r:embed="rId3"/>
            <a:stretch>
              <a:fillRect/>
            </a:stretch>
          </p:blipFill>
          <p:spPr>
            <a:xfrm rot="16200000">
              <a:off x="182974" y="2925125"/>
              <a:ext cx="571819" cy="180975"/>
            </a:xfrm>
            <a:prstGeom prst="rect">
              <a:avLst/>
            </a:prstGeom>
          </p:spPr>
        </p:pic>
        <p:pic>
          <p:nvPicPr>
            <p:cNvPr id="15" name="Picture 14" descr="276-8021&#10;&#10;1-Post Standoff Retainer w/ Bearing Flat">
              <a:extLst>
                <a:ext uri="{FF2B5EF4-FFF2-40B4-BE49-F238E27FC236}">
                  <a16:creationId xmlns:a16="http://schemas.microsoft.com/office/drawing/2014/main" id="{50BCAD42-4A5A-0F73-9301-20D2DAA3CAA2}"/>
                </a:ext>
              </a:extLst>
            </p:cNvPr>
            <p:cNvPicPr>
              <a:picLocks noChangeAspect="1"/>
            </p:cNvPicPr>
            <p:nvPr/>
          </p:nvPicPr>
          <p:blipFill>
            <a:blip r:embed="rId3"/>
            <a:stretch>
              <a:fillRect/>
            </a:stretch>
          </p:blipFill>
          <p:spPr>
            <a:xfrm rot="5400000">
              <a:off x="1939720" y="6475148"/>
              <a:ext cx="571819" cy="180975"/>
            </a:xfrm>
            <a:prstGeom prst="rect">
              <a:avLst/>
            </a:prstGeom>
          </p:spPr>
        </p:pic>
        <p:pic>
          <p:nvPicPr>
            <p:cNvPr id="17" name="Picture 16" descr="276-8021&#10;&#10;1-Post Standoff Retainer w/ Bearing Flat">
              <a:extLst>
                <a:ext uri="{FF2B5EF4-FFF2-40B4-BE49-F238E27FC236}">
                  <a16:creationId xmlns:a16="http://schemas.microsoft.com/office/drawing/2014/main" id="{F7A9FD37-80C6-5BED-F43F-97AC4B041D47}"/>
                </a:ext>
              </a:extLst>
            </p:cNvPr>
            <p:cNvPicPr>
              <a:picLocks noChangeAspect="1"/>
            </p:cNvPicPr>
            <p:nvPr/>
          </p:nvPicPr>
          <p:blipFill>
            <a:blip r:embed="rId3"/>
            <a:stretch>
              <a:fillRect/>
            </a:stretch>
          </p:blipFill>
          <p:spPr>
            <a:xfrm rot="5400000">
              <a:off x="1901607" y="3908061"/>
              <a:ext cx="571819" cy="180975"/>
            </a:xfrm>
            <a:prstGeom prst="rect">
              <a:avLst/>
            </a:prstGeom>
          </p:spPr>
        </p:pic>
        <p:pic>
          <p:nvPicPr>
            <p:cNvPr id="19" name="Picture 18" descr="276-4840&#10;&#10;V5 Smart Motor">
              <a:extLst>
                <a:ext uri="{FF2B5EF4-FFF2-40B4-BE49-F238E27FC236}">
                  <a16:creationId xmlns:a16="http://schemas.microsoft.com/office/drawing/2014/main" id="{EA3F14D0-E2F7-F7FE-0CDC-83230C421BD9}"/>
                </a:ext>
              </a:extLst>
            </p:cNvPr>
            <p:cNvPicPr>
              <a:picLocks noChangeAspect="1"/>
            </p:cNvPicPr>
            <p:nvPr/>
          </p:nvPicPr>
          <p:blipFill>
            <a:blip r:embed="rId4"/>
            <a:stretch>
              <a:fillRect/>
            </a:stretch>
          </p:blipFill>
          <p:spPr>
            <a:xfrm rot="16200000">
              <a:off x="2315375" y="7398377"/>
              <a:ext cx="917038" cy="1267188"/>
            </a:xfrm>
            <a:prstGeom prst="rect">
              <a:avLst/>
            </a:prstGeom>
          </p:spPr>
        </p:pic>
        <p:pic>
          <p:nvPicPr>
            <p:cNvPr id="21" name="Picture 20" descr="276-4840&#10;&#10;V5 Smart Motor">
              <a:extLst>
                <a:ext uri="{FF2B5EF4-FFF2-40B4-BE49-F238E27FC236}">
                  <a16:creationId xmlns:a16="http://schemas.microsoft.com/office/drawing/2014/main" id="{BA865324-C2EF-7E22-27B0-63152EC36584}"/>
                </a:ext>
              </a:extLst>
            </p:cNvPr>
            <p:cNvPicPr>
              <a:picLocks noChangeAspect="1"/>
            </p:cNvPicPr>
            <p:nvPr/>
          </p:nvPicPr>
          <p:blipFill>
            <a:blip r:embed="rId4"/>
            <a:stretch>
              <a:fillRect/>
            </a:stretch>
          </p:blipFill>
          <p:spPr>
            <a:xfrm rot="16200000">
              <a:off x="2316089" y="2507917"/>
              <a:ext cx="917038" cy="1267188"/>
            </a:xfrm>
            <a:prstGeom prst="rect">
              <a:avLst/>
            </a:prstGeom>
          </p:spPr>
        </p:pic>
        <p:pic>
          <p:nvPicPr>
            <p:cNvPr id="23" name="Picture 22" descr="276-8021&#10;&#10;1-Post Standoff Retainer w/ Bearing Flat">
              <a:extLst>
                <a:ext uri="{FF2B5EF4-FFF2-40B4-BE49-F238E27FC236}">
                  <a16:creationId xmlns:a16="http://schemas.microsoft.com/office/drawing/2014/main" id="{386A1081-1602-5214-D338-948644AC6EF3}"/>
                </a:ext>
              </a:extLst>
            </p:cNvPr>
            <p:cNvPicPr>
              <a:picLocks noChangeAspect="1"/>
            </p:cNvPicPr>
            <p:nvPr/>
          </p:nvPicPr>
          <p:blipFill>
            <a:blip r:embed="rId3"/>
            <a:stretch>
              <a:fillRect/>
            </a:stretch>
          </p:blipFill>
          <p:spPr>
            <a:xfrm rot="5400000">
              <a:off x="1931490" y="5282264"/>
              <a:ext cx="571819" cy="180975"/>
            </a:xfrm>
            <a:prstGeom prst="rect">
              <a:avLst/>
            </a:prstGeom>
          </p:spPr>
        </p:pic>
        <p:pic>
          <p:nvPicPr>
            <p:cNvPr id="25" name="Picture 24" descr="276-2289-001&#10;&#10;Aluminum C-Channel 1x2x1x35">
              <a:extLst>
                <a:ext uri="{FF2B5EF4-FFF2-40B4-BE49-F238E27FC236}">
                  <a16:creationId xmlns:a16="http://schemas.microsoft.com/office/drawing/2014/main" id="{27D6AFB2-BDB6-3FAE-3279-0916255AEEE8}"/>
                </a:ext>
              </a:extLst>
            </p:cNvPr>
            <p:cNvPicPr>
              <a:picLocks noChangeAspect="1"/>
            </p:cNvPicPr>
            <p:nvPr/>
          </p:nvPicPr>
          <p:blipFill>
            <a:blip r:embed="rId5"/>
            <a:srcRect l="236" t="11744" r="13106" b="258"/>
            <a:stretch>
              <a:fillRect/>
            </a:stretch>
          </p:blipFill>
          <p:spPr>
            <a:xfrm rot="16200000">
              <a:off x="-1227307" y="5434530"/>
              <a:ext cx="6727947" cy="211953"/>
            </a:xfrm>
            <a:prstGeom prst="rect">
              <a:avLst/>
            </a:prstGeom>
          </p:spPr>
        </p:pic>
        <p:pic>
          <p:nvPicPr>
            <p:cNvPr id="27" name="Picture 26" descr="276-2289-001&#10;&#10;Aluminum C-Channel 1x2x1x35">
              <a:extLst>
                <a:ext uri="{FF2B5EF4-FFF2-40B4-BE49-F238E27FC236}">
                  <a16:creationId xmlns:a16="http://schemas.microsoft.com/office/drawing/2014/main" id="{8427E3D5-7691-FF62-7AA3-A0D4BE261A57}"/>
                </a:ext>
              </a:extLst>
            </p:cNvPr>
            <p:cNvPicPr>
              <a:picLocks noChangeAspect="1"/>
            </p:cNvPicPr>
            <p:nvPr/>
          </p:nvPicPr>
          <p:blipFill>
            <a:blip r:embed="rId5"/>
            <a:srcRect l="236" t="11744" r="13106" b="258"/>
            <a:stretch>
              <a:fillRect/>
            </a:stretch>
          </p:blipFill>
          <p:spPr>
            <a:xfrm rot="16200000">
              <a:off x="-1971597" y="5438826"/>
              <a:ext cx="6727947" cy="211953"/>
            </a:xfrm>
            <a:prstGeom prst="rect">
              <a:avLst/>
            </a:prstGeom>
          </p:spPr>
        </p:pic>
        <p:pic>
          <p:nvPicPr>
            <p:cNvPr id="29" name="Picture 28" descr="276-2289-001&#10;&#10;Aluminum C-Channel 1x2x1x35">
              <a:extLst>
                <a:ext uri="{FF2B5EF4-FFF2-40B4-BE49-F238E27FC236}">
                  <a16:creationId xmlns:a16="http://schemas.microsoft.com/office/drawing/2014/main" id="{8F4D850E-50A7-BC1C-CF6A-8BE3E0735069}"/>
                </a:ext>
              </a:extLst>
            </p:cNvPr>
            <p:cNvPicPr>
              <a:picLocks noChangeAspect="1"/>
            </p:cNvPicPr>
            <p:nvPr/>
          </p:nvPicPr>
          <p:blipFill>
            <a:blip r:embed="rId5"/>
            <a:srcRect l="236" t="11744" r="13106" b="258"/>
            <a:stretch>
              <a:fillRect/>
            </a:stretch>
          </p:blipFill>
          <p:spPr>
            <a:xfrm rot="16200000">
              <a:off x="-2785953" y="5445432"/>
              <a:ext cx="6727947" cy="211953"/>
            </a:xfrm>
            <a:prstGeom prst="rect">
              <a:avLst/>
            </a:prstGeom>
          </p:spPr>
        </p:pic>
        <p:pic>
          <p:nvPicPr>
            <p:cNvPr id="31" name="Picture 30" descr="276-3438-331&#10;&#10;High Strength 84T Gear">
              <a:extLst>
                <a:ext uri="{FF2B5EF4-FFF2-40B4-BE49-F238E27FC236}">
                  <a16:creationId xmlns:a16="http://schemas.microsoft.com/office/drawing/2014/main" id="{7E1F2F26-09F8-4DFF-1E67-3B6FBFDD6890}"/>
                </a:ext>
              </a:extLst>
            </p:cNvPr>
            <p:cNvPicPr>
              <a:picLocks noChangeAspect="1"/>
            </p:cNvPicPr>
            <p:nvPr/>
          </p:nvPicPr>
          <p:blipFill>
            <a:blip r:embed="rId6"/>
            <a:stretch>
              <a:fillRect/>
            </a:stretch>
          </p:blipFill>
          <p:spPr>
            <a:xfrm rot="16200000">
              <a:off x="966770" y="2855143"/>
              <a:ext cx="1645188" cy="296330"/>
            </a:xfrm>
            <a:prstGeom prst="rect">
              <a:avLst/>
            </a:prstGeom>
          </p:spPr>
        </p:pic>
        <p:pic>
          <p:nvPicPr>
            <p:cNvPr id="33" name="Picture 32" descr="276-3438-331&#10;&#10;High Strength 84T Gear">
              <a:extLst>
                <a:ext uri="{FF2B5EF4-FFF2-40B4-BE49-F238E27FC236}">
                  <a16:creationId xmlns:a16="http://schemas.microsoft.com/office/drawing/2014/main" id="{A1E03AA5-F80B-E68D-8DFF-93DB47E3CD8B}"/>
                </a:ext>
              </a:extLst>
            </p:cNvPr>
            <p:cNvPicPr>
              <a:picLocks noChangeAspect="1"/>
            </p:cNvPicPr>
            <p:nvPr/>
          </p:nvPicPr>
          <p:blipFill>
            <a:blip r:embed="rId6"/>
            <a:stretch>
              <a:fillRect/>
            </a:stretch>
          </p:blipFill>
          <p:spPr>
            <a:xfrm rot="16200000">
              <a:off x="954195" y="7845326"/>
              <a:ext cx="1645188" cy="296330"/>
            </a:xfrm>
            <a:prstGeom prst="rect">
              <a:avLst/>
            </a:prstGeom>
          </p:spPr>
        </p:pic>
        <p:pic>
          <p:nvPicPr>
            <p:cNvPr id="35" name="Picture 34" descr="276-3438-331&#10;&#10;High Strength 84T Gear">
              <a:extLst>
                <a:ext uri="{FF2B5EF4-FFF2-40B4-BE49-F238E27FC236}">
                  <a16:creationId xmlns:a16="http://schemas.microsoft.com/office/drawing/2014/main" id="{C9EF5B9D-F5D9-3989-D7C8-75AD4F5DFD79}"/>
                </a:ext>
              </a:extLst>
            </p:cNvPr>
            <p:cNvPicPr>
              <a:picLocks noChangeAspect="1"/>
            </p:cNvPicPr>
            <p:nvPr/>
          </p:nvPicPr>
          <p:blipFill>
            <a:blip r:embed="rId6"/>
            <a:stretch>
              <a:fillRect/>
            </a:stretch>
          </p:blipFill>
          <p:spPr>
            <a:xfrm rot="16200000">
              <a:off x="954237" y="5331122"/>
              <a:ext cx="1645188" cy="296330"/>
            </a:xfrm>
            <a:prstGeom prst="rect">
              <a:avLst/>
            </a:prstGeom>
          </p:spPr>
        </p:pic>
        <p:pic>
          <p:nvPicPr>
            <p:cNvPr id="37" name="Picture 36" descr="276-6298&#10;&#10;4” Omni Directional Wheel">
              <a:extLst>
                <a:ext uri="{FF2B5EF4-FFF2-40B4-BE49-F238E27FC236}">
                  <a16:creationId xmlns:a16="http://schemas.microsoft.com/office/drawing/2014/main" id="{1BA01619-DE9B-C0FF-6AE3-996BB044C403}"/>
                </a:ext>
              </a:extLst>
            </p:cNvPr>
            <p:cNvPicPr>
              <a:picLocks noChangeAspect="1"/>
            </p:cNvPicPr>
            <p:nvPr/>
          </p:nvPicPr>
          <p:blipFill>
            <a:blip r:embed="rId7"/>
            <a:stretch>
              <a:fillRect/>
            </a:stretch>
          </p:blipFill>
          <p:spPr>
            <a:xfrm>
              <a:off x="684009" y="2050690"/>
              <a:ext cx="533320" cy="1924050"/>
            </a:xfrm>
            <a:prstGeom prst="rect">
              <a:avLst/>
            </a:prstGeom>
          </p:spPr>
        </p:pic>
        <p:pic>
          <p:nvPicPr>
            <p:cNvPr id="39" name="Picture 38" descr="276-6298&#10;&#10;4” Omni Directional Wheel">
              <a:extLst>
                <a:ext uri="{FF2B5EF4-FFF2-40B4-BE49-F238E27FC236}">
                  <a16:creationId xmlns:a16="http://schemas.microsoft.com/office/drawing/2014/main" id="{49AD9E43-3EB5-8C08-AAE9-E4F5C9F0B9E1}"/>
                </a:ext>
              </a:extLst>
            </p:cNvPr>
            <p:cNvPicPr>
              <a:picLocks noChangeAspect="1"/>
            </p:cNvPicPr>
            <p:nvPr/>
          </p:nvPicPr>
          <p:blipFill>
            <a:blip r:embed="rId7"/>
            <a:stretch>
              <a:fillRect/>
            </a:stretch>
          </p:blipFill>
          <p:spPr>
            <a:xfrm>
              <a:off x="684009" y="7079140"/>
              <a:ext cx="533320" cy="1924050"/>
            </a:xfrm>
            <a:prstGeom prst="rect">
              <a:avLst/>
            </a:prstGeom>
          </p:spPr>
        </p:pic>
        <p:pic>
          <p:nvPicPr>
            <p:cNvPr id="41" name="Picture 40" descr="276-7573&#10;&#10;High Strength 48T Gear">
              <a:extLst>
                <a:ext uri="{FF2B5EF4-FFF2-40B4-BE49-F238E27FC236}">
                  <a16:creationId xmlns:a16="http://schemas.microsoft.com/office/drawing/2014/main" id="{48D13F79-C487-0A56-16E1-19F74BF7F3CC}"/>
                </a:ext>
              </a:extLst>
            </p:cNvPr>
            <p:cNvPicPr>
              <a:picLocks noChangeAspect="1"/>
            </p:cNvPicPr>
            <p:nvPr/>
          </p:nvPicPr>
          <p:blipFill>
            <a:blip r:embed="rId8"/>
            <a:stretch>
              <a:fillRect/>
            </a:stretch>
          </p:blipFill>
          <p:spPr>
            <a:xfrm rot="16200000">
              <a:off x="1360122" y="4093961"/>
              <a:ext cx="848137" cy="263394"/>
            </a:xfrm>
            <a:prstGeom prst="rect">
              <a:avLst/>
            </a:prstGeom>
          </p:spPr>
        </p:pic>
        <p:pic>
          <p:nvPicPr>
            <p:cNvPr id="43" name="Picture 42" descr="276-7573&#10;&#10;High Strength 48T Gear">
              <a:extLst>
                <a:ext uri="{FF2B5EF4-FFF2-40B4-BE49-F238E27FC236}">
                  <a16:creationId xmlns:a16="http://schemas.microsoft.com/office/drawing/2014/main" id="{7C678654-429E-A1F1-F7AB-A08BD985893A}"/>
                </a:ext>
              </a:extLst>
            </p:cNvPr>
            <p:cNvPicPr>
              <a:picLocks noChangeAspect="1"/>
            </p:cNvPicPr>
            <p:nvPr/>
          </p:nvPicPr>
          <p:blipFill>
            <a:blip r:embed="rId8"/>
            <a:stretch>
              <a:fillRect/>
            </a:stretch>
          </p:blipFill>
          <p:spPr>
            <a:xfrm rot="16200000">
              <a:off x="1359405" y="6596294"/>
              <a:ext cx="848137" cy="263394"/>
            </a:xfrm>
            <a:prstGeom prst="rect">
              <a:avLst/>
            </a:prstGeom>
          </p:spPr>
        </p:pic>
        <p:pic>
          <p:nvPicPr>
            <p:cNvPr id="45" name="Picture 44" descr="276-6298&#10;&#10;4” Omni Directional Wheel">
              <a:extLst>
                <a:ext uri="{FF2B5EF4-FFF2-40B4-BE49-F238E27FC236}">
                  <a16:creationId xmlns:a16="http://schemas.microsoft.com/office/drawing/2014/main" id="{F2CB212A-98F7-1803-4DF1-D0FBFDC59E50}"/>
                </a:ext>
              </a:extLst>
            </p:cNvPr>
            <p:cNvPicPr>
              <a:picLocks noChangeAspect="1"/>
            </p:cNvPicPr>
            <p:nvPr/>
          </p:nvPicPr>
          <p:blipFill>
            <a:blip r:embed="rId7"/>
            <a:stretch>
              <a:fillRect/>
            </a:stretch>
          </p:blipFill>
          <p:spPr>
            <a:xfrm>
              <a:off x="684468" y="4579470"/>
              <a:ext cx="533320" cy="1924050"/>
            </a:xfrm>
            <a:prstGeom prst="rect">
              <a:avLst/>
            </a:prstGeom>
          </p:spPr>
        </p:pic>
      </p:grpSp>
      <p:grpSp>
        <p:nvGrpSpPr>
          <p:cNvPr id="209" name="Group 208">
            <a:extLst>
              <a:ext uri="{FF2B5EF4-FFF2-40B4-BE49-F238E27FC236}">
                <a16:creationId xmlns:a16="http://schemas.microsoft.com/office/drawing/2014/main" id="{F116586D-083B-00C9-9F3D-230C9DC24C41}"/>
              </a:ext>
            </a:extLst>
          </p:cNvPr>
          <p:cNvGrpSpPr/>
          <p:nvPr/>
        </p:nvGrpSpPr>
        <p:grpSpPr>
          <a:xfrm rot="10800000">
            <a:off x="4675737" y="2050690"/>
            <a:ext cx="3030148" cy="6952500"/>
            <a:chOff x="378054" y="2050690"/>
            <a:chExt cx="3030148" cy="6952500"/>
          </a:xfrm>
        </p:grpSpPr>
        <p:pic>
          <p:nvPicPr>
            <p:cNvPr id="210" name="Picture 209" descr="276-8021&#10;&#10;1-Post Standoff Retainer w/ Bearing Flat">
              <a:extLst>
                <a:ext uri="{FF2B5EF4-FFF2-40B4-BE49-F238E27FC236}">
                  <a16:creationId xmlns:a16="http://schemas.microsoft.com/office/drawing/2014/main" id="{58D1DA5E-4A47-BA7A-B744-6A10A7E1AF16}"/>
                </a:ext>
              </a:extLst>
            </p:cNvPr>
            <p:cNvPicPr>
              <a:picLocks noChangeAspect="1"/>
            </p:cNvPicPr>
            <p:nvPr/>
          </p:nvPicPr>
          <p:blipFill>
            <a:blip r:embed="rId3"/>
            <a:stretch>
              <a:fillRect/>
            </a:stretch>
          </p:blipFill>
          <p:spPr>
            <a:xfrm rot="16200000">
              <a:off x="1003955" y="4194354"/>
              <a:ext cx="571819" cy="180975"/>
            </a:xfrm>
            <a:prstGeom prst="rect">
              <a:avLst/>
            </a:prstGeom>
          </p:spPr>
        </p:pic>
        <p:pic>
          <p:nvPicPr>
            <p:cNvPr id="211" name="Picture 210" descr="276-8021&#10;&#10;1-Post Standoff Retainer w/ Bearing Flat">
              <a:extLst>
                <a:ext uri="{FF2B5EF4-FFF2-40B4-BE49-F238E27FC236}">
                  <a16:creationId xmlns:a16="http://schemas.microsoft.com/office/drawing/2014/main" id="{B876F681-8CCC-F952-6C79-5C20C2DB67F0}"/>
                </a:ext>
              </a:extLst>
            </p:cNvPr>
            <p:cNvPicPr>
              <a:picLocks noChangeAspect="1"/>
            </p:cNvPicPr>
            <p:nvPr/>
          </p:nvPicPr>
          <p:blipFill>
            <a:blip r:embed="rId3"/>
            <a:stretch>
              <a:fillRect/>
            </a:stretch>
          </p:blipFill>
          <p:spPr>
            <a:xfrm rot="16200000">
              <a:off x="993765" y="6790070"/>
              <a:ext cx="571819" cy="180975"/>
            </a:xfrm>
            <a:prstGeom prst="rect">
              <a:avLst/>
            </a:prstGeom>
          </p:spPr>
        </p:pic>
        <p:pic>
          <p:nvPicPr>
            <p:cNvPr id="212" name="Picture 211" descr="276-8021&#10;&#10;1-Post Standoff Retainer w/ Bearing Flat">
              <a:extLst>
                <a:ext uri="{FF2B5EF4-FFF2-40B4-BE49-F238E27FC236}">
                  <a16:creationId xmlns:a16="http://schemas.microsoft.com/office/drawing/2014/main" id="{8EEB9FD9-25E1-A6F9-6EE7-F80008EC2403}"/>
                </a:ext>
              </a:extLst>
            </p:cNvPr>
            <p:cNvPicPr>
              <a:picLocks noChangeAspect="1"/>
            </p:cNvPicPr>
            <p:nvPr/>
          </p:nvPicPr>
          <p:blipFill>
            <a:blip r:embed="rId3"/>
            <a:stretch>
              <a:fillRect/>
            </a:stretch>
          </p:blipFill>
          <p:spPr>
            <a:xfrm rot="16200000">
              <a:off x="201808" y="8078384"/>
              <a:ext cx="571819" cy="180975"/>
            </a:xfrm>
            <a:prstGeom prst="rect">
              <a:avLst/>
            </a:prstGeom>
          </p:spPr>
        </p:pic>
        <p:pic>
          <p:nvPicPr>
            <p:cNvPr id="213" name="Picture 212" descr="276-8021&#10;&#10;1-Post Standoff Retainer w/ Bearing Flat">
              <a:extLst>
                <a:ext uri="{FF2B5EF4-FFF2-40B4-BE49-F238E27FC236}">
                  <a16:creationId xmlns:a16="http://schemas.microsoft.com/office/drawing/2014/main" id="{313B3454-A867-1A54-78A5-B80D554F29D8}"/>
                </a:ext>
              </a:extLst>
            </p:cNvPr>
            <p:cNvPicPr>
              <a:picLocks noChangeAspect="1"/>
            </p:cNvPicPr>
            <p:nvPr/>
          </p:nvPicPr>
          <p:blipFill>
            <a:blip r:embed="rId3"/>
            <a:stretch>
              <a:fillRect/>
            </a:stretch>
          </p:blipFill>
          <p:spPr>
            <a:xfrm rot="16200000">
              <a:off x="182632" y="5463582"/>
              <a:ext cx="571819" cy="180975"/>
            </a:xfrm>
            <a:prstGeom prst="rect">
              <a:avLst/>
            </a:prstGeom>
          </p:spPr>
        </p:pic>
        <p:pic>
          <p:nvPicPr>
            <p:cNvPr id="214" name="Picture 213" descr="276-8021&#10;&#10;1-Post Standoff Retainer w/ Bearing Flat">
              <a:extLst>
                <a:ext uri="{FF2B5EF4-FFF2-40B4-BE49-F238E27FC236}">
                  <a16:creationId xmlns:a16="http://schemas.microsoft.com/office/drawing/2014/main" id="{5F67D580-D4F2-13C6-4341-7085795731DD}"/>
                </a:ext>
              </a:extLst>
            </p:cNvPr>
            <p:cNvPicPr>
              <a:picLocks noChangeAspect="1"/>
            </p:cNvPicPr>
            <p:nvPr/>
          </p:nvPicPr>
          <p:blipFill>
            <a:blip r:embed="rId3"/>
            <a:stretch>
              <a:fillRect/>
            </a:stretch>
          </p:blipFill>
          <p:spPr>
            <a:xfrm rot="16200000">
              <a:off x="182974" y="2925125"/>
              <a:ext cx="571819" cy="180975"/>
            </a:xfrm>
            <a:prstGeom prst="rect">
              <a:avLst/>
            </a:prstGeom>
          </p:spPr>
        </p:pic>
        <p:pic>
          <p:nvPicPr>
            <p:cNvPr id="215" name="Picture 214" descr="276-8021&#10;&#10;1-Post Standoff Retainer w/ Bearing Flat">
              <a:extLst>
                <a:ext uri="{FF2B5EF4-FFF2-40B4-BE49-F238E27FC236}">
                  <a16:creationId xmlns:a16="http://schemas.microsoft.com/office/drawing/2014/main" id="{4AF22B79-300C-FE40-F829-C10B838E905D}"/>
                </a:ext>
              </a:extLst>
            </p:cNvPr>
            <p:cNvPicPr>
              <a:picLocks noChangeAspect="1"/>
            </p:cNvPicPr>
            <p:nvPr/>
          </p:nvPicPr>
          <p:blipFill>
            <a:blip r:embed="rId3"/>
            <a:stretch>
              <a:fillRect/>
            </a:stretch>
          </p:blipFill>
          <p:spPr>
            <a:xfrm rot="5400000">
              <a:off x="1939720" y="6475148"/>
              <a:ext cx="571819" cy="180975"/>
            </a:xfrm>
            <a:prstGeom prst="rect">
              <a:avLst/>
            </a:prstGeom>
          </p:spPr>
        </p:pic>
        <p:pic>
          <p:nvPicPr>
            <p:cNvPr id="216" name="Picture 215" descr="276-8021&#10;&#10;1-Post Standoff Retainer w/ Bearing Flat">
              <a:extLst>
                <a:ext uri="{FF2B5EF4-FFF2-40B4-BE49-F238E27FC236}">
                  <a16:creationId xmlns:a16="http://schemas.microsoft.com/office/drawing/2014/main" id="{8B19D51F-EE14-B633-AEC5-CB94DB31F498}"/>
                </a:ext>
              </a:extLst>
            </p:cNvPr>
            <p:cNvPicPr>
              <a:picLocks noChangeAspect="1"/>
            </p:cNvPicPr>
            <p:nvPr/>
          </p:nvPicPr>
          <p:blipFill>
            <a:blip r:embed="rId3"/>
            <a:stretch>
              <a:fillRect/>
            </a:stretch>
          </p:blipFill>
          <p:spPr>
            <a:xfrm rot="5400000">
              <a:off x="1901607" y="3908061"/>
              <a:ext cx="571819" cy="180975"/>
            </a:xfrm>
            <a:prstGeom prst="rect">
              <a:avLst/>
            </a:prstGeom>
          </p:spPr>
        </p:pic>
        <p:pic>
          <p:nvPicPr>
            <p:cNvPr id="217" name="Picture 216" descr="276-4840&#10;&#10;V5 Smart Motor">
              <a:extLst>
                <a:ext uri="{FF2B5EF4-FFF2-40B4-BE49-F238E27FC236}">
                  <a16:creationId xmlns:a16="http://schemas.microsoft.com/office/drawing/2014/main" id="{2777EE67-DA4B-C41C-BAD5-7524EC15946A}"/>
                </a:ext>
              </a:extLst>
            </p:cNvPr>
            <p:cNvPicPr>
              <a:picLocks noChangeAspect="1"/>
            </p:cNvPicPr>
            <p:nvPr/>
          </p:nvPicPr>
          <p:blipFill>
            <a:blip r:embed="rId4"/>
            <a:stretch>
              <a:fillRect/>
            </a:stretch>
          </p:blipFill>
          <p:spPr>
            <a:xfrm rot="16200000">
              <a:off x="2315375" y="7398377"/>
              <a:ext cx="917038" cy="1267188"/>
            </a:xfrm>
            <a:prstGeom prst="rect">
              <a:avLst/>
            </a:prstGeom>
          </p:spPr>
        </p:pic>
        <p:pic>
          <p:nvPicPr>
            <p:cNvPr id="218" name="Picture 217" descr="276-4840&#10;&#10;V5 Smart Motor">
              <a:extLst>
                <a:ext uri="{FF2B5EF4-FFF2-40B4-BE49-F238E27FC236}">
                  <a16:creationId xmlns:a16="http://schemas.microsoft.com/office/drawing/2014/main" id="{E79AA105-D3FE-1896-2C55-A4FC8A342967}"/>
                </a:ext>
              </a:extLst>
            </p:cNvPr>
            <p:cNvPicPr>
              <a:picLocks noChangeAspect="1"/>
            </p:cNvPicPr>
            <p:nvPr/>
          </p:nvPicPr>
          <p:blipFill>
            <a:blip r:embed="rId4"/>
            <a:stretch>
              <a:fillRect/>
            </a:stretch>
          </p:blipFill>
          <p:spPr>
            <a:xfrm rot="16200000">
              <a:off x="2316089" y="2507917"/>
              <a:ext cx="917038" cy="1267188"/>
            </a:xfrm>
            <a:prstGeom prst="rect">
              <a:avLst/>
            </a:prstGeom>
          </p:spPr>
        </p:pic>
        <p:pic>
          <p:nvPicPr>
            <p:cNvPr id="219" name="Picture 218" descr="276-8021&#10;&#10;1-Post Standoff Retainer w/ Bearing Flat">
              <a:extLst>
                <a:ext uri="{FF2B5EF4-FFF2-40B4-BE49-F238E27FC236}">
                  <a16:creationId xmlns:a16="http://schemas.microsoft.com/office/drawing/2014/main" id="{81F82608-63B6-C10F-2824-768E500687B0}"/>
                </a:ext>
              </a:extLst>
            </p:cNvPr>
            <p:cNvPicPr>
              <a:picLocks noChangeAspect="1"/>
            </p:cNvPicPr>
            <p:nvPr/>
          </p:nvPicPr>
          <p:blipFill>
            <a:blip r:embed="rId3"/>
            <a:stretch>
              <a:fillRect/>
            </a:stretch>
          </p:blipFill>
          <p:spPr>
            <a:xfrm rot="5400000">
              <a:off x="1931490" y="5282264"/>
              <a:ext cx="571819" cy="180975"/>
            </a:xfrm>
            <a:prstGeom prst="rect">
              <a:avLst/>
            </a:prstGeom>
          </p:spPr>
        </p:pic>
        <p:pic>
          <p:nvPicPr>
            <p:cNvPr id="220" name="Picture 219" descr="276-2289-001&#10;&#10;Aluminum C-Channel 1x2x1x35">
              <a:extLst>
                <a:ext uri="{FF2B5EF4-FFF2-40B4-BE49-F238E27FC236}">
                  <a16:creationId xmlns:a16="http://schemas.microsoft.com/office/drawing/2014/main" id="{9BAB31F2-AD27-B353-0F63-35B38AEED8BB}"/>
                </a:ext>
              </a:extLst>
            </p:cNvPr>
            <p:cNvPicPr>
              <a:picLocks noChangeAspect="1"/>
            </p:cNvPicPr>
            <p:nvPr/>
          </p:nvPicPr>
          <p:blipFill>
            <a:blip r:embed="rId5"/>
            <a:srcRect l="236" t="11744" r="13106" b="258"/>
            <a:stretch>
              <a:fillRect/>
            </a:stretch>
          </p:blipFill>
          <p:spPr>
            <a:xfrm rot="16200000">
              <a:off x="-1227307" y="5434530"/>
              <a:ext cx="6727947" cy="211953"/>
            </a:xfrm>
            <a:prstGeom prst="rect">
              <a:avLst/>
            </a:prstGeom>
          </p:spPr>
        </p:pic>
        <p:pic>
          <p:nvPicPr>
            <p:cNvPr id="221" name="Picture 220" descr="276-2289-001&#10;&#10;Aluminum C-Channel 1x2x1x35">
              <a:extLst>
                <a:ext uri="{FF2B5EF4-FFF2-40B4-BE49-F238E27FC236}">
                  <a16:creationId xmlns:a16="http://schemas.microsoft.com/office/drawing/2014/main" id="{0FBE3AA3-BAAC-9012-A0EF-E2D5B28B7DAB}"/>
                </a:ext>
              </a:extLst>
            </p:cNvPr>
            <p:cNvPicPr>
              <a:picLocks noChangeAspect="1"/>
            </p:cNvPicPr>
            <p:nvPr/>
          </p:nvPicPr>
          <p:blipFill>
            <a:blip r:embed="rId5"/>
            <a:srcRect l="236" t="11744" r="13106" b="258"/>
            <a:stretch>
              <a:fillRect/>
            </a:stretch>
          </p:blipFill>
          <p:spPr>
            <a:xfrm rot="16200000">
              <a:off x="-1971597" y="5438826"/>
              <a:ext cx="6727947" cy="211953"/>
            </a:xfrm>
            <a:prstGeom prst="rect">
              <a:avLst/>
            </a:prstGeom>
          </p:spPr>
        </p:pic>
        <p:pic>
          <p:nvPicPr>
            <p:cNvPr id="222" name="Picture 221" descr="276-2289-001&#10;&#10;Aluminum C-Channel 1x2x1x35">
              <a:extLst>
                <a:ext uri="{FF2B5EF4-FFF2-40B4-BE49-F238E27FC236}">
                  <a16:creationId xmlns:a16="http://schemas.microsoft.com/office/drawing/2014/main" id="{771C2059-2C29-0009-B6FE-2A2851D9B0AB}"/>
                </a:ext>
              </a:extLst>
            </p:cNvPr>
            <p:cNvPicPr>
              <a:picLocks noChangeAspect="1"/>
            </p:cNvPicPr>
            <p:nvPr/>
          </p:nvPicPr>
          <p:blipFill>
            <a:blip r:embed="rId5"/>
            <a:srcRect l="236" t="11744" r="13106" b="258"/>
            <a:stretch>
              <a:fillRect/>
            </a:stretch>
          </p:blipFill>
          <p:spPr>
            <a:xfrm rot="16200000">
              <a:off x="-2785953" y="5445432"/>
              <a:ext cx="6727947" cy="211953"/>
            </a:xfrm>
            <a:prstGeom prst="rect">
              <a:avLst/>
            </a:prstGeom>
          </p:spPr>
        </p:pic>
        <p:pic>
          <p:nvPicPr>
            <p:cNvPr id="223" name="Picture 222" descr="276-3438-331&#10;&#10;High Strength 84T Gear">
              <a:extLst>
                <a:ext uri="{FF2B5EF4-FFF2-40B4-BE49-F238E27FC236}">
                  <a16:creationId xmlns:a16="http://schemas.microsoft.com/office/drawing/2014/main" id="{B503C227-0A00-A78F-8432-2CBE1D6EBFD3}"/>
                </a:ext>
              </a:extLst>
            </p:cNvPr>
            <p:cNvPicPr>
              <a:picLocks noChangeAspect="1"/>
            </p:cNvPicPr>
            <p:nvPr/>
          </p:nvPicPr>
          <p:blipFill>
            <a:blip r:embed="rId6"/>
            <a:stretch>
              <a:fillRect/>
            </a:stretch>
          </p:blipFill>
          <p:spPr>
            <a:xfrm rot="16200000">
              <a:off x="966770" y="2855143"/>
              <a:ext cx="1645188" cy="296330"/>
            </a:xfrm>
            <a:prstGeom prst="rect">
              <a:avLst/>
            </a:prstGeom>
          </p:spPr>
        </p:pic>
        <p:pic>
          <p:nvPicPr>
            <p:cNvPr id="224" name="Picture 223" descr="276-3438-331&#10;&#10;High Strength 84T Gear">
              <a:extLst>
                <a:ext uri="{FF2B5EF4-FFF2-40B4-BE49-F238E27FC236}">
                  <a16:creationId xmlns:a16="http://schemas.microsoft.com/office/drawing/2014/main" id="{1C6C2206-F8AE-9AC2-DFCB-EFC0C524DDBC}"/>
                </a:ext>
              </a:extLst>
            </p:cNvPr>
            <p:cNvPicPr>
              <a:picLocks noChangeAspect="1"/>
            </p:cNvPicPr>
            <p:nvPr/>
          </p:nvPicPr>
          <p:blipFill>
            <a:blip r:embed="rId6"/>
            <a:stretch>
              <a:fillRect/>
            </a:stretch>
          </p:blipFill>
          <p:spPr>
            <a:xfrm rot="16200000">
              <a:off x="954195" y="7845326"/>
              <a:ext cx="1645188" cy="296330"/>
            </a:xfrm>
            <a:prstGeom prst="rect">
              <a:avLst/>
            </a:prstGeom>
          </p:spPr>
        </p:pic>
        <p:pic>
          <p:nvPicPr>
            <p:cNvPr id="225" name="Picture 224" descr="276-3438-331&#10;&#10;High Strength 84T Gear">
              <a:extLst>
                <a:ext uri="{FF2B5EF4-FFF2-40B4-BE49-F238E27FC236}">
                  <a16:creationId xmlns:a16="http://schemas.microsoft.com/office/drawing/2014/main" id="{1265C348-5F14-2266-CB2D-6428F2FDEBD9}"/>
                </a:ext>
              </a:extLst>
            </p:cNvPr>
            <p:cNvPicPr>
              <a:picLocks noChangeAspect="1"/>
            </p:cNvPicPr>
            <p:nvPr/>
          </p:nvPicPr>
          <p:blipFill>
            <a:blip r:embed="rId6"/>
            <a:stretch>
              <a:fillRect/>
            </a:stretch>
          </p:blipFill>
          <p:spPr>
            <a:xfrm rot="16200000">
              <a:off x="954237" y="5331122"/>
              <a:ext cx="1645188" cy="296330"/>
            </a:xfrm>
            <a:prstGeom prst="rect">
              <a:avLst/>
            </a:prstGeom>
          </p:spPr>
        </p:pic>
        <p:pic>
          <p:nvPicPr>
            <p:cNvPr id="226" name="Picture 225" descr="276-6298&#10;&#10;4” Omni Directional Wheel">
              <a:extLst>
                <a:ext uri="{FF2B5EF4-FFF2-40B4-BE49-F238E27FC236}">
                  <a16:creationId xmlns:a16="http://schemas.microsoft.com/office/drawing/2014/main" id="{4B0D94BD-D2B2-A92B-67E1-A717522A3EC8}"/>
                </a:ext>
              </a:extLst>
            </p:cNvPr>
            <p:cNvPicPr>
              <a:picLocks noChangeAspect="1"/>
            </p:cNvPicPr>
            <p:nvPr/>
          </p:nvPicPr>
          <p:blipFill>
            <a:blip r:embed="rId7"/>
            <a:stretch>
              <a:fillRect/>
            </a:stretch>
          </p:blipFill>
          <p:spPr>
            <a:xfrm>
              <a:off x="684009" y="2050690"/>
              <a:ext cx="533320" cy="1924050"/>
            </a:xfrm>
            <a:prstGeom prst="rect">
              <a:avLst/>
            </a:prstGeom>
          </p:spPr>
        </p:pic>
        <p:pic>
          <p:nvPicPr>
            <p:cNvPr id="227" name="Picture 226" descr="276-6298&#10;&#10;4” Omni Directional Wheel">
              <a:extLst>
                <a:ext uri="{FF2B5EF4-FFF2-40B4-BE49-F238E27FC236}">
                  <a16:creationId xmlns:a16="http://schemas.microsoft.com/office/drawing/2014/main" id="{E0E37048-837E-B906-B754-716D5FF46D17}"/>
                </a:ext>
              </a:extLst>
            </p:cNvPr>
            <p:cNvPicPr>
              <a:picLocks noChangeAspect="1"/>
            </p:cNvPicPr>
            <p:nvPr/>
          </p:nvPicPr>
          <p:blipFill>
            <a:blip r:embed="rId7"/>
            <a:stretch>
              <a:fillRect/>
            </a:stretch>
          </p:blipFill>
          <p:spPr>
            <a:xfrm>
              <a:off x="684009" y="7079140"/>
              <a:ext cx="533320" cy="1924050"/>
            </a:xfrm>
            <a:prstGeom prst="rect">
              <a:avLst/>
            </a:prstGeom>
          </p:spPr>
        </p:pic>
        <p:pic>
          <p:nvPicPr>
            <p:cNvPr id="228" name="Picture 227" descr="276-7573&#10;&#10;High Strength 48T Gear">
              <a:extLst>
                <a:ext uri="{FF2B5EF4-FFF2-40B4-BE49-F238E27FC236}">
                  <a16:creationId xmlns:a16="http://schemas.microsoft.com/office/drawing/2014/main" id="{C273179C-82A5-22DD-EEA6-C2808A72F4DA}"/>
                </a:ext>
              </a:extLst>
            </p:cNvPr>
            <p:cNvPicPr>
              <a:picLocks noChangeAspect="1"/>
            </p:cNvPicPr>
            <p:nvPr/>
          </p:nvPicPr>
          <p:blipFill>
            <a:blip r:embed="rId8"/>
            <a:stretch>
              <a:fillRect/>
            </a:stretch>
          </p:blipFill>
          <p:spPr>
            <a:xfrm rot="16200000">
              <a:off x="1360122" y="4093961"/>
              <a:ext cx="848137" cy="263394"/>
            </a:xfrm>
            <a:prstGeom prst="rect">
              <a:avLst/>
            </a:prstGeom>
          </p:spPr>
        </p:pic>
        <p:pic>
          <p:nvPicPr>
            <p:cNvPr id="229" name="Picture 228" descr="276-7573&#10;&#10;High Strength 48T Gear">
              <a:extLst>
                <a:ext uri="{FF2B5EF4-FFF2-40B4-BE49-F238E27FC236}">
                  <a16:creationId xmlns:a16="http://schemas.microsoft.com/office/drawing/2014/main" id="{9D6360DC-F372-716E-759F-4BE30AE9008D}"/>
                </a:ext>
              </a:extLst>
            </p:cNvPr>
            <p:cNvPicPr>
              <a:picLocks noChangeAspect="1"/>
            </p:cNvPicPr>
            <p:nvPr/>
          </p:nvPicPr>
          <p:blipFill>
            <a:blip r:embed="rId8"/>
            <a:stretch>
              <a:fillRect/>
            </a:stretch>
          </p:blipFill>
          <p:spPr>
            <a:xfrm rot="16200000">
              <a:off x="1359405" y="6596294"/>
              <a:ext cx="848137" cy="263394"/>
            </a:xfrm>
            <a:prstGeom prst="rect">
              <a:avLst/>
            </a:prstGeom>
          </p:spPr>
        </p:pic>
        <p:pic>
          <p:nvPicPr>
            <p:cNvPr id="230" name="Picture 229" descr="276-6298&#10;&#10;4” Omni Directional Wheel">
              <a:extLst>
                <a:ext uri="{FF2B5EF4-FFF2-40B4-BE49-F238E27FC236}">
                  <a16:creationId xmlns:a16="http://schemas.microsoft.com/office/drawing/2014/main" id="{134F2138-D4D6-1977-9BE3-3D9141C8FF73}"/>
                </a:ext>
              </a:extLst>
            </p:cNvPr>
            <p:cNvPicPr>
              <a:picLocks noChangeAspect="1"/>
            </p:cNvPicPr>
            <p:nvPr/>
          </p:nvPicPr>
          <p:blipFill>
            <a:blip r:embed="rId7"/>
            <a:stretch>
              <a:fillRect/>
            </a:stretch>
          </p:blipFill>
          <p:spPr>
            <a:xfrm>
              <a:off x="684468" y="4579470"/>
              <a:ext cx="533320" cy="1924050"/>
            </a:xfrm>
            <a:prstGeom prst="rect">
              <a:avLst/>
            </a:prstGeom>
          </p:spPr>
        </p:pic>
      </p:grpSp>
      <p:pic>
        <p:nvPicPr>
          <p:cNvPr id="231" name="Picture 230" descr="276-6240-002&#10;&#10;Aluminum Angle 2x2x14x20">
            <a:extLst>
              <a:ext uri="{FF2B5EF4-FFF2-40B4-BE49-F238E27FC236}">
                <a16:creationId xmlns:a16="http://schemas.microsoft.com/office/drawing/2014/main" id="{C4E53501-6D58-A84F-B8EE-67EB85F78DC6}"/>
              </a:ext>
            </a:extLst>
          </p:cNvPr>
          <p:cNvPicPr>
            <a:picLocks noChangeAspect="1"/>
          </p:cNvPicPr>
          <p:nvPr/>
        </p:nvPicPr>
        <p:blipFill>
          <a:blip r:embed="rId9"/>
          <a:stretch>
            <a:fillRect/>
          </a:stretch>
        </p:blipFill>
        <p:spPr>
          <a:xfrm>
            <a:off x="1593669" y="2064080"/>
            <a:ext cx="4576446" cy="447675"/>
          </a:xfrm>
          <a:prstGeom prst="rect">
            <a:avLst/>
          </a:prstGeom>
        </p:spPr>
      </p:pic>
      <p:pic>
        <p:nvPicPr>
          <p:cNvPr id="232" name="Picture 231" descr="276-6240-002&#10;&#10;Aluminum Angle 2x2x14x20">
            <a:extLst>
              <a:ext uri="{FF2B5EF4-FFF2-40B4-BE49-F238E27FC236}">
                <a16:creationId xmlns:a16="http://schemas.microsoft.com/office/drawing/2014/main" id="{77D5DADE-1E0A-4473-05B9-4B1B36D282DB}"/>
              </a:ext>
            </a:extLst>
          </p:cNvPr>
          <p:cNvPicPr>
            <a:picLocks noChangeAspect="1"/>
          </p:cNvPicPr>
          <p:nvPr/>
        </p:nvPicPr>
        <p:blipFill>
          <a:blip r:embed="rId9"/>
          <a:stretch>
            <a:fillRect/>
          </a:stretch>
        </p:blipFill>
        <p:spPr>
          <a:xfrm rot="10800000">
            <a:off x="1616664" y="8411204"/>
            <a:ext cx="4576446" cy="447675"/>
          </a:xfrm>
          <a:prstGeom prst="rect">
            <a:avLst/>
          </a:prstGeom>
        </p:spPr>
      </p:pic>
      <p:pic>
        <p:nvPicPr>
          <p:cNvPr id="233" name="Picture 232" descr="276-4810&#10;&#10;V5 Robot Brain">
            <a:extLst>
              <a:ext uri="{FF2B5EF4-FFF2-40B4-BE49-F238E27FC236}">
                <a16:creationId xmlns:a16="http://schemas.microsoft.com/office/drawing/2014/main" id="{0AB8AB3C-F959-EA59-2C75-9CFA272A2459}"/>
              </a:ext>
            </a:extLst>
          </p:cNvPr>
          <p:cNvPicPr>
            <a:picLocks noChangeAspect="1"/>
          </p:cNvPicPr>
          <p:nvPr/>
        </p:nvPicPr>
        <p:blipFill>
          <a:blip r:embed="rId10"/>
          <a:stretch>
            <a:fillRect/>
          </a:stretch>
        </p:blipFill>
        <p:spPr>
          <a:xfrm>
            <a:off x="2635500" y="4625645"/>
            <a:ext cx="2492783" cy="1819275"/>
          </a:xfrm>
          <a:prstGeom prst="rect">
            <a:avLst/>
          </a:prstGeom>
        </p:spPr>
      </p:pic>
      <p:pic>
        <p:nvPicPr>
          <p:cNvPr id="234" name="Picture 233" descr="276-6240-002&#10;&#10;Aluminum Angle 2x2x14x20">
            <a:extLst>
              <a:ext uri="{FF2B5EF4-FFF2-40B4-BE49-F238E27FC236}">
                <a16:creationId xmlns:a16="http://schemas.microsoft.com/office/drawing/2014/main" id="{D942D2DB-0851-0261-33CF-627C5AE31E3E}"/>
              </a:ext>
            </a:extLst>
          </p:cNvPr>
          <p:cNvPicPr>
            <a:picLocks noChangeAspect="1"/>
          </p:cNvPicPr>
          <p:nvPr/>
        </p:nvPicPr>
        <p:blipFill>
          <a:blip r:embed="rId9"/>
          <a:stretch>
            <a:fillRect/>
          </a:stretch>
        </p:blipFill>
        <p:spPr>
          <a:xfrm>
            <a:off x="1616828" y="4193846"/>
            <a:ext cx="4576446" cy="447675"/>
          </a:xfrm>
          <a:prstGeom prst="rect">
            <a:avLst/>
          </a:prstGeom>
        </p:spPr>
      </p:pic>
      <p:pic>
        <p:nvPicPr>
          <p:cNvPr id="235" name="Picture 234" descr="276-6240-002&#10;&#10;Aluminum Angle 2x2x14x20">
            <a:extLst>
              <a:ext uri="{FF2B5EF4-FFF2-40B4-BE49-F238E27FC236}">
                <a16:creationId xmlns:a16="http://schemas.microsoft.com/office/drawing/2014/main" id="{8770B53A-B001-313B-4AC8-09B903899CFD}"/>
              </a:ext>
            </a:extLst>
          </p:cNvPr>
          <p:cNvPicPr>
            <a:picLocks noChangeAspect="1"/>
          </p:cNvPicPr>
          <p:nvPr/>
        </p:nvPicPr>
        <p:blipFill>
          <a:blip r:embed="rId9"/>
          <a:stretch>
            <a:fillRect/>
          </a:stretch>
        </p:blipFill>
        <p:spPr>
          <a:xfrm rot="10800000">
            <a:off x="1618784" y="6429045"/>
            <a:ext cx="4576446" cy="447675"/>
          </a:xfrm>
          <a:prstGeom prst="rect">
            <a:avLst/>
          </a:prstGeom>
        </p:spPr>
      </p:pic>
      <p:pic>
        <p:nvPicPr>
          <p:cNvPr id="236" name="Picture 235" descr="276-2232-038&#10;&#10;C-Channel 1x2x1x15">
            <a:extLst>
              <a:ext uri="{FF2B5EF4-FFF2-40B4-BE49-F238E27FC236}">
                <a16:creationId xmlns:a16="http://schemas.microsoft.com/office/drawing/2014/main" id="{8BFC204E-3858-C335-F5FF-658C7A4BBFAC}"/>
              </a:ext>
            </a:extLst>
          </p:cNvPr>
          <p:cNvPicPr>
            <a:picLocks noChangeAspect="1"/>
          </p:cNvPicPr>
          <p:nvPr/>
        </p:nvPicPr>
        <p:blipFill>
          <a:blip r:embed="rId11"/>
          <a:srcRect l="-3593" t="2028" r="47860" b="4545"/>
          <a:stretch>
            <a:fillRect/>
          </a:stretch>
        </p:blipFill>
        <p:spPr>
          <a:xfrm>
            <a:off x="5607131" y="6459542"/>
            <a:ext cx="1914280" cy="418247"/>
          </a:xfrm>
          <a:prstGeom prst="rect">
            <a:avLst/>
          </a:prstGeom>
        </p:spPr>
      </p:pic>
      <p:pic>
        <p:nvPicPr>
          <p:cNvPr id="237" name="Picture 236" descr="276-2232-038&#10;&#10;C-Channel 1x2x1x15">
            <a:extLst>
              <a:ext uri="{FF2B5EF4-FFF2-40B4-BE49-F238E27FC236}">
                <a16:creationId xmlns:a16="http://schemas.microsoft.com/office/drawing/2014/main" id="{90AD4CA4-2BE4-A9D4-D089-9FD49051FF5F}"/>
              </a:ext>
            </a:extLst>
          </p:cNvPr>
          <p:cNvPicPr>
            <a:picLocks noChangeAspect="1"/>
          </p:cNvPicPr>
          <p:nvPr/>
        </p:nvPicPr>
        <p:blipFill>
          <a:blip r:embed="rId11"/>
          <a:srcRect l="-3593" t="2028" r="47860" b="4545"/>
          <a:stretch>
            <a:fillRect/>
          </a:stretch>
        </p:blipFill>
        <p:spPr>
          <a:xfrm>
            <a:off x="5613540" y="4203255"/>
            <a:ext cx="1914280" cy="418247"/>
          </a:xfrm>
          <a:prstGeom prst="rect">
            <a:avLst/>
          </a:prstGeom>
        </p:spPr>
      </p:pic>
      <p:pic>
        <p:nvPicPr>
          <p:cNvPr id="238" name="Picture 237" descr="276-2232-038&#10;&#10;C-Channel 1x2x1x15">
            <a:extLst>
              <a:ext uri="{FF2B5EF4-FFF2-40B4-BE49-F238E27FC236}">
                <a16:creationId xmlns:a16="http://schemas.microsoft.com/office/drawing/2014/main" id="{3373A34D-E533-4671-19FE-84DE18FEDCFE}"/>
              </a:ext>
            </a:extLst>
          </p:cNvPr>
          <p:cNvPicPr>
            <a:picLocks noChangeAspect="1"/>
          </p:cNvPicPr>
          <p:nvPr/>
        </p:nvPicPr>
        <p:blipFill>
          <a:blip r:embed="rId11"/>
          <a:srcRect l="-3593" t="2028" r="47860" b="4545"/>
          <a:stretch>
            <a:fillRect/>
          </a:stretch>
        </p:blipFill>
        <p:spPr>
          <a:xfrm>
            <a:off x="80280" y="4203254"/>
            <a:ext cx="1914280" cy="418247"/>
          </a:xfrm>
          <a:prstGeom prst="rect">
            <a:avLst/>
          </a:prstGeom>
        </p:spPr>
      </p:pic>
      <p:pic>
        <p:nvPicPr>
          <p:cNvPr id="239" name="Picture 238" descr="276-2232-038&#10;&#10;C-Channel 1x2x1x15">
            <a:extLst>
              <a:ext uri="{FF2B5EF4-FFF2-40B4-BE49-F238E27FC236}">
                <a16:creationId xmlns:a16="http://schemas.microsoft.com/office/drawing/2014/main" id="{F4BD986E-D534-D826-B1FD-963B22D5DDEA}"/>
              </a:ext>
            </a:extLst>
          </p:cNvPr>
          <p:cNvPicPr>
            <a:picLocks noChangeAspect="1"/>
          </p:cNvPicPr>
          <p:nvPr/>
        </p:nvPicPr>
        <p:blipFill>
          <a:blip r:embed="rId11"/>
          <a:srcRect l="-3593" t="2028" r="47860" b="4545"/>
          <a:stretch>
            <a:fillRect/>
          </a:stretch>
        </p:blipFill>
        <p:spPr>
          <a:xfrm>
            <a:off x="80532" y="6459540"/>
            <a:ext cx="1914280" cy="418247"/>
          </a:xfrm>
          <a:prstGeom prst="rect">
            <a:avLst/>
          </a:prstGeom>
        </p:spPr>
      </p:pic>
      <p:pic>
        <p:nvPicPr>
          <p:cNvPr id="240" name="Picture 239" descr="276-6240-002&#10;&#10;Aluminum Angle 2x2x14x20">
            <a:extLst>
              <a:ext uri="{FF2B5EF4-FFF2-40B4-BE49-F238E27FC236}">
                <a16:creationId xmlns:a16="http://schemas.microsoft.com/office/drawing/2014/main" id="{CB4FD38A-0346-043D-8D2D-071BC1D7BD04}"/>
              </a:ext>
            </a:extLst>
          </p:cNvPr>
          <p:cNvPicPr>
            <a:picLocks noChangeAspect="1"/>
          </p:cNvPicPr>
          <p:nvPr/>
        </p:nvPicPr>
        <p:blipFill>
          <a:blip r:embed="rId12"/>
          <a:stretch>
            <a:fillRect/>
          </a:stretch>
        </p:blipFill>
        <p:spPr>
          <a:xfrm>
            <a:off x="228376" y="8705071"/>
            <a:ext cx="313977" cy="323850"/>
          </a:xfrm>
          <a:prstGeom prst="rect">
            <a:avLst/>
          </a:prstGeom>
        </p:spPr>
      </p:pic>
      <p:pic>
        <p:nvPicPr>
          <p:cNvPr id="241" name="Picture 240" descr="276-6240-002&#10;&#10;Aluminum Angle 2x2x14x20">
            <a:extLst>
              <a:ext uri="{FF2B5EF4-FFF2-40B4-BE49-F238E27FC236}">
                <a16:creationId xmlns:a16="http://schemas.microsoft.com/office/drawing/2014/main" id="{114DD5F5-8AA6-13A9-2F5B-7D039C703615}"/>
              </a:ext>
            </a:extLst>
          </p:cNvPr>
          <p:cNvPicPr>
            <a:picLocks noChangeAspect="1"/>
          </p:cNvPicPr>
          <p:nvPr/>
        </p:nvPicPr>
        <p:blipFill>
          <a:blip r:embed="rId12"/>
          <a:stretch>
            <a:fillRect/>
          </a:stretch>
        </p:blipFill>
        <p:spPr>
          <a:xfrm>
            <a:off x="5873788" y="8683984"/>
            <a:ext cx="313977" cy="323850"/>
          </a:xfrm>
          <a:prstGeom prst="rect">
            <a:avLst/>
          </a:prstGeom>
        </p:spPr>
      </p:pic>
      <p:pic>
        <p:nvPicPr>
          <p:cNvPr id="242" name="Picture 241" descr="276-6240-002&#10;&#10;Aluminum Angle 2x2x14x20">
            <a:extLst>
              <a:ext uri="{FF2B5EF4-FFF2-40B4-BE49-F238E27FC236}">
                <a16:creationId xmlns:a16="http://schemas.microsoft.com/office/drawing/2014/main" id="{57C708FF-CCED-1701-54BA-F6E637031A70}"/>
              </a:ext>
            </a:extLst>
          </p:cNvPr>
          <p:cNvPicPr>
            <a:picLocks noChangeAspect="1"/>
          </p:cNvPicPr>
          <p:nvPr/>
        </p:nvPicPr>
        <p:blipFill>
          <a:blip r:embed="rId12"/>
          <a:stretch>
            <a:fillRect/>
          </a:stretch>
        </p:blipFill>
        <p:spPr>
          <a:xfrm rot="16200000">
            <a:off x="7228529" y="8705070"/>
            <a:ext cx="313977" cy="323850"/>
          </a:xfrm>
          <a:prstGeom prst="rect">
            <a:avLst/>
          </a:prstGeom>
        </p:spPr>
      </p:pic>
      <p:pic>
        <p:nvPicPr>
          <p:cNvPr id="243" name="Picture 242" descr="276-6240-002&#10;&#10;Aluminum Angle 2x2x14x20">
            <a:extLst>
              <a:ext uri="{FF2B5EF4-FFF2-40B4-BE49-F238E27FC236}">
                <a16:creationId xmlns:a16="http://schemas.microsoft.com/office/drawing/2014/main" id="{29AAE615-CFEB-99A7-3473-75F94AAA3E2E}"/>
              </a:ext>
            </a:extLst>
          </p:cNvPr>
          <p:cNvPicPr>
            <a:picLocks noChangeAspect="1"/>
          </p:cNvPicPr>
          <p:nvPr/>
        </p:nvPicPr>
        <p:blipFill>
          <a:blip r:embed="rId12"/>
          <a:stretch>
            <a:fillRect/>
          </a:stretch>
        </p:blipFill>
        <p:spPr>
          <a:xfrm rot="16200000">
            <a:off x="1465339" y="8705069"/>
            <a:ext cx="313977" cy="323850"/>
          </a:xfrm>
          <a:prstGeom prst="rect">
            <a:avLst/>
          </a:prstGeom>
        </p:spPr>
      </p:pic>
      <p:cxnSp>
        <p:nvCxnSpPr>
          <p:cNvPr id="244" name="Straight Arrow Connector 243">
            <a:extLst>
              <a:ext uri="{FF2B5EF4-FFF2-40B4-BE49-F238E27FC236}">
                <a16:creationId xmlns:a16="http://schemas.microsoft.com/office/drawing/2014/main" id="{A7B999B5-ABA5-FC59-C17B-715D988C134B}"/>
              </a:ext>
            </a:extLst>
          </p:cNvPr>
          <p:cNvCxnSpPr/>
          <p:nvPr/>
        </p:nvCxnSpPr>
        <p:spPr>
          <a:xfrm>
            <a:off x="6199467" y="8995199"/>
            <a:ext cx="1040779" cy="7668"/>
          </a:xfrm>
          <a:prstGeom prst="straightConnector1">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C24A57FF-303A-37E6-7B8A-26102462FD1A}"/>
              </a:ext>
            </a:extLst>
          </p:cNvPr>
          <p:cNvCxnSpPr>
            <a:cxnSpLocks/>
          </p:cNvCxnSpPr>
          <p:nvPr/>
        </p:nvCxnSpPr>
        <p:spPr>
          <a:xfrm>
            <a:off x="519389" y="9016285"/>
            <a:ext cx="1040779" cy="7668"/>
          </a:xfrm>
          <a:prstGeom prst="straightConnector1">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50" name="TextBox 249">
            <a:extLst>
              <a:ext uri="{FF2B5EF4-FFF2-40B4-BE49-F238E27FC236}">
                <a16:creationId xmlns:a16="http://schemas.microsoft.com/office/drawing/2014/main" id="{06348E25-491B-8258-27E2-B3C68E6C0369}"/>
              </a:ext>
            </a:extLst>
          </p:cNvPr>
          <p:cNvSpPr txBox="1"/>
          <p:nvPr/>
        </p:nvSpPr>
        <p:spPr>
          <a:xfrm>
            <a:off x="1952900" y="968742"/>
            <a:ext cx="3823483" cy="523220"/>
          </a:xfrm>
          <a:prstGeom prst="rect">
            <a:avLst/>
          </a:prstGeom>
          <a:solidFill>
            <a:schemeClr val="bg1"/>
          </a:solidFill>
        </p:spPr>
        <p:txBody>
          <a:bodyPr wrap="none" lIns="91440" tIns="45720" rIns="91440" bIns="45720" rtlCol="0" anchor="t">
            <a:spAutoFit/>
          </a:bodyPr>
          <a:lstStyle/>
          <a:p>
            <a:r>
              <a:rPr lang="en-US" sz="2800" b="1"/>
              <a:t>Basic chassis design</a:t>
            </a:r>
          </a:p>
        </p:txBody>
      </p:sp>
      <p:pic>
        <p:nvPicPr>
          <p:cNvPr id="6" name="Picture 5" descr="A yellow circle and black squares&#10;&#10;AI-generated content may be incorrect.">
            <a:extLst>
              <a:ext uri="{FF2B5EF4-FFF2-40B4-BE49-F238E27FC236}">
                <a16:creationId xmlns:a16="http://schemas.microsoft.com/office/drawing/2014/main" id="{F535AC0D-5021-1F50-6333-2D5084399438}"/>
              </a:ext>
            </a:extLst>
          </p:cNvPr>
          <p:cNvPicPr>
            <a:picLocks noChangeAspect="1"/>
          </p:cNvPicPr>
          <p:nvPr/>
        </p:nvPicPr>
        <p:blipFill>
          <a:blip r:embed="rId13"/>
          <a:stretch>
            <a:fillRect/>
          </a:stretch>
        </p:blipFill>
        <p:spPr>
          <a:xfrm>
            <a:off x="7153164" y="-9478"/>
            <a:ext cx="603019" cy="809871"/>
          </a:xfrm>
          <a:prstGeom prst="rect">
            <a:avLst/>
          </a:prstGeom>
        </p:spPr>
      </p:pic>
    </p:spTree>
    <p:extLst>
      <p:ext uri="{BB962C8B-B14F-4D97-AF65-F5344CB8AC3E}">
        <p14:creationId xmlns:p14="http://schemas.microsoft.com/office/powerpoint/2010/main" val="38537509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a:stretch>
        </a:blipFill>
        <a:effectLst/>
      </p:bgPr>
    </p:bg>
    <p:spTree>
      <p:nvGrpSpPr>
        <p:cNvPr id="1" name="">
          <a:extLst>
            <a:ext uri="{FF2B5EF4-FFF2-40B4-BE49-F238E27FC236}">
              <a16:creationId xmlns:a16="http://schemas.microsoft.com/office/drawing/2014/main" id="{35DA2ACE-0C59-8E5E-894A-B5D7BBEF6B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23461E-533F-F0D1-1926-A237DD676D7F}"/>
              </a:ext>
            </a:extLst>
          </p:cNvPr>
          <p:cNvSpPr>
            <a:spLocks noGrp="1"/>
          </p:cNvSpPr>
          <p:nvPr>
            <p:ph type="title"/>
          </p:nvPr>
        </p:nvSpPr>
        <p:spPr/>
        <p:txBody>
          <a:bodyPr/>
          <a:lstStyle/>
          <a:p>
            <a:r>
              <a:rPr lang="en-US"/>
              <a:t>Intake Research 1</a:t>
            </a:r>
          </a:p>
        </p:txBody>
      </p:sp>
      <p:sp>
        <p:nvSpPr>
          <p:cNvPr id="3" name="Subtitle 2">
            <a:extLst>
              <a:ext uri="{FF2B5EF4-FFF2-40B4-BE49-F238E27FC236}">
                <a16:creationId xmlns:a16="http://schemas.microsoft.com/office/drawing/2014/main" id="{10404963-0D4B-88D6-0CF5-0B3661AE7086}"/>
              </a:ext>
            </a:extLst>
          </p:cNvPr>
          <p:cNvSpPr>
            <a:spLocks noGrp="1"/>
          </p:cNvSpPr>
          <p:nvPr>
            <p:ph type="subTitle" idx="1"/>
          </p:nvPr>
        </p:nvSpPr>
        <p:spPr/>
        <p:txBody>
          <a:bodyPr/>
          <a:lstStyle/>
          <a:p>
            <a:r>
              <a:rPr lang="en-US"/>
              <a:t>Ryder </a:t>
            </a:r>
            <a:r>
              <a:rPr lang="en-US" err="1"/>
              <a:t>Sandstrum</a:t>
            </a:r>
          </a:p>
        </p:txBody>
      </p:sp>
      <p:sp>
        <p:nvSpPr>
          <p:cNvPr id="4" name="Subtitle 3">
            <a:extLst>
              <a:ext uri="{FF2B5EF4-FFF2-40B4-BE49-F238E27FC236}">
                <a16:creationId xmlns:a16="http://schemas.microsoft.com/office/drawing/2014/main" id="{D66076F1-888D-0EB2-94C0-AC0D243D5B47}"/>
              </a:ext>
            </a:extLst>
          </p:cNvPr>
          <p:cNvSpPr>
            <a:spLocks noGrp="1"/>
          </p:cNvSpPr>
          <p:nvPr>
            <p:ph type="subTitle" idx="2"/>
          </p:nvPr>
        </p:nvSpPr>
        <p:spPr/>
        <p:txBody>
          <a:bodyPr/>
          <a:lstStyle/>
          <a:p>
            <a:r>
              <a:rPr lang="en-US"/>
              <a:t>8-14-25</a:t>
            </a:r>
          </a:p>
        </p:txBody>
      </p:sp>
      <p:sp>
        <p:nvSpPr>
          <p:cNvPr id="5" name="Subtitle 4">
            <a:extLst>
              <a:ext uri="{FF2B5EF4-FFF2-40B4-BE49-F238E27FC236}">
                <a16:creationId xmlns:a16="http://schemas.microsoft.com/office/drawing/2014/main" id="{F9F2565B-8950-A9B5-57E5-C01E4AC96E24}"/>
              </a:ext>
            </a:extLst>
          </p:cNvPr>
          <p:cNvSpPr>
            <a:spLocks noGrp="1"/>
          </p:cNvSpPr>
          <p:nvPr>
            <p:ph type="subTitle" idx="3"/>
          </p:nvPr>
        </p:nvSpPr>
        <p:spPr/>
        <p:txBody>
          <a:bodyPr/>
          <a:lstStyle/>
          <a:p>
            <a:r>
              <a:rPr lang="en-US"/>
              <a:t>31</a:t>
            </a:r>
          </a:p>
        </p:txBody>
      </p:sp>
      <p:sp>
        <p:nvSpPr>
          <p:cNvPr id="6" name="TextBox 5">
            <a:extLst>
              <a:ext uri="{FF2B5EF4-FFF2-40B4-BE49-F238E27FC236}">
                <a16:creationId xmlns:a16="http://schemas.microsoft.com/office/drawing/2014/main" id="{782843CB-55D6-7B7B-0172-8A28190CCE81}"/>
              </a:ext>
            </a:extLst>
          </p:cNvPr>
          <p:cNvSpPr txBox="1"/>
          <p:nvPr/>
        </p:nvSpPr>
        <p:spPr>
          <a:xfrm>
            <a:off x="225287" y="212035"/>
            <a:ext cx="2884123" cy="523220"/>
          </a:xfrm>
          <a:prstGeom prst="rect">
            <a:avLst/>
          </a:prstGeom>
          <a:noFill/>
        </p:spPr>
        <p:txBody>
          <a:bodyPr wrap="none" rtlCol="0">
            <a:spAutoFit/>
          </a:bodyPr>
          <a:lstStyle/>
          <a:p>
            <a:r>
              <a:rPr lang="en-US" sz="2800" b="1"/>
              <a:t>Research Page:</a:t>
            </a:r>
          </a:p>
        </p:txBody>
      </p:sp>
      <p:sp>
        <p:nvSpPr>
          <p:cNvPr id="7" name="TextBox 6">
            <a:extLst>
              <a:ext uri="{FF2B5EF4-FFF2-40B4-BE49-F238E27FC236}">
                <a16:creationId xmlns:a16="http://schemas.microsoft.com/office/drawing/2014/main" id="{3E73EB04-7D42-2EC9-D7DB-546FE0C112E8}"/>
              </a:ext>
            </a:extLst>
          </p:cNvPr>
          <p:cNvSpPr txBox="1"/>
          <p:nvPr/>
        </p:nvSpPr>
        <p:spPr>
          <a:xfrm>
            <a:off x="265043" y="874643"/>
            <a:ext cx="7288696" cy="954107"/>
          </a:xfrm>
          <a:prstGeom prst="rect">
            <a:avLst/>
          </a:prstGeom>
          <a:solidFill>
            <a:schemeClr val="bg1"/>
          </a:solidFill>
        </p:spPr>
        <p:txBody>
          <a:bodyPr wrap="square" rtlCol="0">
            <a:spAutoFit/>
          </a:bodyPr>
          <a:lstStyle/>
          <a:p>
            <a:pPr marL="342900" indent="-342900">
              <a:buAutoNum type="arabicPeriod"/>
            </a:pPr>
            <a:r>
              <a:rPr lang="en-US" b="1">
                <a:solidFill>
                  <a:schemeClr val="tx1">
                    <a:lumMod val="75000"/>
                    <a:lumOff val="25000"/>
                  </a:schemeClr>
                </a:solidFill>
              </a:rPr>
              <a:t>Identify the problem:</a:t>
            </a:r>
          </a:p>
          <a:p>
            <a:pPr marL="344488" indent="-344488"/>
            <a:r>
              <a:rPr lang="en-US">
                <a:solidFill>
                  <a:schemeClr val="tx1">
                    <a:lumMod val="65000"/>
                    <a:lumOff val="35000"/>
                  </a:schemeClr>
                </a:solidFill>
              </a:rPr>
              <a:t>       Clearly state an individual problem that you need to try to solve, or task that you are trying to make your robot accomplish. (i.e. do you need to lift something, grab something, push something, turn better, etc.)</a:t>
            </a:r>
          </a:p>
        </p:txBody>
      </p:sp>
      <p:sp>
        <p:nvSpPr>
          <p:cNvPr id="8" name="TextBox 7">
            <a:extLst>
              <a:ext uri="{FF2B5EF4-FFF2-40B4-BE49-F238E27FC236}">
                <a16:creationId xmlns:a16="http://schemas.microsoft.com/office/drawing/2014/main" id="{48BC897C-12BF-12B6-5A5E-B205051AFDAF}"/>
              </a:ext>
            </a:extLst>
          </p:cNvPr>
          <p:cNvSpPr txBox="1"/>
          <p:nvPr/>
        </p:nvSpPr>
        <p:spPr>
          <a:xfrm>
            <a:off x="238540" y="1868557"/>
            <a:ext cx="7301948" cy="111318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We need a intake that can pick in 3 ¼ inch blocks efficiently while using minimal parts for maximum simplicity while also using 1 motor.</a:t>
            </a:r>
          </a:p>
        </p:txBody>
      </p:sp>
      <p:sp>
        <p:nvSpPr>
          <p:cNvPr id="9" name="TextBox 8">
            <a:extLst>
              <a:ext uri="{FF2B5EF4-FFF2-40B4-BE49-F238E27FC236}">
                <a16:creationId xmlns:a16="http://schemas.microsoft.com/office/drawing/2014/main" id="{49B7DA73-7AB7-0A82-D43A-349E73508AC5}"/>
              </a:ext>
            </a:extLst>
          </p:cNvPr>
          <p:cNvSpPr txBox="1"/>
          <p:nvPr/>
        </p:nvSpPr>
        <p:spPr>
          <a:xfrm>
            <a:off x="245163" y="3028121"/>
            <a:ext cx="7374836" cy="738664"/>
          </a:xfrm>
          <a:prstGeom prst="rect">
            <a:avLst/>
          </a:prstGeom>
          <a:solidFill>
            <a:schemeClr val="bg1"/>
          </a:solidFill>
        </p:spPr>
        <p:txBody>
          <a:bodyPr wrap="square" rtlCol="0">
            <a:spAutoFit/>
          </a:bodyPr>
          <a:lstStyle/>
          <a:p>
            <a:r>
              <a:rPr lang="en-US" b="1">
                <a:solidFill>
                  <a:schemeClr val="tx1">
                    <a:lumMod val="75000"/>
                    <a:lumOff val="25000"/>
                  </a:schemeClr>
                </a:solidFill>
              </a:rPr>
              <a:t>2.    Find real-world examples:</a:t>
            </a:r>
          </a:p>
          <a:p>
            <a:pPr marL="344488" indent="-344488"/>
            <a:r>
              <a:rPr lang="en-US">
                <a:solidFill>
                  <a:schemeClr val="tx1">
                    <a:lumMod val="65000"/>
                    <a:lumOff val="35000"/>
                  </a:schemeClr>
                </a:solidFill>
              </a:rPr>
              <a:t>       Paste in pictures, video links, or screenshots of real-world examples that look like they could do the thing you are trying to do. </a:t>
            </a:r>
          </a:p>
        </p:txBody>
      </p:sp>
      <p:sp>
        <p:nvSpPr>
          <p:cNvPr id="10" name="TextBox 9">
            <a:extLst>
              <a:ext uri="{FF2B5EF4-FFF2-40B4-BE49-F238E27FC236}">
                <a16:creationId xmlns:a16="http://schemas.microsoft.com/office/drawing/2014/main" id="{93A1118F-FAAD-1EF5-985D-60E0D17E60E4}"/>
              </a:ext>
            </a:extLst>
          </p:cNvPr>
          <p:cNvSpPr txBox="1"/>
          <p:nvPr/>
        </p:nvSpPr>
        <p:spPr>
          <a:xfrm>
            <a:off x="212032" y="7195929"/>
            <a:ext cx="7374836" cy="738664"/>
          </a:xfrm>
          <a:prstGeom prst="rect">
            <a:avLst/>
          </a:prstGeom>
          <a:solidFill>
            <a:schemeClr val="bg1"/>
          </a:solidFill>
        </p:spPr>
        <p:txBody>
          <a:bodyPr wrap="square" rtlCol="0">
            <a:spAutoFit/>
          </a:bodyPr>
          <a:lstStyle/>
          <a:p>
            <a:r>
              <a:rPr lang="en-US" b="1">
                <a:solidFill>
                  <a:schemeClr val="tx1">
                    <a:lumMod val="75000"/>
                    <a:lumOff val="25000"/>
                  </a:schemeClr>
                </a:solidFill>
              </a:rPr>
              <a:t>3.    Brainstorm:</a:t>
            </a:r>
          </a:p>
          <a:p>
            <a:pPr marL="344488" indent="-344488"/>
            <a:r>
              <a:rPr lang="en-US">
                <a:solidFill>
                  <a:schemeClr val="tx1">
                    <a:lumMod val="65000"/>
                    <a:lumOff val="35000"/>
                  </a:schemeClr>
                </a:solidFill>
              </a:rPr>
              <a:t>       How could this example be scaled down or changed to solve your problem? What could you do to make it work?</a:t>
            </a:r>
          </a:p>
        </p:txBody>
      </p:sp>
      <p:sp>
        <p:nvSpPr>
          <p:cNvPr id="11" name="TextBox 10">
            <a:extLst>
              <a:ext uri="{FF2B5EF4-FFF2-40B4-BE49-F238E27FC236}">
                <a16:creationId xmlns:a16="http://schemas.microsoft.com/office/drawing/2014/main" id="{3173647E-06A0-7CFA-992E-4A0D650755A5}"/>
              </a:ext>
            </a:extLst>
          </p:cNvPr>
          <p:cNvSpPr txBox="1"/>
          <p:nvPr/>
        </p:nvSpPr>
        <p:spPr>
          <a:xfrm>
            <a:off x="258418" y="7997687"/>
            <a:ext cx="7301948" cy="111318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fontScale="92500" lnSpcReduction="20000"/>
          </a:bodyPr>
          <a:lstStyle/>
          <a:p>
            <a:r>
              <a:rPr lang="en-US"/>
              <a:t>If we use a similar intake where both sides spin and pull the blocks in, (while wheels instead of the metal shafts, being farther apart because we don’t want to crush the blocks). We can have a motor on one side with a gear connecting it to the other wheel so the right side would spin clockwise, and the left would spin counter-clockwise. If we use green motors then we can have enough speed to launch them into some sort of conveyer belt, while also being resistant to blocks getting stuck..</a:t>
            </a:r>
          </a:p>
        </p:txBody>
      </p:sp>
      <p:sp>
        <p:nvSpPr>
          <p:cNvPr id="13" name="TextBox 12">
            <a:extLst>
              <a:ext uri="{FF2B5EF4-FFF2-40B4-BE49-F238E27FC236}">
                <a16:creationId xmlns:a16="http://schemas.microsoft.com/office/drawing/2014/main" id="{7ED10A35-6988-10D8-6649-5C23AEF9FD21}"/>
              </a:ext>
            </a:extLst>
          </p:cNvPr>
          <p:cNvSpPr txBox="1"/>
          <p:nvPr/>
        </p:nvSpPr>
        <p:spPr>
          <a:xfrm>
            <a:off x="4784482" y="3758965"/>
            <a:ext cx="2435285" cy="3449443"/>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An industrial scrapping machine has two rotating shafts which pull any items into the machine while also crushing and pulling them apart. </a:t>
            </a:r>
          </a:p>
        </p:txBody>
      </p:sp>
      <p:pic>
        <p:nvPicPr>
          <p:cNvPr id="16" name="Picture 15" descr="Image result for shredder machine industrial">
            <a:extLst>
              <a:ext uri="{FF2B5EF4-FFF2-40B4-BE49-F238E27FC236}">
                <a16:creationId xmlns:a16="http://schemas.microsoft.com/office/drawing/2014/main" id="{D62854B6-0326-DC17-2AFA-73EF8C910394}"/>
              </a:ext>
            </a:extLst>
          </p:cNvPr>
          <p:cNvPicPr>
            <a:picLocks noChangeAspect="1"/>
          </p:cNvPicPr>
          <p:nvPr/>
        </p:nvPicPr>
        <p:blipFill>
          <a:blip r:embed="rId3"/>
          <a:stretch>
            <a:fillRect/>
          </a:stretch>
        </p:blipFill>
        <p:spPr>
          <a:xfrm>
            <a:off x="358396" y="4028440"/>
            <a:ext cx="3858013" cy="2895600"/>
          </a:xfrm>
          <a:prstGeom prst="rect">
            <a:avLst/>
          </a:prstGeom>
        </p:spPr>
      </p:pic>
      <p:pic>
        <p:nvPicPr>
          <p:cNvPr id="15" name="Picture 14" descr="A yellow circle and black squares&#10;&#10;AI-generated content may be incorrect.">
            <a:extLst>
              <a:ext uri="{FF2B5EF4-FFF2-40B4-BE49-F238E27FC236}">
                <a16:creationId xmlns:a16="http://schemas.microsoft.com/office/drawing/2014/main" id="{A8A73F04-3128-5994-4B3F-66087F804863}"/>
              </a:ext>
            </a:extLst>
          </p:cNvPr>
          <p:cNvPicPr>
            <a:picLocks noChangeAspect="1"/>
          </p:cNvPicPr>
          <p:nvPr/>
        </p:nvPicPr>
        <p:blipFill>
          <a:blip r:embed="rId4"/>
          <a:stretch>
            <a:fillRect/>
          </a:stretch>
        </p:blipFill>
        <p:spPr>
          <a:xfrm>
            <a:off x="7153164" y="-9478"/>
            <a:ext cx="603019" cy="809871"/>
          </a:xfrm>
          <a:prstGeom prst="rect">
            <a:avLst/>
          </a:prstGeom>
        </p:spPr>
      </p:pic>
    </p:spTree>
    <p:extLst>
      <p:ext uri="{BB962C8B-B14F-4D97-AF65-F5344CB8AC3E}">
        <p14:creationId xmlns:p14="http://schemas.microsoft.com/office/powerpoint/2010/main" val="13993194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3">
          <a:extLst>
            <a:ext uri="{FF2B5EF4-FFF2-40B4-BE49-F238E27FC236}">
              <a16:creationId xmlns:a16="http://schemas.microsoft.com/office/drawing/2014/main" id="{CE4E78DA-40E7-7AC7-56EE-F9BFF6D66119}"/>
            </a:ext>
          </a:extLst>
        </p:cNvPr>
        <p:cNvGrpSpPr/>
        <p:nvPr/>
      </p:nvGrpSpPr>
      <p:grpSpPr>
        <a:xfrm>
          <a:off x="0" y="0"/>
          <a:ext cx="0" cy="0"/>
          <a:chOff x="0" y="0"/>
          <a:chExt cx="0" cy="0"/>
        </a:xfrm>
      </p:grpSpPr>
      <p:pic>
        <p:nvPicPr>
          <p:cNvPr id="268" name="Google Shape;268;p33">
            <a:extLst>
              <a:ext uri="{FF2B5EF4-FFF2-40B4-BE49-F238E27FC236}">
                <a16:creationId xmlns:a16="http://schemas.microsoft.com/office/drawing/2014/main" id="{8ACAF84F-7BC5-0D90-A0C2-FEC2DC6FD6ED}"/>
              </a:ext>
            </a:extLst>
          </p:cNvPr>
          <p:cNvPicPr preferRelativeResize="0"/>
          <p:nvPr/>
        </p:nvPicPr>
        <p:blipFill>
          <a:blip r:embed="rId3">
            <a:alphaModFix/>
          </a:blip>
          <a:stretch>
            <a:fillRect/>
          </a:stretch>
        </p:blipFill>
        <p:spPr>
          <a:xfrm>
            <a:off x="53480" y="532516"/>
            <a:ext cx="240030" cy="8000998"/>
          </a:xfrm>
          <a:prstGeom prst="rect">
            <a:avLst/>
          </a:prstGeom>
          <a:noFill/>
          <a:ln>
            <a:noFill/>
          </a:ln>
        </p:spPr>
      </p:pic>
      <p:pic>
        <p:nvPicPr>
          <p:cNvPr id="6" name="Picture 5" descr="276-2232-038&#10;&#10;C-Channel 1x2x1x15">
            <a:extLst>
              <a:ext uri="{FF2B5EF4-FFF2-40B4-BE49-F238E27FC236}">
                <a16:creationId xmlns:a16="http://schemas.microsoft.com/office/drawing/2014/main" id="{8C05717D-BEA7-04A4-7E3C-C4A700F58401}"/>
              </a:ext>
            </a:extLst>
          </p:cNvPr>
          <p:cNvPicPr>
            <a:picLocks noChangeAspect="1"/>
          </p:cNvPicPr>
          <p:nvPr/>
        </p:nvPicPr>
        <p:blipFill>
          <a:blip r:embed="rId4"/>
          <a:srcRect l="31606" t="4000" b="-6204"/>
          <a:stretch>
            <a:fillRect/>
          </a:stretch>
        </p:blipFill>
        <p:spPr>
          <a:xfrm rot="5400000">
            <a:off x="4061348" y="3614485"/>
            <a:ext cx="2350757" cy="457544"/>
          </a:xfrm>
          <a:prstGeom prst="rect">
            <a:avLst/>
          </a:prstGeom>
        </p:spPr>
      </p:pic>
      <p:pic>
        <p:nvPicPr>
          <p:cNvPr id="7" name="Picture 6" descr="276-2232-038&#10;&#10;C-Channel 1x2x1x15">
            <a:extLst>
              <a:ext uri="{FF2B5EF4-FFF2-40B4-BE49-F238E27FC236}">
                <a16:creationId xmlns:a16="http://schemas.microsoft.com/office/drawing/2014/main" id="{36776D7A-8E39-B83D-12EF-34F49634AACA}"/>
              </a:ext>
            </a:extLst>
          </p:cNvPr>
          <p:cNvPicPr>
            <a:picLocks noChangeAspect="1"/>
          </p:cNvPicPr>
          <p:nvPr/>
        </p:nvPicPr>
        <p:blipFill>
          <a:blip r:embed="rId4"/>
          <a:srcRect l="31606" t="4000" b="-6204"/>
          <a:stretch>
            <a:fillRect/>
          </a:stretch>
        </p:blipFill>
        <p:spPr>
          <a:xfrm rot="5400000">
            <a:off x="1531723" y="3614485"/>
            <a:ext cx="2350757" cy="457544"/>
          </a:xfrm>
          <a:prstGeom prst="rect">
            <a:avLst/>
          </a:prstGeom>
        </p:spPr>
      </p:pic>
      <p:pic>
        <p:nvPicPr>
          <p:cNvPr id="8" name="Picture 7" descr="276-2232-038&#10;&#10;C-Channel 1x2x1x15">
            <a:extLst>
              <a:ext uri="{FF2B5EF4-FFF2-40B4-BE49-F238E27FC236}">
                <a16:creationId xmlns:a16="http://schemas.microsoft.com/office/drawing/2014/main" id="{2C685098-936B-A028-AF51-D58263849C68}"/>
              </a:ext>
            </a:extLst>
          </p:cNvPr>
          <p:cNvPicPr>
            <a:picLocks noChangeAspect="1"/>
          </p:cNvPicPr>
          <p:nvPr/>
        </p:nvPicPr>
        <p:blipFill>
          <a:blip r:embed="rId4"/>
          <a:srcRect l="-19396" t="-112000" r="441" b="-12095"/>
          <a:stretch>
            <a:fillRect/>
          </a:stretch>
        </p:blipFill>
        <p:spPr>
          <a:xfrm rot="10800000">
            <a:off x="2303090" y="3335307"/>
            <a:ext cx="4088587" cy="1003222"/>
          </a:xfrm>
          <a:prstGeom prst="rect">
            <a:avLst/>
          </a:prstGeom>
        </p:spPr>
      </p:pic>
      <p:pic>
        <p:nvPicPr>
          <p:cNvPr id="10" name="Picture 9" descr="276-3438-331&#10;&#10;High Strength 84T Gear">
            <a:extLst>
              <a:ext uri="{FF2B5EF4-FFF2-40B4-BE49-F238E27FC236}">
                <a16:creationId xmlns:a16="http://schemas.microsoft.com/office/drawing/2014/main" id="{0EE0052E-2DD3-076A-F0A7-D9C491359A83}"/>
              </a:ext>
            </a:extLst>
          </p:cNvPr>
          <p:cNvPicPr>
            <a:picLocks noChangeAspect="1"/>
          </p:cNvPicPr>
          <p:nvPr/>
        </p:nvPicPr>
        <p:blipFill>
          <a:blip r:embed="rId5"/>
          <a:stretch>
            <a:fillRect/>
          </a:stretch>
        </p:blipFill>
        <p:spPr>
          <a:xfrm>
            <a:off x="4452331" y="3491926"/>
            <a:ext cx="1647138" cy="1647825"/>
          </a:xfrm>
          <a:prstGeom prst="rect">
            <a:avLst/>
          </a:prstGeom>
        </p:spPr>
      </p:pic>
      <p:pic>
        <p:nvPicPr>
          <p:cNvPr id="9" name="Picture 8" descr="276-3438-331&#10;&#10;High Strength 84T Gear">
            <a:extLst>
              <a:ext uri="{FF2B5EF4-FFF2-40B4-BE49-F238E27FC236}">
                <a16:creationId xmlns:a16="http://schemas.microsoft.com/office/drawing/2014/main" id="{FCD41082-004B-387A-4A34-9059B252B7E3}"/>
              </a:ext>
            </a:extLst>
          </p:cNvPr>
          <p:cNvPicPr>
            <a:picLocks noChangeAspect="1"/>
          </p:cNvPicPr>
          <p:nvPr/>
        </p:nvPicPr>
        <p:blipFill>
          <a:blip r:embed="rId5"/>
          <a:stretch>
            <a:fillRect/>
          </a:stretch>
        </p:blipFill>
        <p:spPr>
          <a:xfrm>
            <a:off x="1884455" y="3474092"/>
            <a:ext cx="1647138" cy="1647825"/>
          </a:xfrm>
          <a:prstGeom prst="rect">
            <a:avLst/>
          </a:prstGeom>
        </p:spPr>
      </p:pic>
      <p:sp>
        <p:nvSpPr>
          <p:cNvPr id="264" name="Google Shape;264;p33">
            <a:extLst>
              <a:ext uri="{FF2B5EF4-FFF2-40B4-BE49-F238E27FC236}">
                <a16:creationId xmlns:a16="http://schemas.microsoft.com/office/drawing/2014/main" id="{8978CAC9-24B4-682A-4FEC-E21FE21AE242}"/>
              </a:ext>
            </a:extLst>
          </p:cNvPr>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r>
              <a:rPr lang="en-US"/>
              <a:t>Intake design 1</a:t>
            </a:r>
            <a:endParaRPr/>
          </a:p>
        </p:txBody>
      </p:sp>
      <p:sp>
        <p:nvSpPr>
          <p:cNvPr id="265" name="Google Shape;265;p33">
            <a:extLst>
              <a:ext uri="{FF2B5EF4-FFF2-40B4-BE49-F238E27FC236}">
                <a16:creationId xmlns:a16="http://schemas.microsoft.com/office/drawing/2014/main" id="{27C9426E-DEF2-EC68-6605-8E7644EA6E43}"/>
              </a:ext>
            </a:extLst>
          </p:cNvPr>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indent="0"/>
            <a:r>
              <a:rPr lang="en-US"/>
              <a:t>Ryder </a:t>
            </a:r>
            <a:r>
              <a:rPr lang="en-US" err="1"/>
              <a:t>Sandstrum</a:t>
            </a:r>
            <a:endParaRPr err="1"/>
          </a:p>
        </p:txBody>
      </p:sp>
      <p:sp>
        <p:nvSpPr>
          <p:cNvPr id="266" name="Google Shape;266;p33">
            <a:extLst>
              <a:ext uri="{FF2B5EF4-FFF2-40B4-BE49-F238E27FC236}">
                <a16:creationId xmlns:a16="http://schemas.microsoft.com/office/drawing/2014/main" id="{4E8D7E8D-B9C3-B194-C96D-D42931A14462}"/>
              </a:ext>
            </a:extLst>
          </p:cNvPr>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8-14-2025</a:t>
            </a:r>
            <a:endParaRPr/>
          </a:p>
        </p:txBody>
      </p:sp>
      <p:sp>
        <p:nvSpPr>
          <p:cNvPr id="267" name="Google Shape;267;p33">
            <a:extLst>
              <a:ext uri="{FF2B5EF4-FFF2-40B4-BE49-F238E27FC236}">
                <a16:creationId xmlns:a16="http://schemas.microsoft.com/office/drawing/2014/main" id="{ABF22A03-61BA-D294-4EA2-33AFF070168C}"/>
              </a:ext>
            </a:extLst>
          </p:cNvPr>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a:t>32</a:t>
            </a:r>
            <a:endParaRPr/>
          </a:p>
        </p:txBody>
      </p:sp>
      <p:pic>
        <p:nvPicPr>
          <p:cNvPr id="269" name="Google Shape;269;p33">
            <a:extLst>
              <a:ext uri="{FF2B5EF4-FFF2-40B4-BE49-F238E27FC236}">
                <a16:creationId xmlns:a16="http://schemas.microsoft.com/office/drawing/2014/main" id="{116BF67D-9C8F-FD46-3D0C-FB6D2FECE1C4}"/>
              </a:ext>
            </a:extLst>
          </p:cNvPr>
          <p:cNvPicPr preferRelativeResize="0"/>
          <p:nvPr/>
        </p:nvPicPr>
        <p:blipFill>
          <a:blip r:embed="rId6">
            <a:alphaModFix/>
          </a:blip>
          <a:stretch>
            <a:fillRect/>
          </a:stretch>
        </p:blipFill>
        <p:spPr>
          <a:xfrm>
            <a:off x="51064" y="535473"/>
            <a:ext cx="8000998" cy="239110"/>
          </a:xfrm>
          <a:prstGeom prst="rect">
            <a:avLst/>
          </a:prstGeom>
          <a:noFill/>
          <a:ln>
            <a:noFill/>
          </a:ln>
        </p:spPr>
      </p:pic>
      <p:sp>
        <p:nvSpPr>
          <p:cNvPr id="2" name="TextBox 1">
            <a:extLst>
              <a:ext uri="{FF2B5EF4-FFF2-40B4-BE49-F238E27FC236}">
                <a16:creationId xmlns:a16="http://schemas.microsoft.com/office/drawing/2014/main" id="{2DD89E81-1266-D50C-871E-102ECCDA7B08}"/>
              </a:ext>
            </a:extLst>
          </p:cNvPr>
          <p:cNvSpPr txBox="1"/>
          <p:nvPr/>
        </p:nvSpPr>
        <p:spPr>
          <a:xfrm>
            <a:off x="0" y="0"/>
            <a:ext cx="4059125" cy="523220"/>
          </a:xfrm>
          <a:prstGeom prst="rect">
            <a:avLst/>
          </a:prstGeom>
          <a:solidFill>
            <a:schemeClr val="bg1"/>
          </a:solidFill>
        </p:spPr>
        <p:txBody>
          <a:bodyPr wrap="none" rtlCol="0">
            <a:spAutoFit/>
          </a:bodyPr>
          <a:lstStyle/>
          <a:p>
            <a:r>
              <a:rPr lang="en-US" sz="2800" b="1"/>
              <a:t>Plan and Design Page:</a:t>
            </a:r>
          </a:p>
        </p:txBody>
      </p:sp>
      <p:pic>
        <p:nvPicPr>
          <p:cNvPr id="3" name="Picture 2" descr="276-6447&#10;&#10;Straight Flex Wheel (3&quot; OD x 1&quot; WD, 1-1/8&quot; ID, 30A)">
            <a:extLst>
              <a:ext uri="{FF2B5EF4-FFF2-40B4-BE49-F238E27FC236}">
                <a16:creationId xmlns:a16="http://schemas.microsoft.com/office/drawing/2014/main" id="{7DCF5017-0B2A-ACAA-9D6C-0DCC77ADDC81}"/>
              </a:ext>
            </a:extLst>
          </p:cNvPr>
          <p:cNvPicPr>
            <a:picLocks noChangeAspect="1"/>
          </p:cNvPicPr>
          <p:nvPr/>
        </p:nvPicPr>
        <p:blipFill>
          <a:blip r:embed="rId7"/>
          <a:stretch>
            <a:fillRect/>
          </a:stretch>
        </p:blipFill>
        <p:spPr>
          <a:xfrm>
            <a:off x="2035576" y="3643110"/>
            <a:ext cx="1380549" cy="1381125"/>
          </a:xfrm>
          <a:prstGeom prst="rect">
            <a:avLst/>
          </a:prstGeom>
        </p:spPr>
      </p:pic>
      <p:pic>
        <p:nvPicPr>
          <p:cNvPr id="5" name="Picture 4" descr="276-6447&#10;&#10;Straight Flex Wheel (3&quot; OD x 1&quot; WD, 1-1/8&quot; ID, 30A)">
            <a:extLst>
              <a:ext uri="{FF2B5EF4-FFF2-40B4-BE49-F238E27FC236}">
                <a16:creationId xmlns:a16="http://schemas.microsoft.com/office/drawing/2014/main" id="{D9F13558-204E-52D6-94DA-2388EA25236B}"/>
              </a:ext>
            </a:extLst>
          </p:cNvPr>
          <p:cNvPicPr>
            <a:picLocks noChangeAspect="1"/>
          </p:cNvPicPr>
          <p:nvPr/>
        </p:nvPicPr>
        <p:blipFill>
          <a:blip r:embed="rId7"/>
          <a:stretch>
            <a:fillRect/>
          </a:stretch>
        </p:blipFill>
        <p:spPr>
          <a:xfrm>
            <a:off x="4602607" y="3643110"/>
            <a:ext cx="1380549" cy="1381125"/>
          </a:xfrm>
          <a:prstGeom prst="rect">
            <a:avLst/>
          </a:prstGeom>
        </p:spPr>
      </p:pic>
      <p:grpSp>
        <p:nvGrpSpPr>
          <p:cNvPr id="13" name="Group 12">
            <a:extLst>
              <a:ext uri="{FF2B5EF4-FFF2-40B4-BE49-F238E27FC236}">
                <a16:creationId xmlns:a16="http://schemas.microsoft.com/office/drawing/2014/main" id="{28EFB33A-EF37-D0AD-1B59-C73B9B54C25A}"/>
              </a:ext>
            </a:extLst>
          </p:cNvPr>
          <p:cNvGrpSpPr/>
          <p:nvPr/>
        </p:nvGrpSpPr>
        <p:grpSpPr>
          <a:xfrm>
            <a:off x="3303017" y="3269688"/>
            <a:ext cx="1373662" cy="733426"/>
            <a:chOff x="3331448" y="3271432"/>
            <a:chExt cx="1373662" cy="733426"/>
          </a:xfrm>
        </p:grpSpPr>
        <p:pic>
          <p:nvPicPr>
            <p:cNvPr id="11" name="Picture 10" descr="High Strength  36T Gear &#10;&#10;High Strength 36T Gear">
              <a:extLst>
                <a:ext uri="{FF2B5EF4-FFF2-40B4-BE49-F238E27FC236}">
                  <a16:creationId xmlns:a16="http://schemas.microsoft.com/office/drawing/2014/main" id="{CC948D16-CAF2-0784-BD8D-B1E45B250963}"/>
                </a:ext>
              </a:extLst>
            </p:cNvPr>
            <p:cNvPicPr>
              <a:picLocks noChangeAspect="1"/>
            </p:cNvPicPr>
            <p:nvPr/>
          </p:nvPicPr>
          <p:blipFill>
            <a:blip r:embed="rId8"/>
            <a:stretch>
              <a:fillRect/>
            </a:stretch>
          </p:blipFill>
          <p:spPr>
            <a:xfrm>
              <a:off x="3331448" y="3271433"/>
              <a:ext cx="714077" cy="733425"/>
            </a:xfrm>
            <a:prstGeom prst="rect">
              <a:avLst/>
            </a:prstGeom>
          </p:spPr>
        </p:pic>
        <p:pic>
          <p:nvPicPr>
            <p:cNvPr id="12" name="Picture 11" descr="High Strength  36T Gear &#10;&#10;High Strength 36T Gear">
              <a:extLst>
                <a:ext uri="{FF2B5EF4-FFF2-40B4-BE49-F238E27FC236}">
                  <a16:creationId xmlns:a16="http://schemas.microsoft.com/office/drawing/2014/main" id="{3154FBA0-7C90-6923-2210-9CFB5D381406}"/>
                </a:ext>
              </a:extLst>
            </p:cNvPr>
            <p:cNvPicPr>
              <a:picLocks noChangeAspect="1"/>
            </p:cNvPicPr>
            <p:nvPr/>
          </p:nvPicPr>
          <p:blipFill>
            <a:blip r:embed="rId8"/>
            <a:stretch>
              <a:fillRect/>
            </a:stretch>
          </p:blipFill>
          <p:spPr>
            <a:xfrm>
              <a:off x="3991033" y="3271432"/>
              <a:ext cx="714077" cy="733425"/>
            </a:xfrm>
            <a:prstGeom prst="rect">
              <a:avLst/>
            </a:prstGeom>
          </p:spPr>
        </p:pic>
      </p:grpSp>
      <p:sp>
        <p:nvSpPr>
          <p:cNvPr id="4" name="TextBox 3">
            <a:extLst>
              <a:ext uri="{FF2B5EF4-FFF2-40B4-BE49-F238E27FC236}">
                <a16:creationId xmlns:a16="http://schemas.microsoft.com/office/drawing/2014/main" id="{C0D58983-8D30-5505-68D5-6F253E2DD32B}"/>
              </a:ext>
            </a:extLst>
          </p:cNvPr>
          <p:cNvSpPr txBox="1"/>
          <p:nvPr/>
        </p:nvSpPr>
        <p:spPr>
          <a:xfrm>
            <a:off x="2514600" y="480060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Untitled</a:t>
            </a:r>
          </a:p>
        </p:txBody>
      </p:sp>
      <p:sp>
        <p:nvSpPr>
          <p:cNvPr id="15" name="Rectangle 14">
            <a:extLst>
              <a:ext uri="{FF2B5EF4-FFF2-40B4-BE49-F238E27FC236}">
                <a16:creationId xmlns:a16="http://schemas.microsoft.com/office/drawing/2014/main" id="{55CE76E0-108B-3A5B-AD06-F6DE827B4275}"/>
              </a:ext>
            </a:extLst>
          </p:cNvPr>
          <p:cNvSpPr/>
          <p:nvPr/>
        </p:nvSpPr>
        <p:spPr>
          <a:xfrm>
            <a:off x="1177656" y="5706893"/>
            <a:ext cx="1925756" cy="10343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Arial"/>
              </a:rPr>
              <a:t>Block would enter from the bottom and get push upwards. Following the direction of the arrow.</a:t>
            </a:r>
          </a:p>
        </p:txBody>
      </p:sp>
      <p:sp>
        <p:nvSpPr>
          <p:cNvPr id="17" name="Arrow: Up 16">
            <a:extLst>
              <a:ext uri="{FF2B5EF4-FFF2-40B4-BE49-F238E27FC236}">
                <a16:creationId xmlns:a16="http://schemas.microsoft.com/office/drawing/2014/main" id="{34593367-D5F0-0FBE-15CF-328E2EF88307}"/>
              </a:ext>
            </a:extLst>
          </p:cNvPr>
          <p:cNvSpPr/>
          <p:nvPr/>
        </p:nvSpPr>
        <p:spPr>
          <a:xfrm>
            <a:off x="1176816" y="3192293"/>
            <a:ext cx="659859" cy="219358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41DD11FD-DE06-4B92-E823-456E43018D69}"/>
              </a:ext>
            </a:extLst>
          </p:cNvPr>
          <p:cNvSpPr txBox="1"/>
          <p:nvPr/>
        </p:nvSpPr>
        <p:spPr>
          <a:xfrm>
            <a:off x="2728596" y="838597"/>
            <a:ext cx="2783134" cy="523220"/>
          </a:xfrm>
          <a:prstGeom prst="rect">
            <a:avLst/>
          </a:prstGeom>
          <a:solidFill>
            <a:schemeClr val="bg1"/>
          </a:solidFill>
        </p:spPr>
        <p:txBody>
          <a:bodyPr wrap="none" lIns="91440" tIns="45720" rIns="91440" bIns="45720" rtlCol="0" anchor="t">
            <a:spAutoFit/>
          </a:bodyPr>
          <a:lstStyle/>
          <a:p>
            <a:r>
              <a:rPr lang="en-US" sz="2800" b="1"/>
              <a:t>Intake design 2</a:t>
            </a:r>
          </a:p>
        </p:txBody>
      </p:sp>
      <p:pic>
        <p:nvPicPr>
          <p:cNvPr id="19" name="Picture 18" descr="A yellow circle and black squares&#10;&#10;AI-generated content may be incorrect.">
            <a:extLst>
              <a:ext uri="{FF2B5EF4-FFF2-40B4-BE49-F238E27FC236}">
                <a16:creationId xmlns:a16="http://schemas.microsoft.com/office/drawing/2014/main" id="{7FEE90DC-CA14-C5E0-BE9C-241711FC5285}"/>
              </a:ext>
            </a:extLst>
          </p:cNvPr>
          <p:cNvPicPr>
            <a:picLocks noChangeAspect="1"/>
          </p:cNvPicPr>
          <p:nvPr/>
        </p:nvPicPr>
        <p:blipFill>
          <a:blip r:embed="rId9"/>
          <a:stretch>
            <a:fillRect/>
          </a:stretch>
        </p:blipFill>
        <p:spPr>
          <a:xfrm>
            <a:off x="7153164" y="-9478"/>
            <a:ext cx="603019" cy="809871"/>
          </a:xfrm>
          <a:prstGeom prst="rect">
            <a:avLst/>
          </a:prstGeom>
        </p:spPr>
      </p:pic>
    </p:spTree>
    <p:extLst>
      <p:ext uri="{BB962C8B-B14F-4D97-AF65-F5344CB8AC3E}">
        <p14:creationId xmlns:p14="http://schemas.microsoft.com/office/powerpoint/2010/main" val="25921148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a:stretch>
        </a:blipFill>
        <a:effectLst/>
      </p:bgPr>
    </p:bg>
    <p:spTree>
      <p:nvGrpSpPr>
        <p:cNvPr id="1" name="">
          <a:extLst>
            <a:ext uri="{FF2B5EF4-FFF2-40B4-BE49-F238E27FC236}">
              <a16:creationId xmlns:a16="http://schemas.microsoft.com/office/drawing/2014/main" id="{6BB2B232-6A6E-F3B0-2E94-AAA5C30E4F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C8C04B-7248-00EE-B245-3EE2BC19A90C}"/>
              </a:ext>
            </a:extLst>
          </p:cNvPr>
          <p:cNvSpPr>
            <a:spLocks noGrp="1"/>
          </p:cNvSpPr>
          <p:nvPr>
            <p:ph type="title"/>
          </p:nvPr>
        </p:nvSpPr>
        <p:spPr/>
        <p:txBody>
          <a:bodyPr/>
          <a:lstStyle/>
          <a:p>
            <a:r>
              <a:rPr lang="en-US"/>
              <a:t>Intake Research 2</a:t>
            </a:r>
          </a:p>
        </p:txBody>
      </p:sp>
      <p:sp>
        <p:nvSpPr>
          <p:cNvPr id="3" name="Subtitle 2">
            <a:extLst>
              <a:ext uri="{FF2B5EF4-FFF2-40B4-BE49-F238E27FC236}">
                <a16:creationId xmlns:a16="http://schemas.microsoft.com/office/drawing/2014/main" id="{22C65642-CA12-ED22-5DD6-878AD023C1FC}"/>
              </a:ext>
            </a:extLst>
          </p:cNvPr>
          <p:cNvSpPr>
            <a:spLocks noGrp="1"/>
          </p:cNvSpPr>
          <p:nvPr>
            <p:ph type="subTitle" idx="1"/>
          </p:nvPr>
        </p:nvSpPr>
        <p:spPr/>
        <p:txBody>
          <a:bodyPr/>
          <a:lstStyle/>
          <a:p>
            <a:r>
              <a:rPr lang="en-US"/>
              <a:t>Ryder </a:t>
            </a:r>
            <a:r>
              <a:rPr lang="en-US" err="1"/>
              <a:t>Sandstrum</a:t>
            </a:r>
          </a:p>
        </p:txBody>
      </p:sp>
      <p:sp>
        <p:nvSpPr>
          <p:cNvPr id="4" name="Subtitle 3">
            <a:extLst>
              <a:ext uri="{FF2B5EF4-FFF2-40B4-BE49-F238E27FC236}">
                <a16:creationId xmlns:a16="http://schemas.microsoft.com/office/drawing/2014/main" id="{C4A38039-2E9D-87A2-04BC-B69573CA7C56}"/>
              </a:ext>
            </a:extLst>
          </p:cNvPr>
          <p:cNvSpPr>
            <a:spLocks noGrp="1"/>
          </p:cNvSpPr>
          <p:nvPr>
            <p:ph type="subTitle" idx="2"/>
          </p:nvPr>
        </p:nvSpPr>
        <p:spPr/>
        <p:txBody>
          <a:bodyPr/>
          <a:lstStyle/>
          <a:p>
            <a:r>
              <a:rPr lang="en-US"/>
              <a:t>8-15-25</a:t>
            </a:r>
          </a:p>
        </p:txBody>
      </p:sp>
      <p:sp>
        <p:nvSpPr>
          <p:cNvPr id="5" name="Subtitle 4">
            <a:extLst>
              <a:ext uri="{FF2B5EF4-FFF2-40B4-BE49-F238E27FC236}">
                <a16:creationId xmlns:a16="http://schemas.microsoft.com/office/drawing/2014/main" id="{BF8BD08D-DAE5-F83F-2F97-457432B07A77}"/>
              </a:ext>
            </a:extLst>
          </p:cNvPr>
          <p:cNvSpPr>
            <a:spLocks noGrp="1"/>
          </p:cNvSpPr>
          <p:nvPr>
            <p:ph type="subTitle" idx="3"/>
          </p:nvPr>
        </p:nvSpPr>
        <p:spPr/>
        <p:txBody>
          <a:bodyPr/>
          <a:lstStyle/>
          <a:p>
            <a:r>
              <a:rPr lang="en-US"/>
              <a:t>33</a:t>
            </a:r>
          </a:p>
        </p:txBody>
      </p:sp>
      <p:sp>
        <p:nvSpPr>
          <p:cNvPr id="6" name="TextBox 5">
            <a:extLst>
              <a:ext uri="{FF2B5EF4-FFF2-40B4-BE49-F238E27FC236}">
                <a16:creationId xmlns:a16="http://schemas.microsoft.com/office/drawing/2014/main" id="{F04C6383-B6A8-31DB-B95B-BA18FFFF34D0}"/>
              </a:ext>
            </a:extLst>
          </p:cNvPr>
          <p:cNvSpPr txBox="1"/>
          <p:nvPr/>
        </p:nvSpPr>
        <p:spPr>
          <a:xfrm>
            <a:off x="225287" y="212035"/>
            <a:ext cx="2884123" cy="523220"/>
          </a:xfrm>
          <a:prstGeom prst="rect">
            <a:avLst/>
          </a:prstGeom>
          <a:noFill/>
        </p:spPr>
        <p:txBody>
          <a:bodyPr wrap="none" rtlCol="0">
            <a:spAutoFit/>
          </a:bodyPr>
          <a:lstStyle/>
          <a:p>
            <a:r>
              <a:rPr lang="en-US" sz="2800" b="1"/>
              <a:t>Research Page:</a:t>
            </a:r>
          </a:p>
        </p:txBody>
      </p:sp>
      <p:sp>
        <p:nvSpPr>
          <p:cNvPr id="7" name="TextBox 6">
            <a:extLst>
              <a:ext uri="{FF2B5EF4-FFF2-40B4-BE49-F238E27FC236}">
                <a16:creationId xmlns:a16="http://schemas.microsoft.com/office/drawing/2014/main" id="{13BE26B6-F6AF-2569-4609-CB7CACD5D3B6}"/>
              </a:ext>
            </a:extLst>
          </p:cNvPr>
          <p:cNvSpPr txBox="1"/>
          <p:nvPr/>
        </p:nvSpPr>
        <p:spPr>
          <a:xfrm>
            <a:off x="265043" y="874643"/>
            <a:ext cx="7288696" cy="954107"/>
          </a:xfrm>
          <a:prstGeom prst="rect">
            <a:avLst/>
          </a:prstGeom>
          <a:solidFill>
            <a:schemeClr val="bg1"/>
          </a:solidFill>
        </p:spPr>
        <p:txBody>
          <a:bodyPr wrap="square" rtlCol="0">
            <a:spAutoFit/>
          </a:bodyPr>
          <a:lstStyle/>
          <a:p>
            <a:pPr marL="342900" indent="-342900">
              <a:buAutoNum type="arabicPeriod"/>
            </a:pPr>
            <a:r>
              <a:rPr lang="en-US" b="1">
                <a:solidFill>
                  <a:schemeClr val="tx1">
                    <a:lumMod val="75000"/>
                    <a:lumOff val="25000"/>
                  </a:schemeClr>
                </a:solidFill>
              </a:rPr>
              <a:t>Identify the problem:</a:t>
            </a:r>
          </a:p>
          <a:p>
            <a:pPr marL="344488" indent="-344488"/>
            <a:r>
              <a:rPr lang="en-US">
                <a:solidFill>
                  <a:schemeClr val="tx1">
                    <a:lumMod val="65000"/>
                    <a:lumOff val="35000"/>
                  </a:schemeClr>
                </a:solidFill>
              </a:rPr>
              <a:t>       Clearly state an individual problem that you need to try to solve, or task that you are trying to make your robot accomplish. (i.e. do you need to lift something, grab something, push something, turn better, etc.)</a:t>
            </a:r>
          </a:p>
        </p:txBody>
      </p:sp>
      <p:sp>
        <p:nvSpPr>
          <p:cNvPr id="8" name="TextBox 7">
            <a:extLst>
              <a:ext uri="{FF2B5EF4-FFF2-40B4-BE49-F238E27FC236}">
                <a16:creationId xmlns:a16="http://schemas.microsoft.com/office/drawing/2014/main" id="{381155F9-D99B-634E-0CE0-9900A699D651}"/>
              </a:ext>
            </a:extLst>
          </p:cNvPr>
          <p:cNvSpPr txBox="1"/>
          <p:nvPr/>
        </p:nvSpPr>
        <p:spPr>
          <a:xfrm>
            <a:off x="238540" y="1868557"/>
            <a:ext cx="7301948" cy="111318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We need a intake that can pick in 3 ¼ inch blocks efficiently while using minimal parts for maximum simplicity while also using 1 motor.</a:t>
            </a:r>
          </a:p>
        </p:txBody>
      </p:sp>
      <p:sp>
        <p:nvSpPr>
          <p:cNvPr id="9" name="TextBox 8">
            <a:extLst>
              <a:ext uri="{FF2B5EF4-FFF2-40B4-BE49-F238E27FC236}">
                <a16:creationId xmlns:a16="http://schemas.microsoft.com/office/drawing/2014/main" id="{57F715D9-06E8-9754-815D-16F262BFDF64}"/>
              </a:ext>
            </a:extLst>
          </p:cNvPr>
          <p:cNvSpPr txBox="1"/>
          <p:nvPr/>
        </p:nvSpPr>
        <p:spPr>
          <a:xfrm>
            <a:off x="245163" y="3028121"/>
            <a:ext cx="7374836" cy="738664"/>
          </a:xfrm>
          <a:prstGeom prst="rect">
            <a:avLst/>
          </a:prstGeom>
          <a:solidFill>
            <a:schemeClr val="bg1"/>
          </a:solidFill>
        </p:spPr>
        <p:txBody>
          <a:bodyPr wrap="square" rtlCol="0">
            <a:spAutoFit/>
          </a:bodyPr>
          <a:lstStyle/>
          <a:p>
            <a:r>
              <a:rPr lang="en-US" b="1">
                <a:solidFill>
                  <a:schemeClr val="tx1">
                    <a:lumMod val="75000"/>
                    <a:lumOff val="25000"/>
                  </a:schemeClr>
                </a:solidFill>
              </a:rPr>
              <a:t>2.    Find real-world examples:</a:t>
            </a:r>
          </a:p>
          <a:p>
            <a:pPr marL="344488" indent="-344488"/>
            <a:r>
              <a:rPr lang="en-US">
                <a:solidFill>
                  <a:schemeClr val="tx1">
                    <a:lumMod val="65000"/>
                    <a:lumOff val="35000"/>
                  </a:schemeClr>
                </a:solidFill>
              </a:rPr>
              <a:t>       Paste in pictures, video links, or screenshots of real-world examples that look like they could do the thing you are trying to do. </a:t>
            </a:r>
          </a:p>
        </p:txBody>
      </p:sp>
      <p:sp>
        <p:nvSpPr>
          <p:cNvPr id="10" name="TextBox 9">
            <a:extLst>
              <a:ext uri="{FF2B5EF4-FFF2-40B4-BE49-F238E27FC236}">
                <a16:creationId xmlns:a16="http://schemas.microsoft.com/office/drawing/2014/main" id="{48B6D40A-D034-6368-BF58-0BF7A787ACB6}"/>
              </a:ext>
            </a:extLst>
          </p:cNvPr>
          <p:cNvSpPr txBox="1"/>
          <p:nvPr/>
        </p:nvSpPr>
        <p:spPr>
          <a:xfrm>
            <a:off x="212032" y="7195929"/>
            <a:ext cx="7374836" cy="738664"/>
          </a:xfrm>
          <a:prstGeom prst="rect">
            <a:avLst/>
          </a:prstGeom>
          <a:solidFill>
            <a:schemeClr val="bg1"/>
          </a:solidFill>
        </p:spPr>
        <p:txBody>
          <a:bodyPr wrap="square" rtlCol="0">
            <a:spAutoFit/>
          </a:bodyPr>
          <a:lstStyle/>
          <a:p>
            <a:r>
              <a:rPr lang="en-US" b="1">
                <a:solidFill>
                  <a:schemeClr val="tx1">
                    <a:lumMod val="75000"/>
                    <a:lumOff val="25000"/>
                  </a:schemeClr>
                </a:solidFill>
              </a:rPr>
              <a:t>3.    Brainstorm:</a:t>
            </a:r>
          </a:p>
          <a:p>
            <a:pPr marL="344488" indent="-344488"/>
            <a:r>
              <a:rPr lang="en-US">
                <a:solidFill>
                  <a:schemeClr val="tx1">
                    <a:lumMod val="65000"/>
                    <a:lumOff val="35000"/>
                  </a:schemeClr>
                </a:solidFill>
              </a:rPr>
              <a:t>       How could this example be scaled down or changed to solve your problem? What could you do to make it work?</a:t>
            </a:r>
          </a:p>
        </p:txBody>
      </p:sp>
      <p:sp>
        <p:nvSpPr>
          <p:cNvPr id="11" name="TextBox 10">
            <a:extLst>
              <a:ext uri="{FF2B5EF4-FFF2-40B4-BE49-F238E27FC236}">
                <a16:creationId xmlns:a16="http://schemas.microsoft.com/office/drawing/2014/main" id="{DD8690F9-0C60-4ABC-0BBB-BC3084A93F6D}"/>
              </a:ext>
            </a:extLst>
          </p:cNvPr>
          <p:cNvSpPr txBox="1"/>
          <p:nvPr/>
        </p:nvSpPr>
        <p:spPr>
          <a:xfrm>
            <a:off x="158772" y="7940779"/>
            <a:ext cx="7301948" cy="111318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500"/>
              <a:t>While the reel lawn mower is used for a different purpose the mechanism would be similar and pull the blocks through, we would use rubber bands with their elasticity to grip the blocks </a:t>
            </a:r>
          </a:p>
        </p:txBody>
      </p:sp>
      <p:sp>
        <p:nvSpPr>
          <p:cNvPr id="13" name="TextBox 12">
            <a:extLst>
              <a:ext uri="{FF2B5EF4-FFF2-40B4-BE49-F238E27FC236}">
                <a16:creationId xmlns:a16="http://schemas.microsoft.com/office/drawing/2014/main" id="{F5FDDFA2-EA7B-C3A8-B783-65B3FE694760}"/>
              </a:ext>
            </a:extLst>
          </p:cNvPr>
          <p:cNvSpPr txBox="1"/>
          <p:nvPr/>
        </p:nvSpPr>
        <p:spPr>
          <a:xfrm>
            <a:off x="4784482" y="3758965"/>
            <a:ext cx="2435285" cy="3449443"/>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A real lawn mower spins blades which are connected to the wheels via gears.</a:t>
            </a:r>
          </a:p>
        </p:txBody>
      </p:sp>
      <p:pic>
        <p:nvPicPr>
          <p:cNvPr id="12" name="Picture 11" descr="14&quot; Reel Mower">
            <a:extLst>
              <a:ext uri="{FF2B5EF4-FFF2-40B4-BE49-F238E27FC236}">
                <a16:creationId xmlns:a16="http://schemas.microsoft.com/office/drawing/2014/main" id="{A3FB08E9-2B7C-2E1E-DAA2-1177B325D4BA}"/>
              </a:ext>
            </a:extLst>
          </p:cNvPr>
          <p:cNvPicPr>
            <a:picLocks noChangeAspect="1"/>
          </p:cNvPicPr>
          <p:nvPr/>
        </p:nvPicPr>
        <p:blipFill>
          <a:blip r:embed="rId3"/>
          <a:stretch>
            <a:fillRect/>
          </a:stretch>
        </p:blipFill>
        <p:spPr>
          <a:xfrm>
            <a:off x="750337" y="3766226"/>
            <a:ext cx="3362746" cy="3435485"/>
          </a:xfrm>
          <a:prstGeom prst="rect">
            <a:avLst/>
          </a:prstGeom>
        </p:spPr>
      </p:pic>
      <p:pic>
        <p:nvPicPr>
          <p:cNvPr id="16" name="Picture 15" descr="A yellow circle and black squares&#10;&#10;AI-generated content may be incorrect.">
            <a:extLst>
              <a:ext uri="{FF2B5EF4-FFF2-40B4-BE49-F238E27FC236}">
                <a16:creationId xmlns:a16="http://schemas.microsoft.com/office/drawing/2014/main" id="{6C51EDCF-045F-97BA-0A69-5D268E851D80}"/>
              </a:ext>
            </a:extLst>
          </p:cNvPr>
          <p:cNvPicPr>
            <a:picLocks noChangeAspect="1"/>
          </p:cNvPicPr>
          <p:nvPr/>
        </p:nvPicPr>
        <p:blipFill>
          <a:blip r:embed="rId4"/>
          <a:stretch>
            <a:fillRect/>
          </a:stretch>
        </p:blipFill>
        <p:spPr>
          <a:xfrm>
            <a:off x="7153164" y="-9478"/>
            <a:ext cx="603019" cy="809871"/>
          </a:xfrm>
          <a:prstGeom prst="rect">
            <a:avLst/>
          </a:prstGeom>
        </p:spPr>
      </p:pic>
    </p:spTree>
    <p:extLst>
      <p:ext uri="{BB962C8B-B14F-4D97-AF65-F5344CB8AC3E}">
        <p14:creationId xmlns:p14="http://schemas.microsoft.com/office/powerpoint/2010/main" val="42220567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3">
          <a:extLst>
            <a:ext uri="{FF2B5EF4-FFF2-40B4-BE49-F238E27FC236}">
              <a16:creationId xmlns:a16="http://schemas.microsoft.com/office/drawing/2014/main" id="{AC9A55B5-824F-BE8C-A624-9A10DBD62B28}"/>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6B196ECA-B14A-CB80-FC64-DE93CA00489C}"/>
              </a:ext>
            </a:extLst>
          </p:cNvPr>
          <p:cNvSpPr/>
          <p:nvPr/>
        </p:nvSpPr>
        <p:spPr>
          <a:xfrm>
            <a:off x="1622028" y="7732637"/>
            <a:ext cx="4094973" cy="2607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6D4D54D-ED19-B798-EE93-23BD22BD4AB2}"/>
              </a:ext>
            </a:extLst>
          </p:cNvPr>
          <p:cNvSpPr/>
          <p:nvPr/>
        </p:nvSpPr>
        <p:spPr>
          <a:xfrm>
            <a:off x="1619904" y="6384415"/>
            <a:ext cx="4094973" cy="2607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Google Shape;264;p33">
            <a:extLst>
              <a:ext uri="{FF2B5EF4-FFF2-40B4-BE49-F238E27FC236}">
                <a16:creationId xmlns:a16="http://schemas.microsoft.com/office/drawing/2014/main" id="{9C87413D-94DF-7EF0-4B4B-E9F803F287C3}"/>
              </a:ext>
            </a:extLst>
          </p:cNvPr>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r>
              <a:rPr lang="en-US"/>
              <a:t>Intake ideas 2</a:t>
            </a:r>
            <a:endParaRPr/>
          </a:p>
        </p:txBody>
      </p:sp>
      <p:sp>
        <p:nvSpPr>
          <p:cNvPr id="265" name="Google Shape;265;p33">
            <a:extLst>
              <a:ext uri="{FF2B5EF4-FFF2-40B4-BE49-F238E27FC236}">
                <a16:creationId xmlns:a16="http://schemas.microsoft.com/office/drawing/2014/main" id="{C8AE26AE-98D2-0130-310D-97E5A1B1E654}"/>
              </a:ext>
            </a:extLst>
          </p:cNvPr>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indent="0"/>
            <a:r>
              <a:rPr lang="en-US"/>
              <a:t>John Hopkins</a:t>
            </a:r>
          </a:p>
        </p:txBody>
      </p:sp>
      <p:sp>
        <p:nvSpPr>
          <p:cNvPr id="266" name="Google Shape;266;p33">
            <a:extLst>
              <a:ext uri="{FF2B5EF4-FFF2-40B4-BE49-F238E27FC236}">
                <a16:creationId xmlns:a16="http://schemas.microsoft.com/office/drawing/2014/main" id="{5319163A-033A-1E88-6F94-6B2E7441FDDF}"/>
              </a:ext>
            </a:extLst>
          </p:cNvPr>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8-14-2025</a:t>
            </a:r>
            <a:endParaRPr/>
          </a:p>
        </p:txBody>
      </p:sp>
      <p:sp>
        <p:nvSpPr>
          <p:cNvPr id="267" name="Google Shape;267;p33">
            <a:extLst>
              <a:ext uri="{FF2B5EF4-FFF2-40B4-BE49-F238E27FC236}">
                <a16:creationId xmlns:a16="http://schemas.microsoft.com/office/drawing/2014/main" id="{CE74D89C-EBB3-4124-D1BA-071137B9AAB6}"/>
              </a:ext>
            </a:extLst>
          </p:cNvPr>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a:t>34</a:t>
            </a:r>
            <a:endParaRPr/>
          </a:p>
        </p:txBody>
      </p:sp>
      <p:pic>
        <p:nvPicPr>
          <p:cNvPr id="268" name="Google Shape;268;p33">
            <a:extLst>
              <a:ext uri="{FF2B5EF4-FFF2-40B4-BE49-F238E27FC236}">
                <a16:creationId xmlns:a16="http://schemas.microsoft.com/office/drawing/2014/main" id="{DAE23AE6-1E43-29C0-6E0B-18E00158B934}"/>
              </a:ext>
            </a:extLst>
          </p:cNvPr>
          <p:cNvPicPr preferRelativeResize="0"/>
          <p:nvPr/>
        </p:nvPicPr>
        <p:blipFill>
          <a:blip r:embed="rId3">
            <a:alphaModFix/>
          </a:blip>
          <a:stretch>
            <a:fillRect/>
          </a:stretch>
        </p:blipFill>
        <p:spPr>
          <a:xfrm>
            <a:off x="53480" y="532516"/>
            <a:ext cx="240030" cy="8000998"/>
          </a:xfrm>
          <a:prstGeom prst="rect">
            <a:avLst/>
          </a:prstGeom>
          <a:noFill/>
          <a:ln>
            <a:noFill/>
          </a:ln>
        </p:spPr>
      </p:pic>
      <p:pic>
        <p:nvPicPr>
          <p:cNvPr id="269" name="Google Shape;269;p33">
            <a:extLst>
              <a:ext uri="{FF2B5EF4-FFF2-40B4-BE49-F238E27FC236}">
                <a16:creationId xmlns:a16="http://schemas.microsoft.com/office/drawing/2014/main" id="{9C08D0A9-B41D-D20D-CD66-86D1B60E8883}"/>
              </a:ext>
            </a:extLst>
          </p:cNvPr>
          <p:cNvPicPr preferRelativeResize="0"/>
          <p:nvPr/>
        </p:nvPicPr>
        <p:blipFill>
          <a:blip r:embed="rId4">
            <a:alphaModFix/>
          </a:blip>
          <a:stretch>
            <a:fillRect/>
          </a:stretch>
        </p:blipFill>
        <p:spPr>
          <a:xfrm>
            <a:off x="51064" y="535473"/>
            <a:ext cx="8000998" cy="239110"/>
          </a:xfrm>
          <a:prstGeom prst="rect">
            <a:avLst/>
          </a:prstGeom>
          <a:noFill/>
          <a:ln>
            <a:noFill/>
          </a:ln>
        </p:spPr>
      </p:pic>
      <p:sp>
        <p:nvSpPr>
          <p:cNvPr id="2" name="TextBox 1">
            <a:extLst>
              <a:ext uri="{FF2B5EF4-FFF2-40B4-BE49-F238E27FC236}">
                <a16:creationId xmlns:a16="http://schemas.microsoft.com/office/drawing/2014/main" id="{240BDFB4-8209-96B8-4B87-C98A3267061E}"/>
              </a:ext>
            </a:extLst>
          </p:cNvPr>
          <p:cNvSpPr txBox="1"/>
          <p:nvPr/>
        </p:nvSpPr>
        <p:spPr>
          <a:xfrm>
            <a:off x="0" y="0"/>
            <a:ext cx="4059125" cy="523220"/>
          </a:xfrm>
          <a:prstGeom prst="rect">
            <a:avLst/>
          </a:prstGeom>
          <a:solidFill>
            <a:schemeClr val="bg1"/>
          </a:solidFill>
        </p:spPr>
        <p:txBody>
          <a:bodyPr wrap="none" rtlCol="0">
            <a:spAutoFit/>
          </a:bodyPr>
          <a:lstStyle/>
          <a:p>
            <a:r>
              <a:rPr lang="en-US" sz="2800" b="1"/>
              <a:t>Plan and Design Page:</a:t>
            </a:r>
          </a:p>
        </p:txBody>
      </p:sp>
      <p:pic>
        <p:nvPicPr>
          <p:cNvPr id="4" name="Picture 3" descr="276-2252-307&#10;&#10;High Strength 30T Sprocket">
            <a:extLst>
              <a:ext uri="{FF2B5EF4-FFF2-40B4-BE49-F238E27FC236}">
                <a16:creationId xmlns:a16="http://schemas.microsoft.com/office/drawing/2014/main" id="{A6475DC2-AAB3-C3AC-D4F3-63E31B38A5A9}"/>
              </a:ext>
            </a:extLst>
          </p:cNvPr>
          <p:cNvPicPr>
            <a:picLocks noChangeAspect="1"/>
          </p:cNvPicPr>
          <p:nvPr/>
        </p:nvPicPr>
        <p:blipFill>
          <a:blip r:embed="rId5"/>
          <a:stretch>
            <a:fillRect/>
          </a:stretch>
        </p:blipFill>
        <p:spPr>
          <a:xfrm>
            <a:off x="497309" y="1133990"/>
            <a:ext cx="1782177" cy="1800225"/>
          </a:xfrm>
          <a:prstGeom prst="rect">
            <a:avLst/>
          </a:prstGeom>
        </p:spPr>
      </p:pic>
      <p:pic>
        <p:nvPicPr>
          <p:cNvPr id="6" name="Picture 5" descr="276-2252-307&#10;&#10;High Strength 30T Sprocket">
            <a:extLst>
              <a:ext uri="{FF2B5EF4-FFF2-40B4-BE49-F238E27FC236}">
                <a16:creationId xmlns:a16="http://schemas.microsoft.com/office/drawing/2014/main" id="{EA3C4EEC-86F9-EC4C-1263-7E46FA79BB30}"/>
              </a:ext>
            </a:extLst>
          </p:cNvPr>
          <p:cNvPicPr>
            <a:picLocks noChangeAspect="1"/>
          </p:cNvPicPr>
          <p:nvPr/>
        </p:nvPicPr>
        <p:blipFill>
          <a:blip r:embed="rId5"/>
          <a:stretch>
            <a:fillRect/>
          </a:stretch>
        </p:blipFill>
        <p:spPr>
          <a:xfrm>
            <a:off x="2996936" y="1133989"/>
            <a:ext cx="1782177" cy="1800225"/>
          </a:xfrm>
          <a:prstGeom prst="rect">
            <a:avLst/>
          </a:prstGeom>
        </p:spPr>
      </p:pic>
      <p:pic>
        <p:nvPicPr>
          <p:cNvPr id="7" name="Picture 6" descr="276-2232-038&#10;&#10;C-Channel 1x2x1x15">
            <a:extLst>
              <a:ext uri="{FF2B5EF4-FFF2-40B4-BE49-F238E27FC236}">
                <a16:creationId xmlns:a16="http://schemas.microsoft.com/office/drawing/2014/main" id="{4C67DAE1-C92A-99B8-5AB0-902A2223B63B}"/>
              </a:ext>
            </a:extLst>
          </p:cNvPr>
          <p:cNvPicPr>
            <a:picLocks noChangeAspect="1"/>
          </p:cNvPicPr>
          <p:nvPr/>
        </p:nvPicPr>
        <p:blipFill>
          <a:blip r:embed="rId6"/>
          <a:stretch>
            <a:fillRect/>
          </a:stretch>
        </p:blipFill>
        <p:spPr>
          <a:xfrm rot="-5400000">
            <a:off x="-340871" y="2907978"/>
            <a:ext cx="3440459" cy="466725"/>
          </a:xfrm>
          <a:prstGeom prst="rect">
            <a:avLst/>
          </a:prstGeom>
        </p:spPr>
      </p:pic>
      <p:pic>
        <p:nvPicPr>
          <p:cNvPr id="8" name="Picture 7" descr="276-2232-038&#10;&#10;C-Channel 1x2x1x15">
            <a:extLst>
              <a:ext uri="{FF2B5EF4-FFF2-40B4-BE49-F238E27FC236}">
                <a16:creationId xmlns:a16="http://schemas.microsoft.com/office/drawing/2014/main" id="{1AF9CA2A-1143-0DAC-E62B-6E55D072B6EA}"/>
              </a:ext>
            </a:extLst>
          </p:cNvPr>
          <p:cNvPicPr>
            <a:picLocks noChangeAspect="1"/>
          </p:cNvPicPr>
          <p:nvPr/>
        </p:nvPicPr>
        <p:blipFill>
          <a:blip r:embed="rId6"/>
          <a:stretch>
            <a:fillRect/>
          </a:stretch>
        </p:blipFill>
        <p:spPr>
          <a:xfrm rot="16200000">
            <a:off x="2189032" y="2908141"/>
            <a:ext cx="3440459" cy="466725"/>
          </a:xfrm>
          <a:prstGeom prst="rect">
            <a:avLst/>
          </a:prstGeom>
        </p:spPr>
      </p:pic>
      <p:pic>
        <p:nvPicPr>
          <p:cNvPr id="9" name="Picture 8" descr="276-4840&#10;&#10;V5 Smart Motor">
            <a:extLst>
              <a:ext uri="{FF2B5EF4-FFF2-40B4-BE49-F238E27FC236}">
                <a16:creationId xmlns:a16="http://schemas.microsoft.com/office/drawing/2014/main" id="{EB86F37C-CC9E-F2A1-1542-9F2A8AEAAE7D}"/>
              </a:ext>
            </a:extLst>
          </p:cNvPr>
          <p:cNvPicPr>
            <a:picLocks noChangeAspect="1"/>
          </p:cNvPicPr>
          <p:nvPr/>
        </p:nvPicPr>
        <p:blipFill>
          <a:blip r:embed="rId7"/>
          <a:stretch>
            <a:fillRect/>
          </a:stretch>
        </p:blipFill>
        <p:spPr>
          <a:xfrm rot="-5400000">
            <a:off x="3431611" y="1922732"/>
            <a:ext cx="907222" cy="589831"/>
          </a:xfrm>
          <a:prstGeom prst="rect">
            <a:avLst/>
          </a:prstGeom>
        </p:spPr>
      </p:pic>
      <p:pic>
        <p:nvPicPr>
          <p:cNvPr id="10" name="Picture 9" descr="276-2252-305&#10;&#10;High Strength 18T Sprocket">
            <a:extLst>
              <a:ext uri="{FF2B5EF4-FFF2-40B4-BE49-F238E27FC236}">
                <a16:creationId xmlns:a16="http://schemas.microsoft.com/office/drawing/2014/main" id="{FA942B24-77F6-E05B-821B-7167ADA708BC}"/>
              </a:ext>
            </a:extLst>
          </p:cNvPr>
          <p:cNvPicPr>
            <a:picLocks noChangeAspect="1"/>
          </p:cNvPicPr>
          <p:nvPr/>
        </p:nvPicPr>
        <p:blipFill>
          <a:blip r:embed="rId8"/>
          <a:stretch>
            <a:fillRect/>
          </a:stretch>
        </p:blipFill>
        <p:spPr>
          <a:xfrm>
            <a:off x="826287" y="1471458"/>
            <a:ext cx="1103675" cy="1133475"/>
          </a:xfrm>
          <a:prstGeom prst="rect">
            <a:avLst/>
          </a:prstGeom>
        </p:spPr>
      </p:pic>
      <p:pic>
        <p:nvPicPr>
          <p:cNvPr id="11" name="Picture 10" descr="276-2252-307&#10;&#10;High Strength 30T Sprocket">
            <a:extLst>
              <a:ext uri="{FF2B5EF4-FFF2-40B4-BE49-F238E27FC236}">
                <a16:creationId xmlns:a16="http://schemas.microsoft.com/office/drawing/2014/main" id="{D8B1E223-BD65-E793-70DF-20DAB605FC08}"/>
              </a:ext>
            </a:extLst>
          </p:cNvPr>
          <p:cNvPicPr>
            <a:picLocks noChangeAspect="1"/>
          </p:cNvPicPr>
          <p:nvPr/>
        </p:nvPicPr>
        <p:blipFill>
          <a:blip r:embed="rId5"/>
          <a:stretch>
            <a:fillRect/>
          </a:stretch>
        </p:blipFill>
        <p:spPr>
          <a:xfrm>
            <a:off x="5316362" y="1092026"/>
            <a:ext cx="1782177" cy="1800225"/>
          </a:xfrm>
          <a:prstGeom prst="rect">
            <a:avLst/>
          </a:prstGeom>
        </p:spPr>
      </p:pic>
      <p:pic>
        <p:nvPicPr>
          <p:cNvPr id="12" name="Picture 11" descr="276-2232-038&#10;&#10;C-Channel 1x2x1x15">
            <a:extLst>
              <a:ext uri="{FF2B5EF4-FFF2-40B4-BE49-F238E27FC236}">
                <a16:creationId xmlns:a16="http://schemas.microsoft.com/office/drawing/2014/main" id="{646C81DE-EDE4-FF5E-A3DC-858374075AF2}"/>
              </a:ext>
            </a:extLst>
          </p:cNvPr>
          <p:cNvPicPr>
            <a:picLocks noChangeAspect="1"/>
          </p:cNvPicPr>
          <p:nvPr/>
        </p:nvPicPr>
        <p:blipFill>
          <a:blip r:embed="rId6"/>
          <a:stretch>
            <a:fillRect/>
          </a:stretch>
        </p:blipFill>
        <p:spPr>
          <a:xfrm rot="-5400000">
            <a:off x="4498507" y="3055585"/>
            <a:ext cx="3440459" cy="466725"/>
          </a:xfrm>
          <a:prstGeom prst="rect">
            <a:avLst/>
          </a:prstGeom>
        </p:spPr>
      </p:pic>
      <p:pic>
        <p:nvPicPr>
          <p:cNvPr id="13" name="Picture 12" descr="276-2168-002&#10;&#10;Tank Tread Links">
            <a:extLst>
              <a:ext uri="{FF2B5EF4-FFF2-40B4-BE49-F238E27FC236}">
                <a16:creationId xmlns:a16="http://schemas.microsoft.com/office/drawing/2014/main" id="{154C4D42-2FCC-42C4-C00F-B6A55C0A6E00}"/>
              </a:ext>
            </a:extLst>
          </p:cNvPr>
          <p:cNvPicPr>
            <a:picLocks noChangeAspect="1"/>
          </p:cNvPicPr>
          <p:nvPr/>
        </p:nvPicPr>
        <p:blipFill>
          <a:blip r:embed="rId9"/>
          <a:stretch>
            <a:fillRect/>
          </a:stretch>
        </p:blipFill>
        <p:spPr>
          <a:xfrm rot="16200000">
            <a:off x="-207461" y="2785482"/>
            <a:ext cx="2245408" cy="190500"/>
          </a:xfrm>
          <a:prstGeom prst="rect">
            <a:avLst/>
          </a:prstGeom>
        </p:spPr>
      </p:pic>
      <p:pic>
        <p:nvPicPr>
          <p:cNvPr id="14" name="Picture 13" descr="276-2168-002&#10;&#10;Tank Tread Links">
            <a:extLst>
              <a:ext uri="{FF2B5EF4-FFF2-40B4-BE49-F238E27FC236}">
                <a16:creationId xmlns:a16="http://schemas.microsoft.com/office/drawing/2014/main" id="{7BE7A5B3-7CBB-5661-E230-66C8EBEF5584}"/>
              </a:ext>
            </a:extLst>
          </p:cNvPr>
          <p:cNvPicPr>
            <a:picLocks noChangeAspect="1"/>
          </p:cNvPicPr>
          <p:nvPr/>
        </p:nvPicPr>
        <p:blipFill>
          <a:blip r:embed="rId9"/>
          <a:stretch>
            <a:fillRect/>
          </a:stretch>
        </p:blipFill>
        <p:spPr>
          <a:xfrm rot="5400000">
            <a:off x="802560" y="2785645"/>
            <a:ext cx="2245408" cy="190500"/>
          </a:xfrm>
          <a:prstGeom prst="rect">
            <a:avLst/>
          </a:prstGeom>
        </p:spPr>
      </p:pic>
      <p:sp>
        <p:nvSpPr>
          <p:cNvPr id="16" name="TextBox 15">
            <a:extLst>
              <a:ext uri="{FF2B5EF4-FFF2-40B4-BE49-F238E27FC236}">
                <a16:creationId xmlns:a16="http://schemas.microsoft.com/office/drawing/2014/main" id="{65040318-3635-8D51-C607-A601D5552C3F}"/>
              </a:ext>
            </a:extLst>
          </p:cNvPr>
          <p:cNvSpPr txBox="1"/>
          <p:nvPr/>
        </p:nvSpPr>
        <p:spPr>
          <a:xfrm>
            <a:off x="1136490" y="5013256"/>
            <a:ext cx="458556" cy="523220"/>
          </a:xfrm>
          <a:prstGeom prst="rect">
            <a:avLst/>
          </a:prstGeom>
          <a:solidFill>
            <a:schemeClr val="bg1"/>
          </a:solidFill>
        </p:spPr>
        <p:txBody>
          <a:bodyPr wrap="square" lIns="91440" tIns="45720" rIns="91440" bIns="45720" rtlCol="0" anchor="t">
            <a:spAutoFit/>
          </a:bodyPr>
          <a:lstStyle/>
          <a:p>
            <a:r>
              <a:rPr lang="en-US" sz="2800" b="1"/>
              <a:t>A</a:t>
            </a:r>
          </a:p>
        </p:txBody>
      </p:sp>
      <p:sp>
        <p:nvSpPr>
          <p:cNvPr id="17" name="TextBox 16">
            <a:extLst>
              <a:ext uri="{FF2B5EF4-FFF2-40B4-BE49-F238E27FC236}">
                <a16:creationId xmlns:a16="http://schemas.microsoft.com/office/drawing/2014/main" id="{C5DC2A01-2B47-17E8-A167-FB740E162AB2}"/>
              </a:ext>
            </a:extLst>
          </p:cNvPr>
          <p:cNvSpPr txBox="1"/>
          <p:nvPr/>
        </p:nvSpPr>
        <p:spPr>
          <a:xfrm>
            <a:off x="3641845" y="5013419"/>
            <a:ext cx="458556" cy="523220"/>
          </a:xfrm>
          <a:prstGeom prst="rect">
            <a:avLst/>
          </a:prstGeom>
          <a:solidFill>
            <a:schemeClr val="bg1"/>
          </a:solidFill>
        </p:spPr>
        <p:txBody>
          <a:bodyPr wrap="square" lIns="91440" tIns="45720" rIns="91440" bIns="45720" rtlCol="0" anchor="t">
            <a:spAutoFit/>
          </a:bodyPr>
          <a:lstStyle/>
          <a:p>
            <a:r>
              <a:rPr lang="en-US" sz="2800" b="1"/>
              <a:t>B</a:t>
            </a:r>
          </a:p>
        </p:txBody>
      </p:sp>
      <p:sp>
        <p:nvSpPr>
          <p:cNvPr id="18" name="TextBox 17">
            <a:extLst>
              <a:ext uri="{FF2B5EF4-FFF2-40B4-BE49-F238E27FC236}">
                <a16:creationId xmlns:a16="http://schemas.microsoft.com/office/drawing/2014/main" id="{41D9388C-8AEE-649D-5B9A-AA7AC97EECD7}"/>
              </a:ext>
            </a:extLst>
          </p:cNvPr>
          <p:cNvSpPr txBox="1"/>
          <p:nvPr/>
        </p:nvSpPr>
        <p:spPr>
          <a:xfrm>
            <a:off x="5981661" y="5013582"/>
            <a:ext cx="458556" cy="523220"/>
          </a:xfrm>
          <a:prstGeom prst="rect">
            <a:avLst/>
          </a:prstGeom>
          <a:solidFill>
            <a:schemeClr val="bg1"/>
          </a:solidFill>
        </p:spPr>
        <p:txBody>
          <a:bodyPr wrap="square" lIns="91440" tIns="45720" rIns="91440" bIns="45720" rtlCol="0" anchor="t">
            <a:spAutoFit/>
          </a:bodyPr>
          <a:lstStyle/>
          <a:p>
            <a:r>
              <a:rPr lang="en-US" sz="2800" b="1"/>
              <a:t>C</a:t>
            </a:r>
          </a:p>
        </p:txBody>
      </p:sp>
      <p:pic>
        <p:nvPicPr>
          <p:cNvPr id="19" name="Picture 18" descr="276-2252-307&#10;&#10;High Strength 30T Sprocket">
            <a:extLst>
              <a:ext uri="{FF2B5EF4-FFF2-40B4-BE49-F238E27FC236}">
                <a16:creationId xmlns:a16="http://schemas.microsoft.com/office/drawing/2014/main" id="{EEEEC6FC-DD70-3275-0C92-FC5E49B40F8B}"/>
              </a:ext>
            </a:extLst>
          </p:cNvPr>
          <p:cNvPicPr>
            <a:picLocks noChangeAspect="1"/>
          </p:cNvPicPr>
          <p:nvPr/>
        </p:nvPicPr>
        <p:blipFill>
          <a:blip r:embed="rId10"/>
          <a:stretch>
            <a:fillRect/>
          </a:stretch>
        </p:blipFill>
        <p:spPr>
          <a:xfrm rot="-5400000">
            <a:off x="387288" y="6956842"/>
            <a:ext cx="2707906" cy="382318"/>
          </a:xfrm>
          <a:prstGeom prst="rect">
            <a:avLst/>
          </a:prstGeom>
        </p:spPr>
      </p:pic>
      <p:pic>
        <p:nvPicPr>
          <p:cNvPr id="20" name="Picture 19" descr="276-2252-307&#10;&#10;High Strength 30T Sprocket">
            <a:extLst>
              <a:ext uri="{FF2B5EF4-FFF2-40B4-BE49-F238E27FC236}">
                <a16:creationId xmlns:a16="http://schemas.microsoft.com/office/drawing/2014/main" id="{BF83F86E-8B01-2B4D-5B65-DB9016075339}"/>
              </a:ext>
            </a:extLst>
          </p:cNvPr>
          <p:cNvPicPr>
            <a:picLocks noChangeAspect="1"/>
          </p:cNvPicPr>
          <p:nvPr/>
        </p:nvPicPr>
        <p:blipFill>
          <a:blip r:embed="rId10"/>
          <a:stretch>
            <a:fillRect/>
          </a:stretch>
        </p:blipFill>
        <p:spPr>
          <a:xfrm rot="-5400000">
            <a:off x="4258430" y="6956910"/>
            <a:ext cx="2707906" cy="382318"/>
          </a:xfrm>
          <a:prstGeom prst="rect">
            <a:avLst/>
          </a:prstGeom>
        </p:spPr>
      </p:pic>
      <p:pic>
        <p:nvPicPr>
          <p:cNvPr id="21" name="Picture 20" descr="276-2288-001&#10;&#10;Aluminum C-Channel 1x2x1x25">
            <a:extLst>
              <a:ext uri="{FF2B5EF4-FFF2-40B4-BE49-F238E27FC236}">
                <a16:creationId xmlns:a16="http://schemas.microsoft.com/office/drawing/2014/main" id="{B06E17DF-16B0-CE2E-4303-9BE1F4D8FB6A}"/>
              </a:ext>
            </a:extLst>
          </p:cNvPr>
          <p:cNvPicPr>
            <a:picLocks noChangeAspect="1"/>
          </p:cNvPicPr>
          <p:nvPr/>
        </p:nvPicPr>
        <p:blipFill>
          <a:blip r:embed="rId11"/>
          <a:stretch>
            <a:fillRect/>
          </a:stretch>
        </p:blipFill>
        <p:spPr>
          <a:xfrm rot="10800000">
            <a:off x="1312372" y="6829052"/>
            <a:ext cx="274488" cy="652422"/>
          </a:xfrm>
          <a:prstGeom prst="rect">
            <a:avLst/>
          </a:prstGeom>
        </p:spPr>
      </p:pic>
      <p:pic>
        <p:nvPicPr>
          <p:cNvPr id="22" name="Picture 21" descr="276-2288-001&#10;&#10;Aluminum C-Channel 1x2x1x25">
            <a:extLst>
              <a:ext uri="{FF2B5EF4-FFF2-40B4-BE49-F238E27FC236}">
                <a16:creationId xmlns:a16="http://schemas.microsoft.com/office/drawing/2014/main" id="{0413396B-4D56-67F1-EBDB-E55461F77DEA}"/>
              </a:ext>
            </a:extLst>
          </p:cNvPr>
          <p:cNvPicPr>
            <a:picLocks noChangeAspect="1"/>
          </p:cNvPicPr>
          <p:nvPr/>
        </p:nvPicPr>
        <p:blipFill>
          <a:blip r:embed="rId11"/>
          <a:stretch>
            <a:fillRect/>
          </a:stretch>
        </p:blipFill>
        <p:spPr>
          <a:xfrm>
            <a:off x="5803844" y="6829121"/>
            <a:ext cx="274488" cy="652422"/>
          </a:xfrm>
          <a:prstGeom prst="rect">
            <a:avLst/>
          </a:prstGeom>
        </p:spPr>
      </p:pic>
      <p:sp>
        <p:nvSpPr>
          <p:cNvPr id="5" name="TextBox 4">
            <a:extLst>
              <a:ext uri="{FF2B5EF4-FFF2-40B4-BE49-F238E27FC236}">
                <a16:creationId xmlns:a16="http://schemas.microsoft.com/office/drawing/2014/main" id="{F7355534-A2D7-B52C-D3F7-4AD5DCB1495F}"/>
              </a:ext>
            </a:extLst>
          </p:cNvPr>
          <p:cNvSpPr txBox="1"/>
          <p:nvPr/>
        </p:nvSpPr>
        <p:spPr>
          <a:xfrm>
            <a:off x="5665599" y="8002950"/>
            <a:ext cx="2104417"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These images are of an alternative option for a intake where rubber bands would be stretched between the goals.</a:t>
            </a:r>
          </a:p>
        </p:txBody>
      </p:sp>
      <p:sp>
        <p:nvSpPr>
          <p:cNvPr id="3" name="Rectangle 2">
            <a:extLst>
              <a:ext uri="{FF2B5EF4-FFF2-40B4-BE49-F238E27FC236}">
                <a16:creationId xmlns:a16="http://schemas.microsoft.com/office/drawing/2014/main" id="{CDC79953-CD70-6F13-18C9-8F2123075CA9}"/>
              </a:ext>
            </a:extLst>
          </p:cNvPr>
          <p:cNvSpPr/>
          <p:nvPr/>
        </p:nvSpPr>
        <p:spPr>
          <a:xfrm>
            <a:off x="1575537" y="7984908"/>
            <a:ext cx="4094973" cy="2607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77FE7F1-2EE6-6393-A721-EDC0E12CF2B8}"/>
              </a:ext>
            </a:extLst>
          </p:cNvPr>
          <p:cNvSpPr/>
          <p:nvPr/>
        </p:nvSpPr>
        <p:spPr>
          <a:xfrm>
            <a:off x="1617781" y="5984047"/>
            <a:ext cx="4094973" cy="2607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7F7570D-BC5F-3BE5-AAAC-4119532B0756}"/>
              </a:ext>
            </a:extLst>
          </p:cNvPr>
          <p:cNvSpPr/>
          <p:nvPr/>
        </p:nvSpPr>
        <p:spPr>
          <a:xfrm flipV="1">
            <a:off x="1892598" y="7066392"/>
            <a:ext cx="3484134" cy="76679"/>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705AF9A-D07D-6493-5317-0111FD9523B4}"/>
              </a:ext>
            </a:extLst>
          </p:cNvPr>
          <p:cNvSpPr txBox="1"/>
          <p:nvPr/>
        </p:nvSpPr>
        <p:spPr>
          <a:xfrm>
            <a:off x="685238" y="657279"/>
            <a:ext cx="6458819" cy="523220"/>
          </a:xfrm>
          <a:prstGeom prst="rect">
            <a:avLst/>
          </a:prstGeom>
          <a:solidFill>
            <a:schemeClr val="bg1"/>
          </a:solidFill>
        </p:spPr>
        <p:txBody>
          <a:bodyPr wrap="none" lIns="91440" tIns="45720" rIns="91440" bIns="45720" rtlCol="0" anchor="t">
            <a:spAutoFit/>
          </a:bodyPr>
          <a:lstStyle/>
          <a:p>
            <a:r>
              <a:rPr lang="en-US" sz="2800" b="1"/>
              <a:t>Intake and block movement design 1</a:t>
            </a:r>
          </a:p>
        </p:txBody>
      </p:sp>
      <p:pic>
        <p:nvPicPr>
          <p:cNvPr id="28" name="Picture 27" descr="276-6481&#10;&#10;1-Post Hex Nut Retainer w/ Bearing Flat">
            <a:extLst>
              <a:ext uri="{FF2B5EF4-FFF2-40B4-BE49-F238E27FC236}">
                <a16:creationId xmlns:a16="http://schemas.microsoft.com/office/drawing/2014/main" id="{37BA4939-F2A8-376F-9821-8B66794FA637}"/>
              </a:ext>
            </a:extLst>
          </p:cNvPr>
          <p:cNvPicPr>
            <a:picLocks noChangeAspect="1"/>
          </p:cNvPicPr>
          <p:nvPr/>
        </p:nvPicPr>
        <p:blipFill>
          <a:blip r:embed="rId12"/>
          <a:stretch>
            <a:fillRect/>
          </a:stretch>
        </p:blipFill>
        <p:spPr>
          <a:xfrm rot="16200000">
            <a:off x="1353386" y="7057185"/>
            <a:ext cx="238475" cy="181156"/>
          </a:xfrm>
          <a:prstGeom prst="rect">
            <a:avLst/>
          </a:prstGeom>
        </p:spPr>
      </p:pic>
      <p:pic>
        <p:nvPicPr>
          <p:cNvPr id="29" name="Picture 28" descr="276-6481&#10;&#10;1-Post Hex Nut Retainer w/ Bearing Flat">
            <a:extLst>
              <a:ext uri="{FF2B5EF4-FFF2-40B4-BE49-F238E27FC236}">
                <a16:creationId xmlns:a16="http://schemas.microsoft.com/office/drawing/2014/main" id="{47118910-0713-E04C-5BBD-16300202B335}"/>
              </a:ext>
            </a:extLst>
          </p:cNvPr>
          <p:cNvPicPr>
            <a:picLocks noChangeAspect="1"/>
          </p:cNvPicPr>
          <p:nvPr/>
        </p:nvPicPr>
        <p:blipFill>
          <a:blip r:embed="rId12"/>
          <a:stretch>
            <a:fillRect/>
          </a:stretch>
        </p:blipFill>
        <p:spPr>
          <a:xfrm rot="5280000">
            <a:off x="5783009" y="7066728"/>
            <a:ext cx="238475" cy="181156"/>
          </a:xfrm>
          <a:prstGeom prst="rect">
            <a:avLst/>
          </a:prstGeom>
        </p:spPr>
      </p:pic>
      <p:pic>
        <p:nvPicPr>
          <p:cNvPr id="30" name="Picture 29" descr="276-6481&#10;&#10;1-Post Hex Nut Retainer w Bearing Flat">
            <a:extLst>
              <a:ext uri="{FF2B5EF4-FFF2-40B4-BE49-F238E27FC236}">
                <a16:creationId xmlns:a16="http://schemas.microsoft.com/office/drawing/2014/main" id="{E69622F8-8001-89C5-DA19-90C3D354D0C5}"/>
              </a:ext>
            </a:extLst>
          </p:cNvPr>
          <p:cNvPicPr>
            <a:picLocks noChangeAspect="1"/>
          </p:cNvPicPr>
          <p:nvPr/>
        </p:nvPicPr>
        <p:blipFill>
          <a:blip r:embed="rId13"/>
          <a:stretch>
            <a:fillRect/>
          </a:stretch>
        </p:blipFill>
        <p:spPr>
          <a:xfrm rot="-5400000">
            <a:off x="5917709" y="1875287"/>
            <a:ext cx="581729" cy="247831"/>
          </a:xfrm>
          <a:prstGeom prst="rect">
            <a:avLst/>
          </a:prstGeom>
        </p:spPr>
      </p:pic>
      <p:pic>
        <p:nvPicPr>
          <p:cNvPr id="32" name="Picture 31" descr="A yellow circle and black squares&#10;&#10;AI-generated content may be incorrect.">
            <a:extLst>
              <a:ext uri="{FF2B5EF4-FFF2-40B4-BE49-F238E27FC236}">
                <a16:creationId xmlns:a16="http://schemas.microsoft.com/office/drawing/2014/main" id="{2B32FF46-8BFE-2EB6-8D01-7C1EB75E1292}"/>
              </a:ext>
            </a:extLst>
          </p:cNvPr>
          <p:cNvPicPr>
            <a:picLocks noChangeAspect="1"/>
          </p:cNvPicPr>
          <p:nvPr/>
        </p:nvPicPr>
        <p:blipFill>
          <a:blip r:embed="rId14"/>
          <a:stretch>
            <a:fillRect/>
          </a:stretch>
        </p:blipFill>
        <p:spPr>
          <a:xfrm>
            <a:off x="7153164" y="-9478"/>
            <a:ext cx="603019" cy="809871"/>
          </a:xfrm>
          <a:prstGeom prst="rect">
            <a:avLst/>
          </a:prstGeom>
        </p:spPr>
      </p:pic>
    </p:spTree>
    <p:extLst>
      <p:ext uri="{BB962C8B-B14F-4D97-AF65-F5344CB8AC3E}">
        <p14:creationId xmlns:p14="http://schemas.microsoft.com/office/powerpoint/2010/main" val="4372971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1">
          <a:extLst>
            <a:ext uri="{FF2B5EF4-FFF2-40B4-BE49-F238E27FC236}">
              <a16:creationId xmlns:a16="http://schemas.microsoft.com/office/drawing/2014/main" id="{38C52475-B8E7-D2E5-E8BA-6E79B550FC93}"/>
            </a:ext>
          </a:extLst>
        </p:cNvPr>
        <p:cNvGrpSpPr/>
        <p:nvPr/>
      </p:nvGrpSpPr>
      <p:grpSpPr>
        <a:xfrm>
          <a:off x="0" y="0"/>
          <a:ext cx="0" cy="0"/>
          <a:chOff x="0" y="0"/>
          <a:chExt cx="0" cy="0"/>
        </a:xfrm>
      </p:grpSpPr>
      <p:sp>
        <p:nvSpPr>
          <p:cNvPr id="431" name="Google Shape;431;p42">
            <a:extLst>
              <a:ext uri="{FF2B5EF4-FFF2-40B4-BE49-F238E27FC236}">
                <a16:creationId xmlns:a16="http://schemas.microsoft.com/office/drawing/2014/main" id="{F7867A3A-1A7F-808E-D836-483DE7C2806B}"/>
              </a:ext>
            </a:extLst>
          </p:cNvPr>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Scrum meeting. </a:t>
            </a:r>
          </a:p>
        </p:txBody>
      </p:sp>
      <p:sp>
        <p:nvSpPr>
          <p:cNvPr id="2" name="Subtitle 1">
            <a:extLst>
              <a:ext uri="{FF2B5EF4-FFF2-40B4-BE49-F238E27FC236}">
                <a16:creationId xmlns:a16="http://schemas.microsoft.com/office/drawing/2014/main" id="{7905F775-F74A-9F9A-F8B6-3DB1F3C96B0C}"/>
              </a:ext>
            </a:extLst>
          </p:cNvPr>
          <p:cNvSpPr>
            <a:spLocks noGrp="1"/>
          </p:cNvSpPr>
          <p:nvPr>
            <p:ph type="subTitle" idx="1"/>
          </p:nvPr>
        </p:nvSpPr>
        <p:spPr/>
        <p:txBody>
          <a:bodyPr/>
          <a:lstStyle/>
          <a:p>
            <a:r>
              <a:rPr lang="en-US"/>
              <a:t>Ryder Kirby John</a:t>
            </a:r>
          </a:p>
        </p:txBody>
      </p:sp>
      <p:sp>
        <p:nvSpPr>
          <p:cNvPr id="3" name="Subtitle 2">
            <a:extLst>
              <a:ext uri="{FF2B5EF4-FFF2-40B4-BE49-F238E27FC236}">
                <a16:creationId xmlns:a16="http://schemas.microsoft.com/office/drawing/2014/main" id="{887B7EA2-A526-C6A7-AED1-547CF47D754E}"/>
              </a:ext>
            </a:extLst>
          </p:cNvPr>
          <p:cNvSpPr>
            <a:spLocks noGrp="1"/>
          </p:cNvSpPr>
          <p:nvPr>
            <p:ph type="subTitle" idx="2"/>
          </p:nvPr>
        </p:nvSpPr>
        <p:spPr/>
        <p:txBody>
          <a:bodyPr/>
          <a:lstStyle/>
          <a:p>
            <a:r>
              <a:rPr lang="en-US"/>
              <a:t>8-14-25</a:t>
            </a:r>
          </a:p>
        </p:txBody>
      </p:sp>
      <p:sp>
        <p:nvSpPr>
          <p:cNvPr id="4" name="Subtitle 3">
            <a:extLst>
              <a:ext uri="{FF2B5EF4-FFF2-40B4-BE49-F238E27FC236}">
                <a16:creationId xmlns:a16="http://schemas.microsoft.com/office/drawing/2014/main" id="{12ED91B5-9E9E-5FC0-7038-E56B688E2253}"/>
              </a:ext>
            </a:extLst>
          </p:cNvPr>
          <p:cNvSpPr>
            <a:spLocks noGrp="1"/>
          </p:cNvSpPr>
          <p:nvPr>
            <p:ph type="subTitle" idx="3"/>
          </p:nvPr>
        </p:nvSpPr>
        <p:spPr/>
        <p:txBody>
          <a:bodyPr/>
          <a:lstStyle/>
          <a:p>
            <a:r>
              <a:rPr lang="en-US"/>
              <a:t>35</a:t>
            </a:r>
          </a:p>
        </p:txBody>
      </p:sp>
      <p:graphicFrame>
        <p:nvGraphicFramePr>
          <p:cNvPr id="5" name="Table 4">
            <a:extLst>
              <a:ext uri="{FF2B5EF4-FFF2-40B4-BE49-F238E27FC236}">
                <a16:creationId xmlns:a16="http://schemas.microsoft.com/office/drawing/2014/main" id="{A597A3AC-0FFB-B8A9-A4AC-F0E77CAB5AA9}"/>
              </a:ext>
            </a:extLst>
          </p:cNvPr>
          <p:cNvGraphicFramePr>
            <a:graphicFrameLocks noGrp="1"/>
          </p:cNvGraphicFramePr>
          <p:nvPr>
            <p:extLst>
              <p:ext uri="{D42A27DB-BD31-4B8C-83A1-F6EECF244321}">
                <p14:modId xmlns:p14="http://schemas.microsoft.com/office/powerpoint/2010/main" val="903978127"/>
              </p:ext>
            </p:extLst>
          </p:nvPr>
        </p:nvGraphicFramePr>
        <p:xfrm>
          <a:off x="129208" y="1033669"/>
          <a:ext cx="7437783" cy="8216350"/>
        </p:xfrm>
        <a:graphic>
          <a:graphicData uri="http://schemas.openxmlformats.org/drawingml/2006/table">
            <a:tbl>
              <a:tblPr firstRow="1" bandRow="1">
                <a:tableStyleId>{616DA210-FB5B-4158-B5E0-FEB733F419BA}</a:tableStyleId>
              </a:tblPr>
              <a:tblGrid>
                <a:gridCol w="7437783">
                  <a:extLst>
                    <a:ext uri="{9D8B030D-6E8A-4147-A177-3AD203B41FA5}">
                      <a16:colId xmlns:a16="http://schemas.microsoft.com/office/drawing/2014/main" val="3865735456"/>
                    </a:ext>
                  </a:extLst>
                </a:gridCol>
              </a:tblGrid>
              <a:tr h="1643270">
                <a:tc>
                  <a:txBody>
                    <a:bodyPr/>
                    <a:lstStyle/>
                    <a:p>
                      <a:r>
                        <a:rPr lang="en-US" b="1" u="sng">
                          <a:solidFill>
                            <a:schemeClr val="accent3">
                              <a:lumMod val="75000"/>
                            </a:schemeClr>
                          </a:solidFill>
                        </a:rPr>
                        <a:t>Monday: </a:t>
                      </a:r>
                    </a:p>
                    <a:p>
                      <a:r>
                        <a:rPr lang="en-US"/>
                        <a:t>What has each team member done since the last meeting?</a:t>
                      </a:r>
                    </a:p>
                    <a:p>
                      <a:endParaRPr lang="en-US"/>
                    </a:p>
                    <a:p>
                      <a:r>
                        <a:rPr lang="en-US"/>
                        <a:t>What will each team member do today?</a:t>
                      </a:r>
                    </a:p>
                    <a:p>
                      <a:endParaRPr lang="en-US"/>
                    </a:p>
                    <a:p>
                      <a:r>
                        <a:rPr lang="en-US"/>
                        <a:t>What problems are holding the team back?</a:t>
                      </a:r>
                    </a:p>
                    <a:p>
                      <a:endParaRPr lang="en-US"/>
                    </a:p>
                  </a:txBody>
                  <a:tcPr/>
                </a:tc>
                <a:extLst>
                  <a:ext uri="{0D108BD9-81ED-4DB2-BD59-A6C34878D82A}">
                    <a16:rowId xmlns:a16="http://schemas.microsoft.com/office/drawing/2014/main" val="657236432"/>
                  </a:ext>
                </a:extLst>
              </a:tr>
              <a:tr h="1643270">
                <a:tc>
                  <a:txBody>
                    <a:bodyPr/>
                    <a:lstStyle/>
                    <a:p>
                      <a:r>
                        <a:rPr lang="en-US" b="1" u="sng">
                          <a:solidFill>
                            <a:schemeClr val="accent3">
                              <a:lumMod val="75000"/>
                            </a:schemeClr>
                          </a:solidFill>
                        </a:rPr>
                        <a:t>Tuesday:</a:t>
                      </a:r>
                    </a:p>
                    <a:p>
                      <a:r>
                        <a:rPr lang="en-US"/>
                        <a:t>What has each team member done since the last meeting?</a:t>
                      </a:r>
                    </a:p>
                    <a:p>
                      <a:endParaRPr lang="en-US"/>
                    </a:p>
                    <a:p>
                      <a:r>
                        <a:rPr lang="en-US"/>
                        <a:t>What will each team member do today?</a:t>
                      </a:r>
                    </a:p>
                    <a:p>
                      <a:endParaRPr lang="en-US"/>
                    </a:p>
                    <a:p>
                      <a:r>
                        <a:rPr lang="en-US"/>
                        <a:t>What problems are holding the team back?</a:t>
                      </a:r>
                    </a:p>
                    <a:p>
                      <a:endParaRPr lang="en-US" b="1" i="1" u="sng">
                        <a:solidFill>
                          <a:schemeClr val="accent3">
                            <a:lumMod val="75000"/>
                          </a:schemeClr>
                        </a:solidFill>
                      </a:endParaRPr>
                    </a:p>
                  </a:txBody>
                  <a:tcPr/>
                </a:tc>
                <a:extLst>
                  <a:ext uri="{0D108BD9-81ED-4DB2-BD59-A6C34878D82A}">
                    <a16:rowId xmlns:a16="http://schemas.microsoft.com/office/drawing/2014/main" val="1342840947"/>
                  </a:ext>
                </a:extLst>
              </a:tr>
              <a:tr h="1643270">
                <a:tc>
                  <a:txBody>
                    <a:bodyPr/>
                    <a:lstStyle/>
                    <a:p>
                      <a:r>
                        <a:rPr lang="en-US" b="1" u="sng">
                          <a:solidFill>
                            <a:schemeClr val="accent3">
                              <a:lumMod val="75000"/>
                            </a:schemeClr>
                          </a:solidFill>
                        </a:rPr>
                        <a:t>Wednesday:</a:t>
                      </a:r>
                    </a:p>
                    <a:p>
                      <a:r>
                        <a:rPr lang="en-US"/>
                        <a:t>What has each team member done since the last meeting?</a:t>
                      </a:r>
                    </a:p>
                    <a:p>
                      <a:endParaRPr lang="en-US"/>
                    </a:p>
                    <a:p>
                      <a:r>
                        <a:rPr lang="en-US"/>
                        <a:t>What will each team member do today?</a:t>
                      </a:r>
                    </a:p>
                    <a:p>
                      <a:endParaRPr lang="en-US"/>
                    </a:p>
                    <a:p>
                      <a:r>
                        <a:rPr lang="en-US"/>
                        <a:t>What problems are holding the team back?</a:t>
                      </a:r>
                    </a:p>
                    <a:p>
                      <a:endParaRPr lang="en-US" b="1" i="1" u="sng">
                        <a:solidFill>
                          <a:schemeClr val="accent3">
                            <a:lumMod val="75000"/>
                          </a:schemeClr>
                        </a:solidFill>
                      </a:endParaRPr>
                    </a:p>
                  </a:txBody>
                  <a:tcPr/>
                </a:tc>
                <a:extLst>
                  <a:ext uri="{0D108BD9-81ED-4DB2-BD59-A6C34878D82A}">
                    <a16:rowId xmlns:a16="http://schemas.microsoft.com/office/drawing/2014/main" val="4025818452"/>
                  </a:ext>
                </a:extLst>
              </a:tr>
              <a:tr h="1643270">
                <a:tc>
                  <a:txBody>
                    <a:bodyPr/>
                    <a:lstStyle/>
                    <a:p>
                      <a:r>
                        <a:rPr lang="en-US" b="1" u="sng">
                          <a:solidFill>
                            <a:schemeClr val="accent3">
                              <a:lumMod val="75000"/>
                            </a:schemeClr>
                          </a:solidFill>
                        </a:rPr>
                        <a:t>Thursday:</a:t>
                      </a:r>
                    </a:p>
                    <a:p>
                      <a:r>
                        <a:rPr lang="en-US"/>
                        <a:t>What has each team member done since the last meeting?</a:t>
                      </a:r>
                    </a:p>
                    <a:p>
                      <a:pPr lvl="0">
                        <a:buNone/>
                      </a:pPr>
                      <a:r>
                        <a:rPr lang="en-US"/>
                        <a:t>Research and design on drive train and intake</a:t>
                      </a:r>
                    </a:p>
                    <a:p>
                      <a:r>
                        <a:rPr lang="en-US"/>
                        <a:t>What will each team member do today?</a:t>
                      </a:r>
                    </a:p>
                    <a:p>
                      <a:r>
                        <a:rPr lang="en-US"/>
                        <a:t>All will continue research and start prototyping</a:t>
                      </a:r>
                    </a:p>
                    <a:p>
                      <a:r>
                        <a:rPr lang="en-US"/>
                        <a:t>What problems are holding the team back?</a:t>
                      </a:r>
                    </a:p>
                    <a:p>
                      <a:r>
                        <a:rPr lang="en-US" b="1" i="1" u="sng">
                          <a:solidFill>
                            <a:schemeClr val="accent3">
                              <a:lumMod val="75000"/>
                            </a:schemeClr>
                          </a:solidFill>
                        </a:rPr>
                        <a:t>N/A</a:t>
                      </a:r>
                    </a:p>
                  </a:txBody>
                  <a:tcPr/>
                </a:tc>
                <a:extLst>
                  <a:ext uri="{0D108BD9-81ED-4DB2-BD59-A6C34878D82A}">
                    <a16:rowId xmlns:a16="http://schemas.microsoft.com/office/drawing/2014/main" val="273272704"/>
                  </a:ext>
                </a:extLst>
              </a:tr>
              <a:tr h="1643270">
                <a:tc>
                  <a:txBody>
                    <a:bodyPr/>
                    <a:lstStyle/>
                    <a:p>
                      <a:r>
                        <a:rPr lang="en-US" b="1" u="sng">
                          <a:solidFill>
                            <a:schemeClr val="accent3">
                              <a:lumMod val="75000"/>
                            </a:schemeClr>
                          </a:solidFill>
                        </a:rPr>
                        <a:t>Friday:</a:t>
                      </a:r>
                    </a:p>
                    <a:p>
                      <a:r>
                        <a:rPr lang="en-US"/>
                        <a:t>What has each team member done since the last meeting?</a:t>
                      </a:r>
                    </a:p>
                    <a:p>
                      <a:r>
                        <a:rPr lang="en-US"/>
                        <a:t>More research on drive train and intakes</a:t>
                      </a:r>
                    </a:p>
                    <a:p>
                      <a:r>
                        <a:rPr lang="en-US"/>
                        <a:t>What will each team member do today?</a:t>
                      </a:r>
                    </a:p>
                    <a:p>
                      <a:r>
                        <a:rPr lang="en-US"/>
                        <a:t>Assemble drive train</a:t>
                      </a:r>
                    </a:p>
                    <a:p>
                      <a:r>
                        <a:rPr lang="en-US"/>
                        <a:t>What problems are holding the team back?</a:t>
                      </a:r>
                    </a:p>
                    <a:p>
                      <a:r>
                        <a:rPr lang="en-US" b="1" i="1" u="sng">
                          <a:solidFill>
                            <a:schemeClr val="accent3">
                              <a:lumMod val="75000"/>
                            </a:schemeClr>
                          </a:solidFill>
                        </a:rPr>
                        <a:t>N/A</a:t>
                      </a:r>
                    </a:p>
                  </a:txBody>
                  <a:tcPr/>
                </a:tc>
                <a:extLst>
                  <a:ext uri="{0D108BD9-81ED-4DB2-BD59-A6C34878D82A}">
                    <a16:rowId xmlns:a16="http://schemas.microsoft.com/office/drawing/2014/main" val="2298176126"/>
                  </a:ext>
                </a:extLst>
              </a:tr>
            </a:tbl>
          </a:graphicData>
        </a:graphic>
      </p:graphicFrame>
      <p:sp>
        <p:nvSpPr>
          <p:cNvPr id="6" name="TextBox 5">
            <a:extLst>
              <a:ext uri="{FF2B5EF4-FFF2-40B4-BE49-F238E27FC236}">
                <a16:creationId xmlns:a16="http://schemas.microsoft.com/office/drawing/2014/main" id="{4CC8B032-A6E0-45ED-03BC-A362B534836B}"/>
              </a:ext>
            </a:extLst>
          </p:cNvPr>
          <p:cNvSpPr txBox="1"/>
          <p:nvPr/>
        </p:nvSpPr>
        <p:spPr>
          <a:xfrm>
            <a:off x="622853" y="0"/>
            <a:ext cx="6175513" cy="954107"/>
          </a:xfrm>
          <a:prstGeom prst="rect">
            <a:avLst/>
          </a:prstGeom>
          <a:noFill/>
        </p:spPr>
        <p:txBody>
          <a:bodyPr wrap="square" lIns="91440" tIns="45720" rIns="91440" bIns="45720" rtlCol="0" anchor="t">
            <a:spAutoFit/>
          </a:bodyPr>
          <a:lstStyle/>
          <a:p>
            <a:pPr algn="ctr"/>
            <a:r>
              <a:rPr lang="en-US" sz="2800" b="1">
                <a:solidFill>
                  <a:schemeClr val="accent4">
                    <a:lumMod val="75000"/>
                  </a:schemeClr>
                </a:solidFill>
              </a:rPr>
              <a:t>SCRUM Meetings</a:t>
            </a:r>
          </a:p>
          <a:p>
            <a:pPr algn="ctr"/>
            <a:r>
              <a:rPr lang="en-US" sz="2800" b="1">
                <a:solidFill>
                  <a:schemeClr val="accent4">
                    <a:lumMod val="75000"/>
                  </a:schemeClr>
                </a:solidFill>
              </a:rPr>
              <a:t>Week of 8/11/2025</a:t>
            </a:r>
          </a:p>
        </p:txBody>
      </p:sp>
      <p:pic>
        <p:nvPicPr>
          <p:cNvPr id="9" name="Picture 8" descr="A yellow circle and black squares&#10;&#10;AI-generated content may be incorrect.">
            <a:extLst>
              <a:ext uri="{FF2B5EF4-FFF2-40B4-BE49-F238E27FC236}">
                <a16:creationId xmlns:a16="http://schemas.microsoft.com/office/drawing/2014/main" id="{B52F0198-9565-C4AA-A451-A9A54187A5C7}"/>
              </a:ext>
            </a:extLst>
          </p:cNvPr>
          <p:cNvPicPr>
            <a:picLocks noChangeAspect="1"/>
          </p:cNvPicPr>
          <p:nvPr/>
        </p:nvPicPr>
        <p:blipFill>
          <a:blip r:embed="rId3"/>
          <a:stretch>
            <a:fillRect/>
          </a:stretch>
        </p:blipFill>
        <p:spPr>
          <a:xfrm>
            <a:off x="7153164" y="-9478"/>
            <a:ext cx="603019" cy="809871"/>
          </a:xfrm>
          <a:prstGeom prst="rect">
            <a:avLst/>
          </a:prstGeom>
        </p:spPr>
      </p:pic>
    </p:spTree>
    <p:extLst>
      <p:ext uri="{BB962C8B-B14F-4D97-AF65-F5344CB8AC3E}">
        <p14:creationId xmlns:p14="http://schemas.microsoft.com/office/powerpoint/2010/main" val="16886354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1">
          <a:extLst>
            <a:ext uri="{FF2B5EF4-FFF2-40B4-BE49-F238E27FC236}">
              <a16:creationId xmlns:a16="http://schemas.microsoft.com/office/drawing/2014/main" id="{8C9C7937-3A2E-B9C2-94D9-3D7A87BF95DE}"/>
            </a:ext>
          </a:extLst>
        </p:cNvPr>
        <p:cNvGrpSpPr/>
        <p:nvPr/>
      </p:nvGrpSpPr>
      <p:grpSpPr>
        <a:xfrm>
          <a:off x="0" y="0"/>
          <a:ext cx="0" cy="0"/>
          <a:chOff x="0" y="0"/>
          <a:chExt cx="0" cy="0"/>
        </a:xfrm>
      </p:grpSpPr>
      <p:sp>
        <p:nvSpPr>
          <p:cNvPr id="431" name="Google Shape;431;p42">
            <a:extLst>
              <a:ext uri="{FF2B5EF4-FFF2-40B4-BE49-F238E27FC236}">
                <a16:creationId xmlns:a16="http://schemas.microsoft.com/office/drawing/2014/main" id="{25283274-6D0E-6A11-6F25-1A55269BF637}"/>
              </a:ext>
            </a:extLst>
          </p:cNvPr>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Scrum meeting. </a:t>
            </a:r>
            <a:br>
              <a:rPr lang="en"/>
            </a:br>
            <a:r>
              <a:rPr lang="en"/>
              <a:t>Week of: MM/DD/YYYY</a:t>
            </a:r>
            <a:endParaRPr/>
          </a:p>
        </p:txBody>
      </p:sp>
      <p:sp>
        <p:nvSpPr>
          <p:cNvPr id="2" name="Subtitle 1">
            <a:extLst>
              <a:ext uri="{FF2B5EF4-FFF2-40B4-BE49-F238E27FC236}">
                <a16:creationId xmlns:a16="http://schemas.microsoft.com/office/drawing/2014/main" id="{3DEFAB18-83D5-491A-C348-42882F7DD29F}"/>
              </a:ext>
            </a:extLst>
          </p:cNvPr>
          <p:cNvSpPr>
            <a:spLocks noGrp="1"/>
          </p:cNvSpPr>
          <p:nvPr>
            <p:ph type="subTitle" idx="1"/>
          </p:nvPr>
        </p:nvSpPr>
        <p:spPr/>
        <p:txBody>
          <a:bodyPr/>
          <a:lstStyle/>
          <a:p>
            <a:endParaRPr lang="en-US"/>
          </a:p>
        </p:txBody>
      </p:sp>
      <p:sp>
        <p:nvSpPr>
          <p:cNvPr id="3" name="Subtitle 2">
            <a:extLst>
              <a:ext uri="{FF2B5EF4-FFF2-40B4-BE49-F238E27FC236}">
                <a16:creationId xmlns:a16="http://schemas.microsoft.com/office/drawing/2014/main" id="{7E64A357-3694-292A-42C7-9A92DF708043}"/>
              </a:ext>
            </a:extLst>
          </p:cNvPr>
          <p:cNvSpPr>
            <a:spLocks noGrp="1"/>
          </p:cNvSpPr>
          <p:nvPr>
            <p:ph type="subTitle" idx="2"/>
          </p:nvPr>
        </p:nvSpPr>
        <p:spPr/>
        <p:txBody>
          <a:bodyPr/>
          <a:lstStyle/>
          <a:p>
            <a:endParaRPr lang="en-US"/>
          </a:p>
        </p:txBody>
      </p:sp>
      <p:sp>
        <p:nvSpPr>
          <p:cNvPr id="4" name="Subtitle 3">
            <a:extLst>
              <a:ext uri="{FF2B5EF4-FFF2-40B4-BE49-F238E27FC236}">
                <a16:creationId xmlns:a16="http://schemas.microsoft.com/office/drawing/2014/main" id="{0D470366-4754-D018-1A9F-A4CACF591AFE}"/>
              </a:ext>
            </a:extLst>
          </p:cNvPr>
          <p:cNvSpPr>
            <a:spLocks noGrp="1"/>
          </p:cNvSpPr>
          <p:nvPr>
            <p:ph type="subTitle" idx="3"/>
          </p:nvPr>
        </p:nvSpPr>
        <p:spPr/>
        <p:txBody>
          <a:bodyPr/>
          <a:lstStyle/>
          <a:p>
            <a:r>
              <a:rPr lang="en-US"/>
              <a:t>36</a:t>
            </a:r>
          </a:p>
        </p:txBody>
      </p:sp>
      <p:graphicFrame>
        <p:nvGraphicFramePr>
          <p:cNvPr id="5" name="Table 4">
            <a:extLst>
              <a:ext uri="{FF2B5EF4-FFF2-40B4-BE49-F238E27FC236}">
                <a16:creationId xmlns:a16="http://schemas.microsoft.com/office/drawing/2014/main" id="{5BF8470E-25E6-6EB4-A2CB-C5C7277A9CF4}"/>
              </a:ext>
            </a:extLst>
          </p:cNvPr>
          <p:cNvGraphicFramePr>
            <a:graphicFrameLocks noGrp="1"/>
          </p:cNvGraphicFramePr>
          <p:nvPr>
            <p:extLst>
              <p:ext uri="{D42A27DB-BD31-4B8C-83A1-F6EECF244321}">
                <p14:modId xmlns:p14="http://schemas.microsoft.com/office/powerpoint/2010/main" val="1131325071"/>
              </p:ext>
            </p:extLst>
          </p:nvPr>
        </p:nvGraphicFramePr>
        <p:xfrm>
          <a:off x="129208" y="1033669"/>
          <a:ext cx="7437783" cy="8216350"/>
        </p:xfrm>
        <a:graphic>
          <a:graphicData uri="http://schemas.openxmlformats.org/drawingml/2006/table">
            <a:tbl>
              <a:tblPr firstRow="1" bandRow="1">
                <a:tableStyleId>{616DA210-FB5B-4158-B5E0-FEB733F419BA}</a:tableStyleId>
              </a:tblPr>
              <a:tblGrid>
                <a:gridCol w="7437783">
                  <a:extLst>
                    <a:ext uri="{9D8B030D-6E8A-4147-A177-3AD203B41FA5}">
                      <a16:colId xmlns:a16="http://schemas.microsoft.com/office/drawing/2014/main" val="3865735456"/>
                    </a:ext>
                  </a:extLst>
                </a:gridCol>
              </a:tblGrid>
              <a:tr h="1643270">
                <a:tc>
                  <a:txBody>
                    <a:bodyPr/>
                    <a:lstStyle/>
                    <a:p>
                      <a:r>
                        <a:rPr lang="en-US" b="1" u="sng">
                          <a:solidFill>
                            <a:schemeClr val="accent3">
                              <a:lumMod val="75000"/>
                            </a:schemeClr>
                          </a:solidFill>
                        </a:rPr>
                        <a:t>Monday: </a:t>
                      </a:r>
                    </a:p>
                    <a:p>
                      <a:r>
                        <a:rPr lang="en-US"/>
                        <a:t>What has each team member done since the last meeting?</a:t>
                      </a:r>
                    </a:p>
                    <a:p>
                      <a:r>
                        <a:rPr lang="en-US" b="0"/>
                        <a:t>Made more progress on the drivetrain.</a:t>
                      </a:r>
                    </a:p>
                    <a:p>
                      <a:r>
                        <a:rPr lang="en-US"/>
                        <a:t>What will each team member do today?</a:t>
                      </a:r>
                    </a:p>
                    <a:p>
                      <a:r>
                        <a:rPr lang="en-US" b="0"/>
                        <a:t>Rebuilding the drivetrain to fix a problem.</a:t>
                      </a:r>
                    </a:p>
                    <a:p>
                      <a:r>
                        <a:rPr lang="en-US"/>
                        <a:t>What problems are holding the team back?</a:t>
                      </a:r>
                    </a:p>
                    <a:p>
                      <a:r>
                        <a:rPr lang="en-US" b="0"/>
                        <a:t>The motors were in the wrong place, so that’s why we are rebuilding the drivetrain. </a:t>
                      </a:r>
                    </a:p>
                  </a:txBody>
                  <a:tcPr/>
                </a:tc>
                <a:extLst>
                  <a:ext uri="{0D108BD9-81ED-4DB2-BD59-A6C34878D82A}">
                    <a16:rowId xmlns:a16="http://schemas.microsoft.com/office/drawing/2014/main" val="657236432"/>
                  </a:ext>
                </a:extLst>
              </a:tr>
              <a:tr h="1643270">
                <a:tc>
                  <a:txBody>
                    <a:bodyPr/>
                    <a:lstStyle/>
                    <a:p>
                      <a:r>
                        <a:rPr lang="en-US" b="1" u="sng">
                          <a:solidFill>
                            <a:schemeClr val="accent3">
                              <a:lumMod val="75000"/>
                            </a:schemeClr>
                          </a:solidFill>
                        </a:rPr>
                        <a:t>Tuesday:</a:t>
                      </a:r>
                    </a:p>
                    <a:p>
                      <a:r>
                        <a:rPr lang="en-US" b="1"/>
                        <a:t>What has each team member done since the last meeting?</a:t>
                      </a:r>
                    </a:p>
                    <a:p>
                      <a:pPr lvl="0">
                        <a:buNone/>
                      </a:pPr>
                      <a:r>
                        <a:rPr lang="en-US" b="0"/>
                        <a:t>Drivetrain is partially rebuilt</a:t>
                      </a:r>
                    </a:p>
                    <a:p>
                      <a:r>
                        <a:rPr lang="en-US" b="1"/>
                        <a:t>What will each team member do today?</a:t>
                      </a:r>
                    </a:p>
                    <a:p>
                      <a:pPr lvl="0">
                        <a:buNone/>
                      </a:pPr>
                      <a:r>
                        <a:rPr lang="en-US" sz="1400" b="0" i="0" u="none" strike="noStrike" noProof="0">
                          <a:solidFill>
                            <a:srgbClr val="000000"/>
                          </a:solidFill>
                          <a:latin typeface="Arial"/>
                        </a:rPr>
                        <a:t>Attempting to attach the wheels to the drivetrain and begin working on the intake.</a:t>
                      </a:r>
                    </a:p>
                    <a:p>
                      <a:r>
                        <a:rPr lang="en-US" b="1"/>
                        <a:t>What problems are holding the team back?</a:t>
                      </a:r>
                    </a:p>
                    <a:p>
                      <a:r>
                        <a:rPr lang="en-US" b="0" i="0" u="none">
                          <a:solidFill>
                            <a:schemeClr val="tx1"/>
                          </a:solidFill>
                        </a:rPr>
                        <a:t>None so far</a:t>
                      </a:r>
                    </a:p>
                  </a:txBody>
                  <a:tcPr/>
                </a:tc>
                <a:extLst>
                  <a:ext uri="{0D108BD9-81ED-4DB2-BD59-A6C34878D82A}">
                    <a16:rowId xmlns:a16="http://schemas.microsoft.com/office/drawing/2014/main" val="1342840947"/>
                  </a:ext>
                </a:extLst>
              </a:tr>
              <a:tr h="1643270">
                <a:tc>
                  <a:txBody>
                    <a:bodyPr/>
                    <a:lstStyle/>
                    <a:p>
                      <a:r>
                        <a:rPr lang="en-US" b="1" u="sng">
                          <a:solidFill>
                            <a:schemeClr val="accent3">
                              <a:lumMod val="75000"/>
                            </a:schemeClr>
                          </a:solidFill>
                        </a:rPr>
                        <a:t>Wednesday:</a:t>
                      </a:r>
                    </a:p>
                    <a:p>
                      <a:r>
                        <a:rPr lang="en-US" b="1"/>
                        <a:t>What has each team member done since the last meeting?</a:t>
                      </a:r>
                    </a:p>
                    <a:p>
                      <a:r>
                        <a:rPr lang="en-US" b="0"/>
                        <a:t>Intake 1 completed, half of drivetrain completed.</a:t>
                      </a:r>
                    </a:p>
                    <a:p>
                      <a:r>
                        <a:rPr lang="en-US" b="1"/>
                        <a:t>What will each team member do today?</a:t>
                      </a:r>
                    </a:p>
                    <a:p>
                      <a:r>
                        <a:rPr lang="en-US" b="0"/>
                        <a:t>Finish building drivetrain, code controller.</a:t>
                      </a:r>
                    </a:p>
                    <a:p>
                      <a:r>
                        <a:rPr lang="en-US" b="1"/>
                        <a:t>What problems are holding the team back?</a:t>
                      </a:r>
                    </a:p>
                    <a:p>
                      <a:pPr lvl="0">
                        <a:buNone/>
                      </a:pPr>
                      <a:r>
                        <a:rPr lang="en-US" b="0"/>
                        <a:t>None</a:t>
                      </a:r>
                    </a:p>
                  </a:txBody>
                  <a:tcPr/>
                </a:tc>
                <a:extLst>
                  <a:ext uri="{0D108BD9-81ED-4DB2-BD59-A6C34878D82A}">
                    <a16:rowId xmlns:a16="http://schemas.microsoft.com/office/drawing/2014/main" val="4025818452"/>
                  </a:ext>
                </a:extLst>
              </a:tr>
              <a:tr h="1643270">
                <a:tc>
                  <a:txBody>
                    <a:bodyPr/>
                    <a:lstStyle/>
                    <a:p>
                      <a:r>
                        <a:rPr lang="en-US" b="1" u="sng">
                          <a:solidFill>
                            <a:schemeClr val="accent3">
                              <a:lumMod val="75000"/>
                            </a:schemeClr>
                          </a:solidFill>
                        </a:rPr>
                        <a:t>Thursday:</a:t>
                      </a:r>
                    </a:p>
                    <a:p>
                      <a:r>
                        <a:rPr lang="en-US" b="1"/>
                        <a:t>What has each team member done since the last meeting?</a:t>
                      </a:r>
                    </a:p>
                    <a:p>
                      <a:r>
                        <a:rPr lang="en-US" b="0"/>
                        <a:t>Worked on drivetrain and started working on code.</a:t>
                      </a:r>
                    </a:p>
                    <a:p>
                      <a:r>
                        <a:rPr lang="en-US" b="1"/>
                        <a:t>What will each team member do today?</a:t>
                      </a:r>
                    </a:p>
                    <a:p>
                      <a:r>
                        <a:rPr lang="en-US" b="0"/>
                        <a:t>Working on the drivetrain</a:t>
                      </a:r>
                    </a:p>
                    <a:p>
                      <a:r>
                        <a:rPr lang="en-US" b="1"/>
                        <a:t>What problems are holding the team back?</a:t>
                      </a:r>
                    </a:p>
                    <a:p>
                      <a:r>
                        <a:rPr lang="en-US" b="0" i="0" u="none">
                          <a:solidFill>
                            <a:schemeClr val="tx1"/>
                          </a:solidFill>
                        </a:rPr>
                        <a:t>None</a:t>
                      </a:r>
                    </a:p>
                  </a:txBody>
                  <a:tcPr/>
                </a:tc>
                <a:extLst>
                  <a:ext uri="{0D108BD9-81ED-4DB2-BD59-A6C34878D82A}">
                    <a16:rowId xmlns:a16="http://schemas.microsoft.com/office/drawing/2014/main" val="273272704"/>
                  </a:ext>
                </a:extLst>
              </a:tr>
              <a:tr h="1643270">
                <a:tc>
                  <a:txBody>
                    <a:bodyPr/>
                    <a:lstStyle/>
                    <a:p>
                      <a:r>
                        <a:rPr lang="en-US" b="1" u="sng">
                          <a:solidFill>
                            <a:schemeClr val="accent3">
                              <a:lumMod val="75000"/>
                            </a:schemeClr>
                          </a:solidFill>
                        </a:rPr>
                        <a:t>Friday:</a:t>
                      </a:r>
                    </a:p>
                    <a:p>
                      <a:r>
                        <a:rPr lang="en-US" b="1"/>
                        <a:t>What has each team member done since the last meeting?</a:t>
                      </a:r>
                    </a:p>
                    <a:p>
                      <a:r>
                        <a:rPr lang="en-US" b="0"/>
                        <a:t>Both drivetrain halves have been completed, brain code worked on.</a:t>
                      </a:r>
                    </a:p>
                    <a:p>
                      <a:r>
                        <a:rPr lang="en-US" b="1"/>
                        <a:t>What will each team member do today?</a:t>
                      </a:r>
                    </a:p>
                    <a:p>
                      <a:pPr lvl="0">
                        <a:buNone/>
                      </a:pPr>
                      <a:r>
                        <a:rPr lang="en-US" sz="1400" b="0" i="0" u="none" strike="noStrike" noProof="0">
                          <a:solidFill>
                            <a:srgbClr val="000000"/>
                          </a:solidFill>
                          <a:latin typeface="Arial"/>
                        </a:rPr>
                        <a:t>Combining the two halves of the drivetrain</a:t>
                      </a:r>
                      <a:endParaRPr lang="en-US"/>
                    </a:p>
                    <a:p>
                      <a:r>
                        <a:rPr lang="en-US" b="1"/>
                        <a:t>What problems are holding the team back?</a:t>
                      </a:r>
                    </a:p>
                    <a:p>
                      <a:r>
                        <a:rPr lang="en-US" b="0" i="0" u="none">
                          <a:solidFill>
                            <a:schemeClr val="tx1"/>
                          </a:solidFill>
                        </a:rPr>
                        <a:t>Kirby cannot continue bug testing drive code because the drivetrain is not complete yet.</a:t>
                      </a:r>
                    </a:p>
                  </a:txBody>
                  <a:tcPr/>
                </a:tc>
                <a:extLst>
                  <a:ext uri="{0D108BD9-81ED-4DB2-BD59-A6C34878D82A}">
                    <a16:rowId xmlns:a16="http://schemas.microsoft.com/office/drawing/2014/main" val="2298176126"/>
                  </a:ext>
                </a:extLst>
              </a:tr>
            </a:tbl>
          </a:graphicData>
        </a:graphic>
      </p:graphicFrame>
      <p:sp>
        <p:nvSpPr>
          <p:cNvPr id="6" name="TextBox 5">
            <a:extLst>
              <a:ext uri="{FF2B5EF4-FFF2-40B4-BE49-F238E27FC236}">
                <a16:creationId xmlns:a16="http://schemas.microsoft.com/office/drawing/2014/main" id="{71D85A2D-30FB-DC1C-22EA-167748194082}"/>
              </a:ext>
            </a:extLst>
          </p:cNvPr>
          <p:cNvSpPr txBox="1"/>
          <p:nvPr/>
        </p:nvSpPr>
        <p:spPr>
          <a:xfrm>
            <a:off x="622853" y="0"/>
            <a:ext cx="6175513" cy="954107"/>
          </a:xfrm>
          <a:prstGeom prst="rect">
            <a:avLst/>
          </a:prstGeom>
          <a:noFill/>
        </p:spPr>
        <p:txBody>
          <a:bodyPr wrap="square" lIns="91440" tIns="45720" rIns="91440" bIns="45720" rtlCol="0" anchor="t">
            <a:spAutoFit/>
          </a:bodyPr>
          <a:lstStyle/>
          <a:p>
            <a:pPr algn="ctr"/>
            <a:r>
              <a:rPr lang="en-US" sz="2800" b="1">
                <a:solidFill>
                  <a:schemeClr val="accent4">
                    <a:lumMod val="75000"/>
                  </a:schemeClr>
                </a:solidFill>
              </a:rPr>
              <a:t>SCRUM Meetings</a:t>
            </a:r>
          </a:p>
          <a:p>
            <a:pPr algn="ctr"/>
            <a:r>
              <a:rPr lang="en-US" sz="2800" b="1">
                <a:solidFill>
                  <a:schemeClr val="accent4">
                    <a:lumMod val="75000"/>
                  </a:schemeClr>
                </a:solidFill>
              </a:rPr>
              <a:t>Week of 8/18/2025</a:t>
            </a:r>
          </a:p>
        </p:txBody>
      </p:sp>
      <p:pic>
        <p:nvPicPr>
          <p:cNvPr id="9" name="Picture 8" descr="A yellow circle and black squares&#10;&#10;AI-generated content may be incorrect.">
            <a:extLst>
              <a:ext uri="{FF2B5EF4-FFF2-40B4-BE49-F238E27FC236}">
                <a16:creationId xmlns:a16="http://schemas.microsoft.com/office/drawing/2014/main" id="{2B8F5D1D-099D-6DEE-B33F-F06A2B573576}"/>
              </a:ext>
            </a:extLst>
          </p:cNvPr>
          <p:cNvPicPr>
            <a:picLocks noChangeAspect="1"/>
          </p:cNvPicPr>
          <p:nvPr/>
        </p:nvPicPr>
        <p:blipFill>
          <a:blip r:embed="rId3"/>
          <a:stretch>
            <a:fillRect/>
          </a:stretch>
        </p:blipFill>
        <p:spPr>
          <a:xfrm>
            <a:off x="7153164" y="-9478"/>
            <a:ext cx="603019" cy="809871"/>
          </a:xfrm>
          <a:prstGeom prst="rect">
            <a:avLst/>
          </a:prstGeom>
        </p:spPr>
      </p:pic>
    </p:spTree>
    <p:extLst>
      <p:ext uri="{BB962C8B-B14F-4D97-AF65-F5344CB8AC3E}">
        <p14:creationId xmlns:p14="http://schemas.microsoft.com/office/powerpoint/2010/main" val="28375819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3">
          <a:extLst>
            <a:ext uri="{FF2B5EF4-FFF2-40B4-BE49-F238E27FC236}">
              <a16:creationId xmlns:a16="http://schemas.microsoft.com/office/drawing/2014/main" id="{CF7DC129-4EDE-07B5-2F44-3CDBD451FB74}"/>
            </a:ext>
          </a:extLst>
        </p:cNvPr>
        <p:cNvGrpSpPr/>
        <p:nvPr/>
      </p:nvGrpSpPr>
      <p:grpSpPr>
        <a:xfrm>
          <a:off x="0" y="0"/>
          <a:ext cx="0" cy="0"/>
          <a:chOff x="0" y="0"/>
          <a:chExt cx="0" cy="0"/>
        </a:xfrm>
      </p:grpSpPr>
      <p:sp>
        <p:nvSpPr>
          <p:cNvPr id="254" name="Google Shape;254;p32">
            <a:extLst>
              <a:ext uri="{FF2B5EF4-FFF2-40B4-BE49-F238E27FC236}">
                <a16:creationId xmlns:a16="http://schemas.microsoft.com/office/drawing/2014/main" id="{CE7C157B-4404-9F82-FCF7-4D46087EB535}"/>
              </a:ext>
            </a:extLst>
          </p:cNvPr>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55" name="Google Shape;255;p32">
            <a:extLst>
              <a:ext uri="{FF2B5EF4-FFF2-40B4-BE49-F238E27FC236}">
                <a16:creationId xmlns:a16="http://schemas.microsoft.com/office/drawing/2014/main" id="{D1582EA9-0876-6BCA-13D6-A310D39A6BCC}"/>
              </a:ext>
            </a:extLst>
          </p:cNvPr>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56" name="Google Shape;256;p32">
            <a:extLst>
              <a:ext uri="{FF2B5EF4-FFF2-40B4-BE49-F238E27FC236}">
                <a16:creationId xmlns:a16="http://schemas.microsoft.com/office/drawing/2014/main" id="{8B6DB712-5750-EC25-EEA7-B7CC77D3768D}"/>
              </a:ext>
            </a:extLst>
          </p:cNvPr>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8-18-25</a:t>
            </a:r>
            <a:endParaRPr/>
          </a:p>
        </p:txBody>
      </p:sp>
      <p:sp>
        <p:nvSpPr>
          <p:cNvPr id="257" name="Google Shape;257;p32">
            <a:extLst>
              <a:ext uri="{FF2B5EF4-FFF2-40B4-BE49-F238E27FC236}">
                <a16:creationId xmlns:a16="http://schemas.microsoft.com/office/drawing/2014/main" id="{3ADF7E83-9F5F-7C07-A907-D777AD903D3A}"/>
              </a:ext>
            </a:extLst>
          </p:cNvPr>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endParaRPr/>
          </a:p>
        </p:txBody>
      </p:sp>
      <p:pic>
        <p:nvPicPr>
          <p:cNvPr id="259" name="Google Shape;259;p32">
            <a:extLst>
              <a:ext uri="{FF2B5EF4-FFF2-40B4-BE49-F238E27FC236}">
                <a16:creationId xmlns:a16="http://schemas.microsoft.com/office/drawing/2014/main" id="{70A2082B-BE96-453E-84E3-CE1888FD6330}"/>
              </a:ext>
            </a:extLst>
          </p:cNvPr>
          <p:cNvPicPr preferRelativeResize="0"/>
          <p:nvPr/>
        </p:nvPicPr>
        <p:blipFill>
          <a:blip r:embed="rId3">
            <a:alphaModFix/>
          </a:blip>
          <a:stretch>
            <a:fillRect/>
          </a:stretch>
        </p:blipFill>
        <p:spPr>
          <a:xfrm>
            <a:off x="-223119" y="831518"/>
            <a:ext cx="9144003" cy="457200"/>
          </a:xfrm>
          <a:prstGeom prst="rect">
            <a:avLst/>
          </a:prstGeom>
          <a:noFill/>
          <a:ln>
            <a:noFill/>
          </a:ln>
        </p:spPr>
      </p:pic>
      <p:sp>
        <p:nvSpPr>
          <p:cNvPr id="2" name="TextBox 1">
            <a:extLst>
              <a:ext uri="{FF2B5EF4-FFF2-40B4-BE49-F238E27FC236}">
                <a16:creationId xmlns:a16="http://schemas.microsoft.com/office/drawing/2014/main" id="{622D2080-0F99-CFE8-F968-704DCF25522A}"/>
              </a:ext>
            </a:extLst>
          </p:cNvPr>
          <p:cNvSpPr txBox="1"/>
          <p:nvPr/>
        </p:nvSpPr>
        <p:spPr>
          <a:xfrm>
            <a:off x="278296" y="291548"/>
            <a:ext cx="4059125" cy="523220"/>
          </a:xfrm>
          <a:prstGeom prst="rect">
            <a:avLst/>
          </a:prstGeom>
          <a:solidFill>
            <a:schemeClr val="bg1"/>
          </a:solidFill>
        </p:spPr>
        <p:txBody>
          <a:bodyPr wrap="none" lIns="91440" tIns="45720" rIns="91440" bIns="45720" rtlCol="0" anchor="t">
            <a:spAutoFit/>
          </a:bodyPr>
          <a:lstStyle/>
          <a:p>
            <a:r>
              <a:rPr lang="en-US" sz="2800" b="1"/>
              <a:t>Plan and Design Page:</a:t>
            </a:r>
          </a:p>
        </p:txBody>
      </p:sp>
      <p:sp>
        <p:nvSpPr>
          <p:cNvPr id="4" name="TextBox 3">
            <a:extLst>
              <a:ext uri="{FF2B5EF4-FFF2-40B4-BE49-F238E27FC236}">
                <a16:creationId xmlns:a16="http://schemas.microsoft.com/office/drawing/2014/main" id="{2CCDD56B-F1B6-3E29-8883-2B05AA519737}"/>
              </a:ext>
            </a:extLst>
          </p:cNvPr>
          <p:cNvSpPr txBox="1"/>
          <p:nvPr/>
        </p:nvSpPr>
        <p:spPr>
          <a:xfrm>
            <a:off x="1726095" y="1282148"/>
            <a:ext cx="4620176" cy="523220"/>
          </a:xfrm>
          <a:prstGeom prst="rect">
            <a:avLst/>
          </a:prstGeom>
          <a:solidFill>
            <a:schemeClr val="bg1"/>
          </a:solidFill>
        </p:spPr>
        <p:txBody>
          <a:bodyPr wrap="none" lIns="91440" tIns="45720" rIns="91440" bIns="45720" rtlCol="0" anchor="t">
            <a:spAutoFit/>
          </a:bodyPr>
          <a:lstStyle/>
          <a:p>
            <a:r>
              <a:rPr lang="en-US" sz="2800" b="1"/>
              <a:t>Block movement design 2</a:t>
            </a:r>
          </a:p>
        </p:txBody>
      </p:sp>
      <p:grpSp>
        <p:nvGrpSpPr>
          <p:cNvPr id="20" name="Group 19">
            <a:extLst>
              <a:ext uri="{FF2B5EF4-FFF2-40B4-BE49-F238E27FC236}">
                <a16:creationId xmlns:a16="http://schemas.microsoft.com/office/drawing/2014/main" id="{867A2D9F-3848-5EBA-D5AC-7CBCA3FCE995}"/>
              </a:ext>
            </a:extLst>
          </p:cNvPr>
          <p:cNvGrpSpPr/>
          <p:nvPr/>
        </p:nvGrpSpPr>
        <p:grpSpPr>
          <a:xfrm>
            <a:off x="-13653" y="1924176"/>
            <a:ext cx="7777060" cy="4373934"/>
            <a:chOff x="0" y="2839379"/>
            <a:chExt cx="7777060" cy="4373934"/>
          </a:xfrm>
        </p:grpSpPr>
        <p:pic>
          <p:nvPicPr>
            <p:cNvPr id="3" name="Picture 2" descr="276-2289-001&#10;&#10;Aluminum C-Channel 1x2x1x35">
              <a:extLst>
                <a:ext uri="{FF2B5EF4-FFF2-40B4-BE49-F238E27FC236}">
                  <a16:creationId xmlns:a16="http://schemas.microsoft.com/office/drawing/2014/main" id="{C517DF7E-E799-E1E3-99C5-C1A116EB60A0}"/>
                </a:ext>
              </a:extLst>
            </p:cNvPr>
            <p:cNvPicPr>
              <a:picLocks noChangeAspect="1"/>
            </p:cNvPicPr>
            <p:nvPr/>
          </p:nvPicPr>
          <p:blipFill>
            <a:blip r:embed="rId4"/>
            <a:stretch>
              <a:fillRect/>
            </a:stretch>
          </p:blipFill>
          <p:spPr>
            <a:xfrm rot="1680000">
              <a:off x="0" y="4803043"/>
              <a:ext cx="7776929" cy="452313"/>
            </a:xfrm>
            <a:prstGeom prst="rect">
              <a:avLst/>
            </a:prstGeom>
          </p:spPr>
        </p:pic>
        <p:pic>
          <p:nvPicPr>
            <p:cNvPr id="7" name="Picture 6" descr="276-2252-305&#10;&#10;High Strength 18T Sprocket">
              <a:extLst>
                <a:ext uri="{FF2B5EF4-FFF2-40B4-BE49-F238E27FC236}">
                  <a16:creationId xmlns:a16="http://schemas.microsoft.com/office/drawing/2014/main" id="{4C40E13D-A20D-2686-4322-232E17F58739}"/>
                </a:ext>
              </a:extLst>
            </p:cNvPr>
            <p:cNvPicPr>
              <a:picLocks noChangeAspect="1"/>
            </p:cNvPicPr>
            <p:nvPr/>
          </p:nvPicPr>
          <p:blipFill>
            <a:blip r:embed="rId5"/>
            <a:stretch>
              <a:fillRect/>
            </a:stretch>
          </p:blipFill>
          <p:spPr>
            <a:xfrm>
              <a:off x="6663945" y="6308891"/>
              <a:ext cx="876065" cy="904422"/>
            </a:xfrm>
            <a:prstGeom prst="rect">
              <a:avLst/>
            </a:prstGeom>
          </p:spPr>
        </p:pic>
        <p:pic>
          <p:nvPicPr>
            <p:cNvPr id="8" name="Picture 7" descr="276-2252-305&#10;&#10;High Strength 18T Sprocket">
              <a:extLst>
                <a:ext uri="{FF2B5EF4-FFF2-40B4-BE49-F238E27FC236}">
                  <a16:creationId xmlns:a16="http://schemas.microsoft.com/office/drawing/2014/main" id="{A8A2C732-B604-3DEE-09BF-67CE715B0154}"/>
                </a:ext>
              </a:extLst>
            </p:cNvPr>
            <p:cNvPicPr>
              <a:picLocks noChangeAspect="1"/>
            </p:cNvPicPr>
            <p:nvPr/>
          </p:nvPicPr>
          <p:blipFill>
            <a:blip r:embed="rId5"/>
            <a:stretch>
              <a:fillRect/>
            </a:stretch>
          </p:blipFill>
          <p:spPr>
            <a:xfrm>
              <a:off x="236611" y="2839379"/>
              <a:ext cx="876065" cy="904422"/>
            </a:xfrm>
            <a:prstGeom prst="rect">
              <a:avLst/>
            </a:prstGeom>
          </p:spPr>
        </p:pic>
        <p:pic>
          <p:nvPicPr>
            <p:cNvPr id="9" name="Picture 8" descr="276-2252-305&#10;&#10;High Strength 18T Sprocket">
              <a:extLst>
                <a:ext uri="{FF2B5EF4-FFF2-40B4-BE49-F238E27FC236}">
                  <a16:creationId xmlns:a16="http://schemas.microsoft.com/office/drawing/2014/main" id="{E65D2246-A42D-E3E7-EE39-647C50D7199D}"/>
                </a:ext>
              </a:extLst>
            </p:cNvPr>
            <p:cNvPicPr>
              <a:picLocks noChangeAspect="1"/>
            </p:cNvPicPr>
            <p:nvPr/>
          </p:nvPicPr>
          <p:blipFill>
            <a:blip r:embed="rId5"/>
            <a:stretch>
              <a:fillRect/>
            </a:stretch>
          </p:blipFill>
          <p:spPr>
            <a:xfrm>
              <a:off x="3445359" y="4574233"/>
              <a:ext cx="876065" cy="904422"/>
            </a:xfrm>
            <a:prstGeom prst="rect">
              <a:avLst/>
            </a:prstGeom>
          </p:spPr>
        </p:pic>
        <p:pic>
          <p:nvPicPr>
            <p:cNvPr id="10" name="Picture 9" descr="276-2168-002&#10;&#10;Tank Tread Links">
              <a:extLst>
                <a:ext uri="{FF2B5EF4-FFF2-40B4-BE49-F238E27FC236}">
                  <a16:creationId xmlns:a16="http://schemas.microsoft.com/office/drawing/2014/main" id="{DDA4CAC6-F730-D2EE-2874-799C2D76BF42}"/>
                </a:ext>
              </a:extLst>
            </p:cNvPr>
            <p:cNvPicPr>
              <a:picLocks noChangeAspect="1"/>
            </p:cNvPicPr>
            <p:nvPr/>
          </p:nvPicPr>
          <p:blipFill>
            <a:blip r:embed="rId6"/>
            <a:stretch>
              <a:fillRect/>
            </a:stretch>
          </p:blipFill>
          <p:spPr>
            <a:xfrm rot="1680000">
              <a:off x="1864575" y="3977767"/>
              <a:ext cx="2237302" cy="190500"/>
            </a:xfrm>
            <a:prstGeom prst="rect">
              <a:avLst/>
            </a:prstGeom>
          </p:spPr>
        </p:pic>
        <p:pic>
          <p:nvPicPr>
            <p:cNvPr id="11" name="Picture 10" descr="276-2168-002&#10;&#10;Tank Tread Links">
              <a:extLst>
                <a:ext uri="{FF2B5EF4-FFF2-40B4-BE49-F238E27FC236}">
                  <a16:creationId xmlns:a16="http://schemas.microsoft.com/office/drawing/2014/main" id="{BFECEF3D-6857-E4CC-4A0D-55C22A1B156B}"/>
                </a:ext>
              </a:extLst>
            </p:cNvPr>
            <p:cNvPicPr>
              <a:picLocks noChangeAspect="1"/>
            </p:cNvPicPr>
            <p:nvPr/>
          </p:nvPicPr>
          <p:blipFill>
            <a:blip r:embed="rId6"/>
            <a:stretch>
              <a:fillRect/>
            </a:stretch>
          </p:blipFill>
          <p:spPr>
            <a:xfrm rot="1740000">
              <a:off x="3639491" y="4920291"/>
              <a:ext cx="2237302" cy="190500"/>
            </a:xfrm>
            <a:prstGeom prst="rect">
              <a:avLst/>
            </a:prstGeom>
          </p:spPr>
        </p:pic>
        <p:pic>
          <p:nvPicPr>
            <p:cNvPr id="12" name="Picture 11" descr="276-2168-002&#10;&#10;Tank Tread Links">
              <a:extLst>
                <a:ext uri="{FF2B5EF4-FFF2-40B4-BE49-F238E27FC236}">
                  <a16:creationId xmlns:a16="http://schemas.microsoft.com/office/drawing/2014/main" id="{431CFD81-84E3-41D8-736F-920D3EB884E1}"/>
                </a:ext>
              </a:extLst>
            </p:cNvPr>
            <p:cNvPicPr>
              <a:picLocks noChangeAspect="1"/>
            </p:cNvPicPr>
            <p:nvPr/>
          </p:nvPicPr>
          <p:blipFill>
            <a:blip r:embed="rId6"/>
            <a:stretch>
              <a:fillRect/>
            </a:stretch>
          </p:blipFill>
          <p:spPr>
            <a:xfrm rot="1620000">
              <a:off x="5509981" y="5876473"/>
              <a:ext cx="2237302" cy="190500"/>
            </a:xfrm>
            <a:prstGeom prst="rect">
              <a:avLst/>
            </a:prstGeom>
          </p:spPr>
        </p:pic>
        <p:pic>
          <p:nvPicPr>
            <p:cNvPr id="13" name="Picture 12" descr="276-2168-002&#10;&#10;Tank Tread Links">
              <a:extLst>
                <a:ext uri="{FF2B5EF4-FFF2-40B4-BE49-F238E27FC236}">
                  <a16:creationId xmlns:a16="http://schemas.microsoft.com/office/drawing/2014/main" id="{3A71626E-7CFB-163E-6F18-0311618C429D}"/>
                </a:ext>
              </a:extLst>
            </p:cNvPr>
            <p:cNvPicPr>
              <a:picLocks noChangeAspect="1"/>
            </p:cNvPicPr>
            <p:nvPr/>
          </p:nvPicPr>
          <p:blipFill>
            <a:blip r:embed="rId6"/>
            <a:stretch>
              <a:fillRect/>
            </a:stretch>
          </p:blipFill>
          <p:spPr>
            <a:xfrm rot="1620000">
              <a:off x="486626" y="3199226"/>
              <a:ext cx="2237302" cy="190500"/>
            </a:xfrm>
            <a:prstGeom prst="rect">
              <a:avLst/>
            </a:prstGeom>
          </p:spPr>
        </p:pic>
        <p:pic>
          <p:nvPicPr>
            <p:cNvPr id="14" name="Picture 13" descr="276-2168-002&#10;&#10;Tank Tread Links">
              <a:extLst>
                <a:ext uri="{FF2B5EF4-FFF2-40B4-BE49-F238E27FC236}">
                  <a16:creationId xmlns:a16="http://schemas.microsoft.com/office/drawing/2014/main" id="{5D4F23B5-388D-C545-BDBE-D98F4574423D}"/>
                </a:ext>
              </a:extLst>
            </p:cNvPr>
            <p:cNvPicPr>
              <a:picLocks noChangeAspect="1"/>
            </p:cNvPicPr>
            <p:nvPr/>
          </p:nvPicPr>
          <p:blipFill>
            <a:blip r:embed="rId6"/>
            <a:stretch>
              <a:fillRect/>
            </a:stretch>
          </p:blipFill>
          <p:spPr>
            <a:xfrm rot="12480000">
              <a:off x="132007" y="3991556"/>
              <a:ext cx="2237302" cy="190500"/>
            </a:xfrm>
            <a:prstGeom prst="rect">
              <a:avLst/>
            </a:prstGeom>
          </p:spPr>
        </p:pic>
        <p:pic>
          <p:nvPicPr>
            <p:cNvPr id="15" name="Picture 14" descr="276-2168-002&#10;&#10;Tank Tread Links">
              <a:extLst>
                <a:ext uri="{FF2B5EF4-FFF2-40B4-BE49-F238E27FC236}">
                  <a16:creationId xmlns:a16="http://schemas.microsoft.com/office/drawing/2014/main" id="{7EDB2417-DC7D-C4B9-6BDA-6401302DB2E1}"/>
                </a:ext>
              </a:extLst>
            </p:cNvPr>
            <p:cNvPicPr>
              <a:picLocks noChangeAspect="1"/>
            </p:cNvPicPr>
            <p:nvPr/>
          </p:nvPicPr>
          <p:blipFill>
            <a:blip r:embed="rId6"/>
            <a:stretch>
              <a:fillRect/>
            </a:stretch>
          </p:blipFill>
          <p:spPr>
            <a:xfrm rot="12480000">
              <a:off x="3791260" y="5876667"/>
              <a:ext cx="2237302" cy="190500"/>
            </a:xfrm>
            <a:prstGeom prst="rect">
              <a:avLst/>
            </a:prstGeom>
          </p:spPr>
        </p:pic>
        <p:pic>
          <p:nvPicPr>
            <p:cNvPr id="16" name="Picture 15" descr="276-2168-002&#10;&#10;Tank Tread Links">
              <a:extLst>
                <a:ext uri="{FF2B5EF4-FFF2-40B4-BE49-F238E27FC236}">
                  <a16:creationId xmlns:a16="http://schemas.microsoft.com/office/drawing/2014/main" id="{31F0DBEA-E83C-4AD6-AA15-D0A6E69BCF3B}"/>
                </a:ext>
              </a:extLst>
            </p:cNvPr>
            <p:cNvPicPr>
              <a:picLocks noChangeAspect="1"/>
            </p:cNvPicPr>
            <p:nvPr/>
          </p:nvPicPr>
          <p:blipFill>
            <a:blip r:embed="rId6"/>
            <a:stretch>
              <a:fillRect/>
            </a:stretch>
          </p:blipFill>
          <p:spPr>
            <a:xfrm rot="12480000">
              <a:off x="1961862" y="4934210"/>
              <a:ext cx="2237302" cy="190500"/>
            </a:xfrm>
            <a:prstGeom prst="rect">
              <a:avLst/>
            </a:prstGeom>
          </p:spPr>
        </p:pic>
        <p:pic>
          <p:nvPicPr>
            <p:cNvPr id="17" name="Picture 16" descr="276-2168-002&#10;&#10;Tank Tread Links">
              <a:extLst>
                <a:ext uri="{FF2B5EF4-FFF2-40B4-BE49-F238E27FC236}">
                  <a16:creationId xmlns:a16="http://schemas.microsoft.com/office/drawing/2014/main" id="{31929611-76DD-6226-2EA6-A7E6ACDB0960}"/>
                </a:ext>
              </a:extLst>
            </p:cNvPr>
            <p:cNvPicPr>
              <a:picLocks noChangeAspect="1"/>
            </p:cNvPicPr>
            <p:nvPr/>
          </p:nvPicPr>
          <p:blipFill>
            <a:blip r:embed="rId6"/>
            <a:stretch>
              <a:fillRect/>
            </a:stretch>
          </p:blipFill>
          <p:spPr>
            <a:xfrm rot="12480000">
              <a:off x="5240449" y="6668997"/>
              <a:ext cx="2237302" cy="190500"/>
            </a:xfrm>
            <a:prstGeom prst="rect">
              <a:avLst/>
            </a:prstGeom>
          </p:spPr>
        </p:pic>
        <p:pic>
          <p:nvPicPr>
            <p:cNvPr id="18" name="Picture 17" descr="276-2289-001&#10;&#10;Aluminum C-Channel 1x2x1x35">
              <a:extLst>
                <a:ext uri="{FF2B5EF4-FFF2-40B4-BE49-F238E27FC236}">
                  <a16:creationId xmlns:a16="http://schemas.microsoft.com/office/drawing/2014/main" id="{A377DEEE-2EC0-3190-8510-28D9DC214517}"/>
                </a:ext>
              </a:extLst>
            </p:cNvPr>
            <p:cNvPicPr>
              <a:picLocks noChangeAspect="1"/>
            </p:cNvPicPr>
            <p:nvPr/>
          </p:nvPicPr>
          <p:blipFill>
            <a:blip r:embed="rId4"/>
            <a:stretch>
              <a:fillRect/>
            </a:stretch>
          </p:blipFill>
          <p:spPr>
            <a:xfrm rot="1680000">
              <a:off x="131" y="4803108"/>
              <a:ext cx="7776929" cy="452313"/>
            </a:xfrm>
            <a:prstGeom prst="rect">
              <a:avLst/>
            </a:prstGeom>
          </p:spPr>
        </p:pic>
      </p:grpSp>
      <p:grpSp>
        <p:nvGrpSpPr>
          <p:cNvPr id="21" name="Group 20">
            <a:extLst>
              <a:ext uri="{FF2B5EF4-FFF2-40B4-BE49-F238E27FC236}">
                <a16:creationId xmlns:a16="http://schemas.microsoft.com/office/drawing/2014/main" id="{B6117C30-715C-9267-DCEE-75C12D94B2CC}"/>
              </a:ext>
            </a:extLst>
          </p:cNvPr>
          <p:cNvGrpSpPr/>
          <p:nvPr/>
        </p:nvGrpSpPr>
        <p:grpSpPr>
          <a:xfrm>
            <a:off x="-13522" y="4765469"/>
            <a:ext cx="7777060" cy="4373934"/>
            <a:chOff x="0" y="2839379"/>
            <a:chExt cx="7777060" cy="4373934"/>
          </a:xfrm>
        </p:grpSpPr>
        <p:pic>
          <p:nvPicPr>
            <p:cNvPr id="22" name="Picture 21" descr="276-2289-001&#10;&#10;Aluminum C-Channel 1x2x1x35">
              <a:extLst>
                <a:ext uri="{FF2B5EF4-FFF2-40B4-BE49-F238E27FC236}">
                  <a16:creationId xmlns:a16="http://schemas.microsoft.com/office/drawing/2014/main" id="{3EEE0C4B-F48E-D018-280A-DA1A8E87FA7A}"/>
                </a:ext>
              </a:extLst>
            </p:cNvPr>
            <p:cNvPicPr>
              <a:picLocks noChangeAspect="1"/>
            </p:cNvPicPr>
            <p:nvPr/>
          </p:nvPicPr>
          <p:blipFill>
            <a:blip r:embed="rId4"/>
            <a:stretch>
              <a:fillRect/>
            </a:stretch>
          </p:blipFill>
          <p:spPr>
            <a:xfrm rot="1680000">
              <a:off x="0" y="4803043"/>
              <a:ext cx="7776929" cy="452313"/>
            </a:xfrm>
            <a:prstGeom prst="rect">
              <a:avLst/>
            </a:prstGeom>
          </p:spPr>
        </p:pic>
        <p:pic>
          <p:nvPicPr>
            <p:cNvPr id="23" name="Picture 22" descr="276-2252-305&#10;&#10;High Strength 18T Sprocket">
              <a:extLst>
                <a:ext uri="{FF2B5EF4-FFF2-40B4-BE49-F238E27FC236}">
                  <a16:creationId xmlns:a16="http://schemas.microsoft.com/office/drawing/2014/main" id="{C968143E-C473-D736-5D2B-664ADE4DA8BF}"/>
                </a:ext>
              </a:extLst>
            </p:cNvPr>
            <p:cNvPicPr>
              <a:picLocks noChangeAspect="1"/>
            </p:cNvPicPr>
            <p:nvPr/>
          </p:nvPicPr>
          <p:blipFill>
            <a:blip r:embed="rId5"/>
            <a:stretch>
              <a:fillRect/>
            </a:stretch>
          </p:blipFill>
          <p:spPr>
            <a:xfrm>
              <a:off x="6663945" y="6308891"/>
              <a:ext cx="876065" cy="904422"/>
            </a:xfrm>
            <a:prstGeom prst="rect">
              <a:avLst/>
            </a:prstGeom>
          </p:spPr>
        </p:pic>
        <p:pic>
          <p:nvPicPr>
            <p:cNvPr id="24" name="Picture 23" descr="276-2252-305&#10;&#10;High Strength 18T Sprocket">
              <a:extLst>
                <a:ext uri="{FF2B5EF4-FFF2-40B4-BE49-F238E27FC236}">
                  <a16:creationId xmlns:a16="http://schemas.microsoft.com/office/drawing/2014/main" id="{E25B59AF-221F-4B79-22C5-B054D9F2D075}"/>
                </a:ext>
              </a:extLst>
            </p:cNvPr>
            <p:cNvPicPr>
              <a:picLocks noChangeAspect="1"/>
            </p:cNvPicPr>
            <p:nvPr/>
          </p:nvPicPr>
          <p:blipFill>
            <a:blip r:embed="rId5"/>
            <a:stretch>
              <a:fillRect/>
            </a:stretch>
          </p:blipFill>
          <p:spPr>
            <a:xfrm>
              <a:off x="236611" y="2839379"/>
              <a:ext cx="876065" cy="904422"/>
            </a:xfrm>
            <a:prstGeom prst="rect">
              <a:avLst/>
            </a:prstGeom>
          </p:spPr>
        </p:pic>
        <p:pic>
          <p:nvPicPr>
            <p:cNvPr id="25" name="Picture 24" descr="276-2252-305&#10;&#10;High Strength 18T Sprocket">
              <a:extLst>
                <a:ext uri="{FF2B5EF4-FFF2-40B4-BE49-F238E27FC236}">
                  <a16:creationId xmlns:a16="http://schemas.microsoft.com/office/drawing/2014/main" id="{DA1337EA-3CFC-F659-0913-FAE11F9E6A6A}"/>
                </a:ext>
              </a:extLst>
            </p:cNvPr>
            <p:cNvPicPr>
              <a:picLocks noChangeAspect="1"/>
            </p:cNvPicPr>
            <p:nvPr/>
          </p:nvPicPr>
          <p:blipFill>
            <a:blip r:embed="rId5"/>
            <a:stretch>
              <a:fillRect/>
            </a:stretch>
          </p:blipFill>
          <p:spPr>
            <a:xfrm>
              <a:off x="3445359" y="4574233"/>
              <a:ext cx="876065" cy="904422"/>
            </a:xfrm>
            <a:prstGeom prst="rect">
              <a:avLst/>
            </a:prstGeom>
          </p:spPr>
        </p:pic>
        <p:pic>
          <p:nvPicPr>
            <p:cNvPr id="26" name="Picture 25" descr="276-2168-002&#10;&#10;Tank Tread Links">
              <a:extLst>
                <a:ext uri="{FF2B5EF4-FFF2-40B4-BE49-F238E27FC236}">
                  <a16:creationId xmlns:a16="http://schemas.microsoft.com/office/drawing/2014/main" id="{568BB0EB-8425-10CA-82BB-7CAC710A6071}"/>
                </a:ext>
              </a:extLst>
            </p:cNvPr>
            <p:cNvPicPr>
              <a:picLocks noChangeAspect="1"/>
            </p:cNvPicPr>
            <p:nvPr/>
          </p:nvPicPr>
          <p:blipFill>
            <a:blip r:embed="rId6"/>
            <a:stretch>
              <a:fillRect/>
            </a:stretch>
          </p:blipFill>
          <p:spPr>
            <a:xfrm rot="1680000">
              <a:off x="1864575" y="3977767"/>
              <a:ext cx="2237302" cy="190500"/>
            </a:xfrm>
            <a:prstGeom prst="rect">
              <a:avLst/>
            </a:prstGeom>
          </p:spPr>
        </p:pic>
        <p:pic>
          <p:nvPicPr>
            <p:cNvPr id="27" name="Picture 26" descr="276-2168-002&#10;&#10;Tank Tread Links">
              <a:extLst>
                <a:ext uri="{FF2B5EF4-FFF2-40B4-BE49-F238E27FC236}">
                  <a16:creationId xmlns:a16="http://schemas.microsoft.com/office/drawing/2014/main" id="{2D84D2EB-E6E5-5340-9BA4-95E41B49356F}"/>
                </a:ext>
              </a:extLst>
            </p:cNvPr>
            <p:cNvPicPr>
              <a:picLocks noChangeAspect="1"/>
            </p:cNvPicPr>
            <p:nvPr/>
          </p:nvPicPr>
          <p:blipFill>
            <a:blip r:embed="rId6"/>
            <a:stretch>
              <a:fillRect/>
            </a:stretch>
          </p:blipFill>
          <p:spPr>
            <a:xfrm rot="1740000">
              <a:off x="3639491" y="4920291"/>
              <a:ext cx="2237302" cy="190500"/>
            </a:xfrm>
            <a:prstGeom prst="rect">
              <a:avLst/>
            </a:prstGeom>
          </p:spPr>
        </p:pic>
        <p:pic>
          <p:nvPicPr>
            <p:cNvPr id="28" name="Picture 27" descr="276-2168-002&#10;&#10;Tank Tread Links">
              <a:extLst>
                <a:ext uri="{FF2B5EF4-FFF2-40B4-BE49-F238E27FC236}">
                  <a16:creationId xmlns:a16="http://schemas.microsoft.com/office/drawing/2014/main" id="{C166AF0E-9E83-3D8E-DDEA-6F8C84AB32A9}"/>
                </a:ext>
              </a:extLst>
            </p:cNvPr>
            <p:cNvPicPr>
              <a:picLocks noChangeAspect="1"/>
            </p:cNvPicPr>
            <p:nvPr/>
          </p:nvPicPr>
          <p:blipFill>
            <a:blip r:embed="rId6"/>
            <a:stretch>
              <a:fillRect/>
            </a:stretch>
          </p:blipFill>
          <p:spPr>
            <a:xfrm rot="1620000">
              <a:off x="5509981" y="5876473"/>
              <a:ext cx="2237302" cy="190500"/>
            </a:xfrm>
            <a:prstGeom prst="rect">
              <a:avLst/>
            </a:prstGeom>
          </p:spPr>
        </p:pic>
        <p:pic>
          <p:nvPicPr>
            <p:cNvPr id="29" name="Picture 28" descr="276-2168-002&#10;&#10;Tank Tread Links">
              <a:extLst>
                <a:ext uri="{FF2B5EF4-FFF2-40B4-BE49-F238E27FC236}">
                  <a16:creationId xmlns:a16="http://schemas.microsoft.com/office/drawing/2014/main" id="{5F4320B8-BAA2-FF1B-D58E-B9985F71E7FF}"/>
                </a:ext>
              </a:extLst>
            </p:cNvPr>
            <p:cNvPicPr>
              <a:picLocks noChangeAspect="1"/>
            </p:cNvPicPr>
            <p:nvPr/>
          </p:nvPicPr>
          <p:blipFill>
            <a:blip r:embed="rId6"/>
            <a:stretch>
              <a:fillRect/>
            </a:stretch>
          </p:blipFill>
          <p:spPr>
            <a:xfrm rot="1620000">
              <a:off x="486626" y="3199226"/>
              <a:ext cx="2237302" cy="190500"/>
            </a:xfrm>
            <a:prstGeom prst="rect">
              <a:avLst/>
            </a:prstGeom>
          </p:spPr>
        </p:pic>
        <p:pic>
          <p:nvPicPr>
            <p:cNvPr id="30" name="Picture 29" descr="276-2168-002&#10;&#10;Tank Tread Links">
              <a:extLst>
                <a:ext uri="{FF2B5EF4-FFF2-40B4-BE49-F238E27FC236}">
                  <a16:creationId xmlns:a16="http://schemas.microsoft.com/office/drawing/2014/main" id="{082FA8CC-A878-3F5B-3463-5DAA405768AB}"/>
                </a:ext>
              </a:extLst>
            </p:cNvPr>
            <p:cNvPicPr>
              <a:picLocks noChangeAspect="1"/>
            </p:cNvPicPr>
            <p:nvPr/>
          </p:nvPicPr>
          <p:blipFill>
            <a:blip r:embed="rId6"/>
            <a:stretch>
              <a:fillRect/>
            </a:stretch>
          </p:blipFill>
          <p:spPr>
            <a:xfrm rot="12480000">
              <a:off x="132007" y="3991556"/>
              <a:ext cx="2237302" cy="190500"/>
            </a:xfrm>
            <a:prstGeom prst="rect">
              <a:avLst/>
            </a:prstGeom>
          </p:spPr>
        </p:pic>
        <p:pic>
          <p:nvPicPr>
            <p:cNvPr id="31" name="Picture 30" descr="276-2168-002&#10;&#10;Tank Tread Links">
              <a:extLst>
                <a:ext uri="{FF2B5EF4-FFF2-40B4-BE49-F238E27FC236}">
                  <a16:creationId xmlns:a16="http://schemas.microsoft.com/office/drawing/2014/main" id="{52DA10F2-49A2-A89E-FA48-136681800289}"/>
                </a:ext>
              </a:extLst>
            </p:cNvPr>
            <p:cNvPicPr>
              <a:picLocks noChangeAspect="1"/>
            </p:cNvPicPr>
            <p:nvPr/>
          </p:nvPicPr>
          <p:blipFill>
            <a:blip r:embed="rId6"/>
            <a:stretch>
              <a:fillRect/>
            </a:stretch>
          </p:blipFill>
          <p:spPr>
            <a:xfrm rot="12480000">
              <a:off x="3791260" y="5876667"/>
              <a:ext cx="2237302" cy="190500"/>
            </a:xfrm>
            <a:prstGeom prst="rect">
              <a:avLst/>
            </a:prstGeom>
          </p:spPr>
        </p:pic>
        <p:pic>
          <p:nvPicPr>
            <p:cNvPr id="32" name="Picture 31" descr="276-2168-002&#10;&#10;Tank Tread Links">
              <a:extLst>
                <a:ext uri="{FF2B5EF4-FFF2-40B4-BE49-F238E27FC236}">
                  <a16:creationId xmlns:a16="http://schemas.microsoft.com/office/drawing/2014/main" id="{13F1A829-FC1A-308B-6402-664952A12BD0}"/>
                </a:ext>
              </a:extLst>
            </p:cNvPr>
            <p:cNvPicPr>
              <a:picLocks noChangeAspect="1"/>
            </p:cNvPicPr>
            <p:nvPr/>
          </p:nvPicPr>
          <p:blipFill>
            <a:blip r:embed="rId6"/>
            <a:stretch>
              <a:fillRect/>
            </a:stretch>
          </p:blipFill>
          <p:spPr>
            <a:xfrm rot="12480000">
              <a:off x="1961862" y="4934210"/>
              <a:ext cx="2237302" cy="190500"/>
            </a:xfrm>
            <a:prstGeom prst="rect">
              <a:avLst/>
            </a:prstGeom>
          </p:spPr>
        </p:pic>
        <p:pic>
          <p:nvPicPr>
            <p:cNvPr id="33" name="Picture 32" descr="276-2168-002&#10;&#10;Tank Tread Links">
              <a:extLst>
                <a:ext uri="{FF2B5EF4-FFF2-40B4-BE49-F238E27FC236}">
                  <a16:creationId xmlns:a16="http://schemas.microsoft.com/office/drawing/2014/main" id="{A9991B43-C55B-4FC0-1C9E-01D10711C834}"/>
                </a:ext>
              </a:extLst>
            </p:cNvPr>
            <p:cNvPicPr>
              <a:picLocks noChangeAspect="1"/>
            </p:cNvPicPr>
            <p:nvPr/>
          </p:nvPicPr>
          <p:blipFill>
            <a:blip r:embed="rId6"/>
            <a:stretch>
              <a:fillRect/>
            </a:stretch>
          </p:blipFill>
          <p:spPr>
            <a:xfrm rot="12480000">
              <a:off x="5240449" y="6668997"/>
              <a:ext cx="2237302" cy="190500"/>
            </a:xfrm>
            <a:prstGeom prst="rect">
              <a:avLst/>
            </a:prstGeom>
          </p:spPr>
        </p:pic>
        <p:pic>
          <p:nvPicPr>
            <p:cNvPr id="34" name="Picture 33" descr="276-2289-001&#10;&#10;Aluminum C-Channel 1x2x1x35">
              <a:extLst>
                <a:ext uri="{FF2B5EF4-FFF2-40B4-BE49-F238E27FC236}">
                  <a16:creationId xmlns:a16="http://schemas.microsoft.com/office/drawing/2014/main" id="{2AAC702F-01F8-263E-0E32-AACA14F2CF6B}"/>
                </a:ext>
              </a:extLst>
            </p:cNvPr>
            <p:cNvPicPr>
              <a:picLocks noChangeAspect="1"/>
            </p:cNvPicPr>
            <p:nvPr/>
          </p:nvPicPr>
          <p:blipFill>
            <a:blip r:embed="rId4"/>
            <a:stretch>
              <a:fillRect/>
            </a:stretch>
          </p:blipFill>
          <p:spPr>
            <a:xfrm rot="1680000">
              <a:off x="131" y="4803108"/>
              <a:ext cx="7776929" cy="452313"/>
            </a:xfrm>
            <a:prstGeom prst="rect">
              <a:avLst/>
            </a:prstGeom>
          </p:spPr>
        </p:pic>
      </p:grpSp>
      <p:pic>
        <p:nvPicPr>
          <p:cNvPr id="35" name="Picture 34" descr="276-2232-038&#10;&#10;C-Channel 1x2x1x15">
            <a:extLst>
              <a:ext uri="{FF2B5EF4-FFF2-40B4-BE49-F238E27FC236}">
                <a16:creationId xmlns:a16="http://schemas.microsoft.com/office/drawing/2014/main" id="{A97469C0-0A79-964B-765B-7BE3405B5EC3}"/>
              </a:ext>
            </a:extLst>
          </p:cNvPr>
          <p:cNvPicPr>
            <a:picLocks noChangeAspect="1"/>
          </p:cNvPicPr>
          <p:nvPr/>
        </p:nvPicPr>
        <p:blipFill>
          <a:blip r:embed="rId7"/>
          <a:stretch>
            <a:fillRect/>
          </a:stretch>
        </p:blipFill>
        <p:spPr>
          <a:xfrm rot="16200000">
            <a:off x="-1042604" y="3644282"/>
            <a:ext cx="3436877" cy="447675"/>
          </a:xfrm>
          <a:prstGeom prst="rect">
            <a:avLst/>
          </a:prstGeom>
        </p:spPr>
      </p:pic>
      <p:pic>
        <p:nvPicPr>
          <p:cNvPr id="36" name="Picture 35" descr="276-2232-038&#10;&#10;C-Channel 1x2x1x15">
            <a:extLst>
              <a:ext uri="{FF2B5EF4-FFF2-40B4-BE49-F238E27FC236}">
                <a16:creationId xmlns:a16="http://schemas.microsoft.com/office/drawing/2014/main" id="{AE69A23F-AB83-66FC-C62C-79744D5E94B5}"/>
              </a:ext>
            </a:extLst>
          </p:cNvPr>
          <p:cNvPicPr>
            <a:picLocks noChangeAspect="1"/>
          </p:cNvPicPr>
          <p:nvPr/>
        </p:nvPicPr>
        <p:blipFill>
          <a:blip r:embed="rId7"/>
          <a:stretch>
            <a:fillRect/>
          </a:stretch>
        </p:blipFill>
        <p:spPr>
          <a:xfrm rot="16200000">
            <a:off x="5374041" y="6990988"/>
            <a:ext cx="3436877" cy="447675"/>
          </a:xfrm>
          <a:prstGeom prst="rect">
            <a:avLst/>
          </a:prstGeom>
        </p:spPr>
      </p:pic>
      <p:pic>
        <p:nvPicPr>
          <p:cNvPr id="37" name="Picture 36" descr="276-4840&#10;&#10;V5 Smart Motor">
            <a:extLst>
              <a:ext uri="{FF2B5EF4-FFF2-40B4-BE49-F238E27FC236}">
                <a16:creationId xmlns:a16="http://schemas.microsoft.com/office/drawing/2014/main" id="{715FD592-C513-A82A-2567-5EA46881E1D1}"/>
              </a:ext>
            </a:extLst>
          </p:cNvPr>
          <p:cNvPicPr>
            <a:picLocks noChangeAspect="1"/>
          </p:cNvPicPr>
          <p:nvPr/>
        </p:nvPicPr>
        <p:blipFill>
          <a:blip r:embed="rId8"/>
          <a:stretch>
            <a:fillRect/>
          </a:stretch>
        </p:blipFill>
        <p:spPr>
          <a:xfrm rot="16200000">
            <a:off x="6730956" y="8526334"/>
            <a:ext cx="764945" cy="463826"/>
          </a:xfrm>
          <a:prstGeom prst="rect">
            <a:avLst/>
          </a:prstGeom>
        </p:spPr>
      </p:pic>
      <p:pic>
        <p:nvPicPr>
          <p:cNvPr id="38" name="Picture 37" descr="276-4840&#10;&#10;V5 Smart Motor">
            <a:extLst>
              <a:ext uri="{FF2B5EF4-FFF2-40B4-BE49-F238E27FC236}">
                <a16:creationId xmlns:a16="http://schemas.microsoft.com/office/drawing/2014/main" id="{648A7D43-AEFE-21EC-B0A4-94CEFBCF2F70}"/>
              </a:ext>
            </a:extLst>
          </p:cNvPr>
          <p:cNvPicPr>
            <a:picLocks noChangeAspect="1"/>
          </p:cNvPicPr>
          <p:nvPr/>
        </p:nvPicPr>
        <p:blipFill>
          <a:blip r:embed="rId8"/>
          <a:stretch>
            <a:fillRect/>
          </a:stretch>
        </p:blipFill>
        <p:spPr>
          <a:xfrm rot="16200000">
            <a:off x="6705567" y="5644192"/>
            <a:ext cx="764945" cy="463826"/>
          </a:xfrm>
          <a:prstGeom prst="rect">
            <a:avLst/>
          </a:prstGeom>
        </p:spPr>
      </p:pic>
      <p:pic>
        <p:nvPicPr>
          <p:cNvPr id="19" name="Picture 18" descr="A yellow circle and black squares&#10;&#10;AI-generated content may be incorrect.">
            <a:extLst>
              <a:ext uri="{FF2B5EF4-FFF2-40B4-BE49-F238E27FC236}">
                <a16:creationId xmlns:a16="http://schemas.microsoft.com/office/drawing/2014/main" id="{49F7F651-DD78-FEC1-9B86-EA20BEBFEE7A}"/>
              </a:ext>
            </a:extLst>
          </p:cNvPr>
          <p:cNvPicPr>
            <a:picLocks noChangeAspect="1"/>
          </p:cNvPicPr>
          <p:nvPr/>
        </p:nvPicPr>
        <p:blipFill>
          <a:blip r:embed="rId9"/>
          <a:stretch>
            <a:fillRect/>
          </a:stretch>
        </p:blipFill>
        <p:spPr>
          <a:xfrm>
            <a:off x="7153164" y="-9478"/>
            <a:ext cx="603019" cy="809871"/>
          </a:xfrm>
          <a:prstGeom prst="rect">
            <a:avLst/>
          </a:prstGeom>
        </p:spPr>
      </p:pic>
    </p:spTree>
    <p:extLst>
      <p:ext uri="{BB962C8B-B14F-4D97-AF65-F5344CB8AC3E}">
        <p14:creationId xmlns:p14="http://schemas.microsoft.com/office/powerpoint/2010/main" val="112200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BEEBCF0B-4F09-C160-B247-A9A9B447898F}"/>
              </a:ext>
            </a:extLst>
          </p:cNvPr>
          <p:cNvGraphicFramePr>
            <a:graphicFrameLocks noGrp="1" noChangeAspect="1"/>
          </p:cNvGraphicFramePr>
          <p:nvPr>
            <p:extLst>
              <p:ext uri="{D42A27DB-BD31-4B8C-83A1-F6EECF244321}">
                <p14:modId xmlns:p14="http://schemas.microsoft.com/office/powerpoint/2010/main" val="4092741025"/>
              </p:ext>
            </p:extLst>
          </p:nvPr>
        </p:nvGraphicFramePr>
        <p:xfrm>
          <a:off x="225287" y="649357"/>
          <a:ext cx="7315200" cy="9157248"/>
        </p:xfrm>
        <a:graphic>
          <a:graphicData uri="http://schemas.openxmlformats.org/drawingml/2006/table">
            <a:tbl>
              <a:tblPr firstRow="1" bandRow="1">
                <a:tableStyleId>{22838BEF-8BB2-4498-84A7-C5851F593DF1}</a:tableStyleId>
              </a:tblPr>
              <a:tblGrid>
                <a:gridCol w="795130">
                  <a:extLst>
                    <a:ext uri="{9D8B030D-6E8A-4147-A177-3AD203B41FA5}">
                      <a16:colId xmlns:a16="http://schemas.microsoft.com/office/drawing/2014/main" val="2506672152"/>
                    </a:ext>
                  </a:extLst>
                </a:gridCol>
                <a:gridCol w="5035826">
                  <a:extLst>
                    <a:ext uri="{9D8B030D-6E8A-4147-A177-3AD203B41FA5}">
                      <a16:colId xmlns:a16="http://schemas.microsoft.com/office/drawing/2014/main" val="3377491108"/>
                    </a:ext>
                  </a:extLst>
                </a:gridCol>
                <a:gridCol w="1484244">
                  <a:extLst>
                    <a:ext uri="{9D8B030D-6E8A-4147-A177-3AD203B41FA5}">
                      <a16:colId xmlns:a16="http://schemas.microsoft.com/office/drawing/2014/main" val="1761939096"/>
                    </a:ext>
                  </a:extLst>
                </a:gridCol>
              </a:tblGrid>
              <a:tr h="231084">
                <a:tc>
                  <a:txBody>
                    <a:bodyPr/>
                    <a:lstStyle/>
                    <a:p>
                      <a:r>
                        <a:rPr lang="en-US" sz="1000">
                          <a:solidFill>
                            <a:schemeClr val="tx1"/>
                          </a:solidFill>
                        </a:rPr>
                        <a:t>55</a:t>
                      </a:r>
                    </a:p>
                  </a:txBody>
                  <a:tcPr marT="0" marB="0" anchor="ctr"/>
                </a:tc>
                <a:tc>
                  <a:txBody>
                    <a:bodyPr/>
                    <a:lstStyle/>
                    <a:p>
                      <a:r>
                        <a:rPr lang="en-US" sz="1000">
                          <a:solidFill>
                            <a:schemeClr val="tx1"/>
                          </a:solidFill>
                          <a:hlinkClick r:id="rId4" action="ppaction://hlinksldjump"/>
                        </a:rPr>
                        <a:t>Sprint review 2</a:t>
                      </a:r>
                      <a:endParaRPr lang="en-US" sz="1000">
                        <a:solidFill>
                          <a:schemeClr val="tx1"/>
                        </a:solidFill>
                      </a:endParaRPr>
                    </a:p>
                  </a:txBody>
                  <a:tcPr marT="0" marB="0" anchor="ctr"/>
                </a:tc>
                <a:tc>
                  <a:txBody>
                    <a:bodyPr/>
                    <a:lstStyle/>
                    <a:p>
                      <a:r>
                        <a:rPr lang="en-US" sz="1000">
                          <a:solidFill>
                            <a:schemeClr val="tx1"/>
                          </a:solidFill>
                        </a:rPr>
                        <a:t>9/26/25</a:t>
                      </a:r>
                    </a:p>
                  </a:txBody>
                  <a:tcPr marT="0" marB="0" anchor="ctr"/>
                </a:tc>
                <a:extLst>
                  <a:ext uri="{0D108BD9-81ED-4DB2-BD59-A6C34878D82A}">
                    <a16:rowId xmlns:a16="http://schemas.microsoft.com/office/drawing/2014/main" val="2424811747"/>
                  </a:ext>
                </a:extLst>
              </a:tr>
              <a:tr h="228876">
                <a:tc>
                  <a:txBody>
                    <a:bodyPr/>
                    <a:lstStyle/>
                    <a:p>
                      <a:r>
                        <a:rPr lang="en-US" sz="1000">
                          <a:solidFill>
                            <a:schemeClr val="tx1"/>
                          </a:solidFill>
                        </a:rPr>
                        <a:t>56</a:t>
                      </a:r>
                    </a:p>
                  </a:txBody>
                  <a:tcPr marT="0" marB="0" anchor="ctr"/>
                </a:tc>
                <a:tc>
                  <a:txBody>
                    <a:bodyPr/>
                    <a:lstStyle/>
                    <a:p>
                      <a:r>
                        <a:rPr lang="en-US" sz="1000">
                          <a:solidFill>
                            <a:schemeClr val="tx1"/>
                          </a:solidFill>
                          <a:hlinkClick r:id="rId5" action="ppaction://hlinksldjump"/>
                        </a:rPr>
                        <a:t>Sprint retrospective 2</a:t>
                      </a:r>
                      <a:endParaRPr lang="en-US" sz="1000">
                        <a:solidFill>
                          <a:schemeClr val="tx1"/>
                        </a:solidFill>
                      </a:endParaRPr>
                    </a:p>
                  </a:txBody>
                  <a:tcPr marT="0" marB="0" anchor="ctr"/>
                </a:tc>
                <a:tc>
                  <a:txBody>
                    <a:bodyPr/>
                    <a:lstStyle/>
                    <a:p>
                      <a:r>
                        <a:rPr lang="en-US" sz="1000">
                          <a:solidFill>
                            <a:schemeClr val="tx1"/>
                          </a:solidFill>
                        </a:rPr>
                        <a:t>9/26/25</a:t>
                      </a:r>
                    </a:p>
                  </a:txBody>
                  <a:tcPr marT="0" marB="0" anchor="ctr"/>
                </a:tc>
                <a:extLst>
                  <a:ext uri="{0D108BD9-81ED-4DB2-BD59-A6C34878D82A}">
                    <a16:rowId xmlns:a16="http://schemas.microsoft.com/office/drawing/2014/main" val="990398402"/>
                  </a:ext>
                </a:extLst>
              </a:tr>
              <a:tr h="228876">
                <a:tc>
                  <a:txBody>
                    <a:bodyPr/>
                    <a:lstStyle/>
                    <a:p>
                      <a:r>
                        <a:rPr lang="en-US" sz="1000">
                          <a:solidFill>
                            <a:schemeClr val="tx1"/>
                          </a:solidFill>
                        </a:rPr>
                        <a:t>57-58</a:t>
                      </a:r>
                    </a:p>
                  </a:txBody>
                  <a:tcPr marT="0" marB="0" anchor="ctr"/>
                </a:tc>
                <a:tc>
                  <a:txBody>
                    <a:bodyPr/>
                    <a:lstStyle/>
                    <a:p>
                      <a:r>
                        <a:rPr lang="en-US" sz="1000">
                          <a:solidFill>
                            <a:schemeClr val="tx1"/>
                          </a:solidFill>
                          <a:hlinkClick r:id="rId6" action="ppaction://hlinksldjump"/>
                        </a:rPr>
                        <a:t>Sprint plan 3</a:t>
                      </a:r>
                      <a:endParaRPr lang="en-US" sz="1000">
                        <a:solidFill>
                          <a:schemeClr val="tx1"/>
                        </a:solidFill>
                      </a:endParaRPr>
                    </a:p>
                  </a:txBody>
                  <a:tcPr marT="0" marB="0" anchor="ctr"/>
                </a:tc>
                <a:tc>
                  <a:txBody>
                    <a:bodyPr/>
                    <a:lstStyle/>
                    <a:p>
                      <a:r>
                        <a:rPr lang="en-US" sz="1000">
                          <a:solidFill>
                            <a:schemeClr val="tx1"/>
                          </a:solidFill>
                        </a:rPr>
                        <a:t>9/26/25</a:t>
                      </a:r>
                    </a:p>
                  </a:txBody>
                  <a:tcPr marT="0" marB="0" anchor="ctr"/>
                </a:tc>
                <a:extLst>
                  <a:ext uri="{0D108BD9-81ED-4DB2-BD59-A6C34878D82A}">
                    <a16:rowId xmlns:a16="http://schemas.microsoft.com/office/drawing/2014/main" val="710909413"/>
                  </a:ext>
                </a:extLst>
              </a:tr>
              <a:tr h="228876">
                <a:tc>
                  <a:txBody>
                    <a:bodyPr/>
                    <a:lstStyle/>
                    <a:p>
                      <a:r>
                        <a:rPr lang="en-US" sz="1000">
                          <a:solidFill>
                            <a:schemeClr val="tx1"/>
                          </a:solidFill>
                        </a:rPr>
                        <a:t>59</a:t>
                      </a:r>
                    </a:p>
                  </a:txBody>
                  <a:tcPr marT="0" marB="0" anchor="ctr"/>
                </a:tc>
                <a:tc>
                  <a:txBody>
                    <a:bodyPr/>
                    <a:lstStyle/>
                    <a:p>
                      <a:r>
                        <a:rPr lang="en-US" sz="1000">
                          <a:solidFill>
                            <a:schemeClr val="tx1"/>
                          </a:solidFill>
                          <a:hlinkClick r:id="rId7" action="ppaction://hlinksldjump"/>
                        </a:rPr>
                        <a:t>Block loader remover research</a:t>
                      </a:r>
                      <a:endParaRPr lang="en-US" sz="1000">
                        <a:solidFill>
                          <a:schemeClr val="tx1"/>
                        </a:solidFill>
                      </a:endParaRPr>
                    </a:p>
                  </a:txBody>
                  <a:tcPr marT="0" marB="0" anchor="ctr"/>
                </a:tc>
                <a:tc>
                  <a:txBody>
                    <a:bodyPr/>
                    <a:lstStyle/>
                    <a:p>
                      <a:r>
                        <a:rPr lang="en-US" sz="1000">
                          <a:solidFill>
                            <a:schemeClr val="tx1"/>
                          </a:solidFill>
                        </a:rPr>
                        <a:t>9/29/25</a:t>
                      </a:r>
                    </a:p>
                  </a:txBody>
                  <a:tcPr marT="0" marB="0" anchor="ctr"/>
                </a:tc>
                <a:extLst>
                  <a:ext uri="{0D108BD9-81ED-4DB2-BD59-A6C34878D82A}">
                    <a16:rowId xmlns:a16="http://schemas.microsoft.com/office/drawing/2014/main" val="33898670"/>
                  </a:ext>
                </a:extLst>
              </a:tr>
              <a:tr h="228876">
                <a:tc>
                  <a:txBody>
                    <a:bodyPr/>
                    <a:lstStyle/>
                    <a:p>
                      <a:r>
                        <a:rPr lang="en-US" sz="1000">
                          <a:solidFill>
                            <a:schemeClr val="tx1"/>
                          </a:solidFill>
                        </a:rPr>
                        <a:t>60</a:t>
                      </a:r>
                    </a:p>
                  </a:txBody>
                  <a:tcPr marT="0" marB="0" anchor="ctr"/>
                </a:tc>
                <a:tc>
                  <a:txBody>
                    <a:bodyPr/>
                    <a:lstStyle/>
                    <a:p>
                      <a:r>
                        <a:rPr lang="en-US" sz="1000">
                          <a:solidFill>
                            <a:schemeClr val="tx1"/>
                          </a:solidFill>
                          <a:hlinkClick r:id="rId8" action="ppaction://hlinksldjump"/>
                        </a:rPr>
                        <a:t>Block loader remover design</a:t>
                      </a:r>
                      <a:endParaRPr lang="en-US" sz="1000">
                        <a:solidFill>
                          <a:schemeClr val="tx1"/>
                        </a:solidFill>
                      </a:endParaRPr>
                    </a:p>
                  </a:txBody>
                  <a:tcPr marT="0" marB="0" anchor="ctr"/>
                </a:tc>
                <a:tc>
                  <a:txBody>
                    <a:bodyPr/>
                    <a:lstStyle/>
                    <a:p>
                      <a:r>
                        <a:rPr lang="en-US" sz="1000">
                          <a:solidFill>
                            <a:schemeClr val="tx1"/>
                          </a:solidFill>
                        </a:rPr>
                        <a:t>9/29/25</a:t>
                      </a:r>
                    </a:p>
                  </a:txBody>
                  <a:tcPr marT="0" marB="0" anchor="ctr"/>
                </a:tc>
                <a:extLst>
                  <a:ext uri="{0D108BD9-81ED-4DB2-BD59-A6C34878D82A}">
                    <a16:rowId xmlns:a16="http://schemas.microsoft.com/office/drawing/2014/main" val="2868553590"/>
                  </a:ext>
                </a:extLst>
              </a:tr>
              <a:tr h="228876">
                <a:tc>
                  <a:txBody>
                    <a:bodyPr/>
                    <a:lstStyle/>
                    <a:p>
                      <a:r>
                        <a:rPr lang="en-US" sz="1000">
                          <a:solidFill>
                            <a:schemeClr val="tx1"/>
                          </a:solidFill>
                        </a:rPr>
                        <a:t>61</a:t>
                      </a:r>
                    </a:p>
                  </a:txBody>
                  <a:tcPr marT="0" marB="0" anchor="ctr"/>
                </a:tc>
                <a:tc>
                  <a:txBody>
                    <a:bodyPr/>
                    <a:lstStyle/>
                    <a:p>
                      <a:r>
                        <a:rPr lang="en-US" sz="1000">
                          <a:solidFill>
                            <a:schemeClr val="tx1"/>
                          </a:solidFill>
                          <a:hlinkClick r:id="rId9" action="ppaction://hlinksldjump"/>
                        </a:rPr>
                        <a:t>Scrum meetings 9/29/25</a:t>
                      </a:r>
                      <a:endParaRPr lang="en-US" sz="1000">
                        <a:solidFill>
                          <a:schemeClr val="tx1"/>
                        </a:solidFill>
                      </a:endParaRPr>
                    </a:p>
                  </a:txBody>
                  <a:tcPr marT="0" marB="0" anchor="ctr"/>
                </a:tc>
                <a:tc>
                  <a:txBody>
                    <a:bodyPr/>
                    <a:lstStyle/>
                    <a:p>
                      <a:r>
                        <a:rPr lang="en-US" sz="1000">
                          <a:solidFill>
                            <a:schemeClr val="tx1"/>
                          </a:solidFill>
                        </a:rPr>
                        <a:t>9/29/25</a:t>
                      </a:r>
                    </a:p>
                  </a:txBody>
                  <a:tcPr marT="0" marB="0" anchor="ctr"/>
                </a:tc>
                <a:extLst>
                  <a:ext uri="{0D108BD9-81ED-4DB2-BD59-A6C34878D82A}">
                    <a16:rowId xmlns:a16="http://schemas.microsoft.com/office/drawing/2014/main" val="1671679580"/>
                  </a:ext>
                </a:extLst>
              </a:tr>
              <a:tr h="228876">
                <a:tc>
                  <a:txBody>
                    <a:bodyPr/>
                    <a:lstStyle/>
                    <a:p>
                      <a:r>
                        <a:rPr lang="en-US" sz="1000">
                          <a:solidFill>
                            <a:schemeClr val="tx1"/>
                          </a:solidFill>
                        </a:rPr>
                        <a:t>62</a:t>
                      </a:r>
                    </a:p>
                  </a:txBody>
                  <a:tcPr marT="0" marB="0" anchor="ctr"/>
                </a:tc>
                <a:tc>
                  <a:txBody>
                    <a:bodyPr/>
                    <a:lstStyle/>
                    <a:p>
                      <a:r>
                        <a:rPr lang="en-US" sz="1000">
                          <a:solidFill>
                            <a:schemeClr val="tx1"/>
                          </a:solidFill>
                          <a:hlinkClick r:id="rId10" action="ppaction://hlinksldjump"/>
                        </a:rPr>
                        <a:t>Scrum meetings 10/6/25</a:t>
                      </a:r>
                      <a:endParaRPr lang="en-US" sz="1000">
                        <a:solidFill>
                          <a:schemeClr val="tx1"/>
                        </a:solidFill>
                      </a:endParaRPr>
                    </a:p>
                  </a:txBody>
                  <a:tcPr marT="0" marB="0" anchor="ctr"/>
                </a:tc>
                <a:tc>
                  <a:txBody>
                    <a:bodyPr/>
                    <a:lstStyle/>
                    <a:p>
                      <a:r>
                        <a:rPr lang="en-US" sz="1000">
                          <a:solidFill>
                            <a:schemeClr val="tx1"/>
                          </a:solidFill>
                        </a:rPr>
                        <a:t>10/6/25</a:t>
                      </a:r>
                    </a:p>
                  </a:txBody>
                  <a:tcPr marT="0" marB="0" anchor="ctr"/>
                </a:tc>
                <a:extLst>
                  <a:ext uri="{0D108BD9-81ED-4DB2-BD59-A6C34878D82A}">
                    <a16:rowId xmlns:a16="http://schemas.microsoft.com/office/drawing/2014/main" val="1656328963"/>
                  </a:ext>
                </a:extLst>
              </a:tr>
              <a:tr h="228876">
                <a:tc>
                  <a:txBody>
                    <a:bodyPr/>
                    <a:lstStyle/>
                    <a:p>
                      <a:r>
                        <a:rPr lang="en-US" sz="1000">
                          <a:solidFill>
                            <a:schemeClr val="tx1"/>
                          </a:solidFill>
                        </a:rPr>
                        <a:t>63</a:t>
                      </a:r>
                    </a:p>
                  </a:txBody>
                  <a:tcPr marT="0" marB="0" anchor="ctr"/>
                </a:tc>
                <a:tc>
                  <a:txBody>
                    <a:bodyPr/>
                    <a:lstStyle/>
                    <a:p>
                      <a:r>
                        <a:rPr lang="en-US" sz="1000">
                          <a:solidFill>
                            <a:schemeClr val="tx1"/>
                          </a:solidFill>
                          <a:hlinkClick r:id="rId11" action="ppaction://hlinksldjump"/>
                        </a:rPr>
                        <a:t>Scrum meetings 10/20/25</a:t>
                      </a:r>
                      <a:endParaRPr lang="en-US" sz="1000">
                        <a:solidFill>
                          <a:schemeClr val="tx1"/>
                        </a:solidFill>
                      </a:endParaRPr>
                    </a:p>
                  </a:txBody>
                  <a:tcPr marT="0" marB="0" anchor="ctr"/>
                </a:tc>
                <a:tc>
                  <a:txBody>
                    <a:bodyPr/>
                    <a:lstStyle/>
                    <a:p>
                      <a:r>
                        <a:rPr lang="en-US" sz="1000">
                          <a:solidFill>
                            <a:schemeClr val="tx1"/>
                          </a:solidFill>
                        </a:rPr>
                        <a:t>10/20/25</a:t>
                      </a:r>
                    </a:p>
                  </a:txBody>
                  <a:tcPr marT="0" marB="0" anchor="ctr"/>
                </a:tc>
                <a:extLst>
                  <a:ext uri="{0D108BD9-81ED-4DB2-BD59-A6C34878D82A}">
                    <a16:rowId xmlns:a16="http://schemas.microsoft.com/office/drawing/2014/main" val="534327285"/>
                  </a:ext>
                </a:extLst>
              </a:tr>
              <a:tr h="228876">
                <a:tc>
                  <a:txBody>
                    <a:bodyPr/>
                    <a:lstStyle/>
                    <a:p>
                      <a:r>
                        <a:rPr lang="en-US" sz="1000">
                          <a:solidFill>
                            <a:schemeClr val="tx1"/>
                          </a:solidFill>
                        </a:rPr>
                        <a:t>64</a:t>
                      </a:r>
                    </a:p>
                  </a:txBody>
                  <a:tcPr marT="0" marB="0" anchor="ctr"/>
                </a:tc>
                <a:tc>
                  <a:txBody>
                    <a:bodyPr/>
                    <a:lstStyle/>
                    <a:p>
                      <a:r>
                        <a:rPr lang="en-US" sz="1000">
                          <a:solidFill>
                            <a:schemeClr val="tx1"/>
                          </a:solidFill>
                          <a:hlinkClick r:id="rId12" action="ppaction://hlinksldjump"/>
                        </a:rPr>
                        <a:t>Sprint 3 retrospective</a:t>
                      </a:r>
                      <a:endParaRPr lang="en-US" sz="1000">
                        <a:solidFill>
                          <a:schemeClr val="tx1"/>
                        </a:solidFill>
                      </a:endParaRPr>
                    </a:p>
                  </a:txBody>
                  <a:tcPr marT="0" marB="0" anchor="ctr"/>
                </a:tc>
                <a:tc>
                  <a:txBody>
                    <a:bodyPr/>
                    <a:lstStyle/>
                    <a:p>
                      <a:r>
                        <a:rPr lang="en-US" sz="1000">
                          <a:solidFill>
                            <a:schemeClr val="tx1"/>
                          </a:solidFill>
                        </a:rPr>
                        <a:t>10/21/25</a:t>
                      </a:r>
                    </a:p>
                  </a:txBody>
                  <a:tcPr marT="0" marB="0" anchor="ctr"/>
                </a:tc>
                <a:extLst>
                  <a:ext uri="{0D108BD9-81ED-4DB2-BD59-A6C34878D82A}">
                    <a16:rowId xmlns:a16="http://schemas.microsoft.com/office/drawing/2014/main" val="2146995891"/>
                  </a:ext>
                </a:extLst>
              </a:tr>
              <a:tr h="228876">
                <a:tc>
                  <a:txBody>
                    <a:bodyPr/>
                    <a:lstStyle/>
                    <a:p>
                      <a:r>
                        <a:rPr lang="en-US" sz="1000">
                          <a:solidFill>
                            <a:schemeClr val="tx1"/>
                          </a:solidFill>
                        </a:rPr>
                        <a:t>65</a:t>
                      </a:r>
                    </a:p>
                  </a:txBody>
                  <a:tcPr marT="0" marB="0" anchor="ctr"/>
                </a:tc>
                <a:tc>
                  <a:txBody>
                    <a:bodyPr/>
                    <a:lstStyle/>
                    <a:p>
                      <a:r>
                        <a:rPr lang="en-US" sz="1000">
                          <a:solidFill>
                            <a:schemeClr val="tx1"/>
                          </a:solidFill>
                          <a:hlinkClick r:id="rId13" action="ppaction://hlinksldjump"/>
                        </a:rPr>
                        <a:t>Scrum meetings 10/27/25</a:t>
                      </a:r>
                      <a:endParaRPr lang="en-US" sz="1000">
                        <a:solidFill>
                          <a:schemeClr val="tx1"/>
                        </a:solidFill>
                      </a:endParaRPr>
                    </a:p>
                  </a:txBody>
                  <a:tcPr marT="0" marB="0" anchor="ctr"/>
                </a:tc>
                <a:tc>
                  <a:txBody>
                    <a:bodyPr/>
                    <a:lstStyle/>
                    <a:p>
                      <a:r>
                        <a:rPr lang="en-US" sz="1000">
                          <a:solidFill>
                            <a:schemeClr val="tx1"/>
                          </a:solidFill>
                        </a:rPr>
                        <a:t>10/27/25</a:t>
                      </a:r>
                    </a:p>
                  </a:txBody>
                  <a:tcPr marT="0" marB="0" anchor="ctr"/>
                </a:tc>
                <a:extLst>
                  <a:ext uri="{0D108BD9-81ED-4DB2-BD59-A6C34878D82A}">
                    <a16:rowId xmlns:a16="http://schemas.microsoft.com/office/drawing/2014/main" val="640788268"/>
                  </a:ext>
                </a:extLst>
              </a:tr>
              <a:tr h="228876">
                <a:tc>
                  <a:txBody>
                    <a:bodyPr/>
                    <a:lstStyle/>
                    <a:p>
                      <a:r>
                        <a:rPr lang="en-US" sz="1000">
                          <a:solidFill>
                            <a:schemeClr val="tx1"/>
                          </a:solidFill>
                        </a:rPr>
                        <a:t>66</a:t>
                      </a:r>
                    </a:p>
                  </a:txBody>
                  <a:tcPr marT="0" marB="0" anchor="ctr"/>
                </a:tc>
                <a:tc>
                  <a:txBody>
                    <a:bodyPr/>
                    <a:lstStyle/>
                    <a:p>
                      <a:r>
                        <a:rPr lang="en-US" sz="1000">
                          <a:solidFill>
                            <a:schemeClr val="tx1"/>
                          </a:solidFill>
                          <a:hlinkClick r:id="rId14" action="ppaction://hlinksldjump"/>
                        </a:rPr>
                        <a:t>Robot images</a:t>
                      </a:r>
                      <a:endParaRPr lang="en-US" sz="1000" err="1">
                        <a:solidFill>
                          <a:schemeClr val="tx1"/>
                        </a:solidFill>
                      </a:endParaRPr>
                    </a:p>
                  </a:txBody>
                  <a:tcPr marT="0" marB="0" anchor="ctr"/>
                </a:tc>
                <a:tc>
                  <a:txBody>
                    <a:bodyPr/>
                    <a:lstStyle/>
                    <a:p>
                      <a:r>
                        <a:rPr lang="en-US" sz="1000">
                          <a:solidFill>
                            <a:schemeClr val="tx1"/>
                          </a:solidFill>
                        </a:rPr>
                        <a:t>10/31/25</a:t>
                      </a:r>
                    </a:p>
                  </a:txBody>
                  <a:tcPr marT="0" marB="0" anchor="ctr"/>
                </a:tc>
                <a:extLst>
                  <a:ext uri="{0D108BD9-81ED-4DB2-BD59-A6C34878D82A}">
                    <a16:rowId xmlns:a16="http://schemas.microsoft.com/office/drawing/2014/main" val="1599301513"/>
                  </a:ext>
                </a:extLst>
              </a:tr>
              <a:tr h="228876">
                <a:tc>
                  <a:txBody>
                    <a:bodyPr/>
                    <a:lstStyle/>
                    <a:p>
                      <a:r>
                        <a:rPr lang="en-US" sz="1000">
                          <a:solidFill>
                            <a:schemeClr val="tx1"/>
                          </a:solidFill>
                        </a:rPr>
                        <a:t>67</a:t>
                      </a:r>
                    </a:p>
                  </a:txBody>
                  <a:tcPr marT="0" marB="0" anchor="ctr"/>
                </a:tc>
                <a:tc>
                  <a:txBody>
                    <a:bodyPr/>
                    <a:lstStyle/>
                    <a:p>
                      <a:r>
                        <a:rPr lang="en-US" sz="1000">
                          <a:solidFill>
                            <a:schemeClr val="tx1"/>
                          </a:solidFill>
                          <a:hlinkClick r:id="rId12" action="ppaction://hlinksldjump"/>
                        </a:rPr>
                        <a:t>Sprint Retrospective 3</a:t>
                      </a:r>
                      <a:endParaRPr lang="en-US" sz="1000">
                        <a:solidFill>
                          <a:schemeClr val="tx1"/>
                        </a:solidFill>
                      </a:endParaRPr>
                    </a:p>
                  </a:txBody>
                  <a:tcPr marT="0" marB="0" anchor="ctr"/>
                </a:tc>
                <a:tc>
                  <a:txBody>
                    <a:bodyPr/>
                    <a:lstStyle/>
                    <a:p>
                      <a:r>
                        <a:rPr lang="en-US" sz="1000">
                          <a:solidFill>
                            <a:schemeClr val="tx1"/>
                          </a:solidFill>
                        </a:rPr>
                        <a:t>11/3/25</a:t>
                      </a:r>
                    </a:p>
                  </a:txBody>
                  <a:tcPr marT="0" marB="0" anchor="ctr"/>
                </a:tc>
                <a:extLst>
                  <a:ext uri="{0D108BD9-81ED-4DB2-BD59-A6C34878D82A}">
                    <a16:rowId xmlns:a16="http://schemas.microsoft.com/office/drawing/2014/main" val="2314092296"/>
                  </a:ext>
                </a:extLst>
              </a:tr>
              <a:tr h="228876">
                <a:tc>
                  <a:txBody>
                    <a:bodyPr/>
                    <a:lstStyle/>
                    <a:p>
                      <a:r>
                        <a:rPr lang="en-US" sz="1000">
                          <a:solidFill>
                            <a:schemeClr val="tx1"/>
                          </a:solidFill>
                        </a:rPr>
                        <a:t>68</a:t>
                      </a:r>
                    </a:p>
                  </a:txBody>
                  <a:tcPr marT="0" marB="0" anchor="ctr"/>
                </a:tc>
                <a:tc>
                  <a:txBody>
                    <a:bodyPr/>
                    <a:lstStyle/>
                    <a:p>
                      <a:r>
                        <a:rPr lang="en-US" sz="1000">
                          <a:solidFill>
                            <a:schemeClr val="tx1"/>
                          </a:solidFill>
                          <a:hlinkClick r:id="rId15" action="ppaction://hlinksldjump"/>
                        </a:rPr>
                        <a:t>Sprint Review 3</a:t>
                      </a:r>
                      <a:endParaRPr lang="en-US" sz="1000">
                        <a:solidFill>
                          <a:schemeClr val="tx1"/>
                        </a:solidFill>
                      </a:endParaRPr>
                    </a:p>
                  </a:txBody>
                  <a:tcPr marT="0" marB="0" anchor="ctr"/>
                </a:tc>
                <a:tc>
                  <a:txBody>
                    <a:bodyPr/>
                    <a:lstStyle/>
                    <a:p>
                      <a:r>
                        <a:rPr lang="en-US" sz="1000">
                          <a:solidFill>
                            <a:schemeClr val="tx1"/>
                          </a:solidFill>
                        </a:rPr>
                        <a:t>11/3/25</a:t>
                      </a:r>
                    </a:p>
                  </a:txBody>
                  <a:tcPr marT="0" marB="0" anchor="ctr"/>
                </a:tc>
                <a:extLst>
                  <a:ext uri="{0D108BD9-81ED-4DB2-BD59-A6C34878D82A}">
                    <a16:rowId xmlns:a16="http://schemas.microsoft.com/office/drawing/2014/main" val="3888501607"/>
                  </a:ext>
                </a:extLst>
              </a:tr>
              <a:tr h="228876">
                <a:tc>
                  <a:txBody>
                    <a:bodyPr/>
                    <a:lstStyle/>
                    <a:p>
                      <a:r>
                        <a:rPr lang="en-US" sz="1000">
                          <a:solidFill>
                            <a:schemeClr val="tx1"/>
                          </a:solidFill>
                        </a:rPr>
                        <a:t>69</a:t>
                      </a:r>
                    </a:p>
                  </a:txBody>
                  <a:tcPr marT="0" marB="0" anchor="ctr"/>
                </a:tc>
                <a:tc>
                  <a:txBody>
                    <a:bodyPr/>
                    <a:lstStyle/>
                    <a:p>
                      <a:r>
                        <a:rPr lang="en-US" sz="1000">
                          <a:solidFill>
                            <a:schemeClr val="tx1"/>
                          </a:solidFill>
                          <a:hlinkClick r:id="rId16" action="ppaction://hlinksldjump"/>
                        </a:rPr>
                        <a:t>Sprint Plan 4</a:t>
                      </a:r>
                      <a:endParaRPr lang="en-US" sz="1000">
                        <a:solidFill>
                          <a:schemeClr val="tx1"/>
                        </a:solidFill>
                      </a:endParaRPr>
                    </a:p>
                  </a:txBody>
                  <a:tcPr marT="0" marB="0" anchor="ctr"/>
                </a:tc>
                <a:tc>
                  <a:txBody>
                    <a:bodyPr/>
                    <a:lstStyle/>
                    <a:p>
                      <a:r>
                        <a:rPr lang="en-US" sz="1000">
                          <a:solidFill>
                            <a:schemeClr val="tx1"/>
                          </a:solidFill>
                        </a:rPr>
                        <a:t>11/3/25</a:t>
                      </a:r>
                    </a:p>
                  </a:txBody>
                  <a:tcPr marT="0" marB="0" anchor="ctr"/>
                </a:tc>
                <a:extLst>
                  <a:ext uri="{0D108BD9-81ED-4DB2-BD59-A6C34878D82A}">
                    <a16:rowId xmlns:a16="http://schemas.microsoft.com/office/drawing/2014/main" val="627715477"/>
                  </a:ext>
                </a:extLst>
              </a:tr>
              <a:tr h="228876">
                <a:tc>
                  <a:txBody>
                    <a:bodyPr/>
                    <a:lstStyle/>
                    <a:p>
                      <a:r>
                        <a:rPr lang="en-US" sz="1000">
                          <a:solidFill>
                            <a:schemeClr val="tx1"/>
                          </a:solidFill>
                        </a:rPr>
                        <a:t>70</a:t>
                      </a:r>
                    </a:p>
                  </a:txBody>
                  <a:tcPr marT="0" marB="0" anchor="ctr"/>
                </a:tc>
                <a:tc>
                  <a:txBody>
                    <a:bodyPr/>
                    <a:lstStyle/>
                    <a:p>
                      <a:r>
                        <a:rPr lang="en-US" sz="1000">
                          <a:solidFill>
                            <a:schemeClr val="tx1"/>
                          </a:solidFill>
                          <a:hlinkClick r:id="rId17" action="ppaction://hlinksldjump"/>
                        </a:rPr>
                        <a:t>Scrum meetings 11/3/25</a:t>
                      </a:r>
                      <a:endParaRPr lang="en-US" sz="1000">
                        <a:solidFill>
                          <a:schemeClr val="tx1"/>
                        </a:solidFill>
                      </a:endParaRPr>
                    </a:p>
                  </a:txBody>
                  <a:tcPr marT="0" marB="0" anchor="ctr"/>
                </a:tc>
                <a:tc>
                  <a:txBody>
                    <a:bodyPr/>
                    <a:lstStyle/>
                    <a:p>
                      <a:r>
                        <a:rPr lang="en-US" sz="1000">
                          <a:solidFill>
                            <a:schemeClr val="tx1"/>
                          </a:solidFill>
                        </a:rPr>
                        <a:t>11/3/25</a:t>
                      </a:r>
                    </a:p>
                  </a:txBody>
                  <a:tcPr marT="0" marB="0" anchor="ctr"/>
                </a:tc>
                <a:extLst>
                  <a:ext uri="{0D108BD9-81ED-4DB2-BD59-A6C34878D82A}">
                    <a16:rowId xmlns:a16="http://schemas.microsoft.com/office/drawing/2014/main" val="168127778"/>
                  </a:ext>
                </a:extLst>
              </a:tr>
              <a:tr h="228876">
                <a:tc>
                  <a:txBody>
                    <a:bodyPr/>
                    <a:lstStyle/>
                    <a:p>
                      <a:r>
                        <a:rPr lang="en-US" sz="1000">
                          <a:solidFill>
                            <a:schemeClr val="tx1"/>
                          </a:solidFill>
                        </a:rPr>
                        <a:t>71</a:t>
                      </a:r>
                    </a:p>
                  </a:txBody>
                  <a:tcPr marT="0" marB="0" anchor="ctr"/>
                </a:tc>
                <a:tc>
                  <a:txBody>
                    <a:bodyPr/>
                    <a:lstStyle/>
                    <a:p>
                      <a:r>
                        <a:rPr lang="en-US" sz="1000">
                          <a:solidFill>
                            <a:schemeClr val="tx1"/>
                          </a:solidFill>
                          <a:hlinkClick r:id="rId18" action="ppaction://hlinksldjump"/>
                        </a:rPr>
                        <a:t>Intake arm design</a:t>
                      </a:r>
                      <a:endParaRPr lang="en-US" sz="1000">
                        <a:solidFill>
                          <a:schemeClr val="tx1"/>
                        </a:solidFill>
                      </a:endParaRPr>
                    </a:p>
                  </a:txBody>
                  <a:tcPr marT="0" marB="0" anchor="ctr"/>
                </a:tc>
                <a:tc>
                  <a:txBody>
                    <a:bodyPr/>
                    <a:lstStyle/>
                    <a:p>
                      <a:r>
                        <a:rPr lang="en-US" sz="1000">
                          <a:solidFill>
                            <a:schemeClr val="tx1"/>
                          </a:solidFill>
                        </a:rPr>
                        <a:t>11/3/25</a:t>
                      </a:r>
                    </a:p>
                  </a:txBody>
                  <a:tcPr marT="0" marB="0" anchor="ctr"/>
                </a:tc>
                <a:extLst>
                  <a:ext uri="{0D108BD9-81ED-4DB2-BD59-A6C34878D82A}">
                    <a16:rowId xmlns:a16="http://schemas.microsoft.com/office/drawing/2014/main" val="1137965128"/>
                  </a:ext>
                </a:extLst>
              </a:tr>
              <a:tr h="228876">
                <a:tc>
                  <a:txBody>
                    <a:bodyPr/>
                    <a:lstStyle/>
                    <a:p>
                      <a:r>
                        <a:rPr lang="en-US" sz="1000">
                          <a:solidFill>
                            <a:schemeClr val="tx1"/>
                          </a:solidFill>
                        </a:rPr>
                        <a:t>72</a:t>
                      </a:r>
                    </a:p>
                  </a:txBody>
                  <a:tcPr marT="0" marB="0" anchor="ctr"/>
                </a:tc>
                <a:tc>
                  <a:txBody>
                    <a:bodyPr/>
                    <a:lstStyle/>
                    <a:p>
                      <a:r>
                        <a:rPr lang="en-US" sz="1000">
                          <a:solidFill>
                            <a:schemeClr val="tx1"/>
                          </a:solidFill>
                          <a:hlinkClick r:id="rId19" action="ppaction://hlinksldjump"/>
                        </a:rPr>
                        <a:t>Descorer concept design</a:t>
                      </a:r>
                      <a:endParaRPr lang="en-US" sz="1000">
                        <a:solidFill>
                          <a:schemeClr val="tx1"/>
                        </a:solidFill>
                      </a:endParaRPr>
                    </a:p>
                  </a:txBody>
                  <a:tcPr marT="0" marB="0" anchor="ctr"/>
                </a:tc>
                <a:tc>
                  <a:txBody>
                    <a:bodyPr/>
                    <a:lstStyle/>
                    <a:p>
                      <a:r>
                        <a:rPr lang="en-US" sz="1000">
                          <a:solidFill>
                            <a:schemeClr val="tx1"/>
                          </a:solidFill>
                        </a:rPr>
                        <a:t>11/6/25</a:t>
                      </a:r>
                    </a:p>
                  </a:txBody>
                  <a:tcPr marT="0" marB="0" anchor="ctr"/>
                </a:tc>
                <a:extLst>
                  <a:ext uri="{0D108BD9-81ED-4DB2-BD59-A6C34878D82A}">
                    <a16:rowId xmlns:a16="http://schemas.microsoft.com/office/drawing/2014/main" val="126947429"/>
                  </a:ext>
                </a:extLst>
              </a:tr>
              <a:tr h="228876">
                <a:tc>
                  <a:txBody>
                    <a:bodyPr/>
                    <a:lstStyle/>
                    <a:p>
                      <a:r>
                        <a:rPr lang="en-US" sz="1000">
                          <a:solidFill>
                            <a:schemeClr val="tx1"/>
                          </a:solidFill>
                        </a:rPr>
                        <a:t>73</a:t>
                      </a:r>
                    </a:p>
                  </a:txBody>
                  <a:tcPr marT="0" marB="0" anchor="ctr"/>
                </a:tc>
                <a:tc>
                  <a:txBody>
                    <a:bodyPr/>
                    <a:lstStyle/>
                    <a:p>
                      <a:r>
                        <a:rPr lang="en-US" sz="1000">
                          <a:solidFill>
                            <a:schemeClr val="tx1"/>
                          </a:solidFill>
                          <a:hlinkClick r:id="rId20" action="ppaction://hlinksldjump"/>
                        </a:rPr>
                        <a:t>Scrum meetings 11/10/25</a:t>
                      </a:r>
                      <a:endParaRPr lang="en-US" sz="1000">
                        <a:solidFill>
                          <a:schemeClr val="tx1"/>
                        </a:solidFill>
                      </a:endParaRPr>
                    </a:p>
                  </a:txBody>
                  <a:tcPr marT="0" marB="0" anchor="ctr"/>
                </a:tc>
                <a:tc>
                  <a:txBody>
                    <a:bodyPr/>
                    <a:lstStyle/>
                    <a:p>
                      <a:r>
                        <a:rPr lang="en-US" sz="1000">
                          <a:solidFill>
                            <a:schemeClr val="tx1"/>
                          </a:solidFill>
                        </a:rPr>
                        <a:t>11/10/25</a:t>
                      </a:r>
                    </a:p>
                  </a:txBody>
                  <a:tcPr marT="0" marB="0" anchor="ctr"/>
                </a:tc>
                <a:extLst>
                  <a:ext uri="{0D108BD9-81ED-4DB2-BD59-A6C34878D82A}">
                    <a16:rowId xmlns:a16="http://schemas.microsoft.com/office/drawing/2014/main" val="1796891191"/>
                  </a:ext>
                </a:extLst>
              </a:tr>
              <a:tr h="228876">
                <a:tc>
                  <a:txBody>
                    <a:bodyPr/>
                    <a:lstStyle/>
                    <a:p>
                      <a:r>
                        <a:rPr lang="en-US" sz="1000">
                          <a:solidFill>
                            <a:schemeClr val="tx1"/>
                          </a:solidFill>
                        </a:rPr>
                        <a:t>74</a:t>
                      </a:r>
                    </a:p>
                  </a:txBody>
                  <a:tcPr marT="0" marB="0" anchor="ctr"/>
                </a:tc>
                <a:tc>
                  <a:txBody>
                    <a:bodyPr/>
                    <a:lstStyle/>
                    <a:p>
                      <a:r>
                        <a:rPr lang="en-US" sz="1000">
                          <a:solidFill>
                            <a:schemeClr val="tx1"/>
                          </a:solidFill>
                          <a:hlinkClick r:id="rId21" action="ppaction://hlinksldjump"/>
                        </a:rPr>
                        <a:t>Scrum meetings 11/17/25</a:t>
                      </a:r>
                      <a:endParaRPr lang="en-US" sz="1000">
                        <a:solidFill>
                          <a:schemeClr val="tx1"/>
                        </a:solidFill>
                      </a:endParaRPr>
                    </a:p>
                  </a:txBody>
                  <a:tcPr marT="0" marB="0" anchor="ctr"/>
                </a:tc>
                <a:tc>
                  <a:txBody>
                    <a:bodyPr/>
                    <a:lstStyle/>
                    <a:p>
                      <a:r>
                        <a:rPr lang="en-US" sz="1000">
                          <a:solidFill>
                            <a:schemeClr val="tx1"/>
                          </a:solidFill>
                        </a:rPr>
                        <a:t>11/17/25</a:t>
                      </a:r>
                    </a:p>
                  </a:txBody>
                  <a:tcPr marT="0" marB="0" anchor="ctr"/>
                </a:tc>
                <a:extLst>
                  <a:ext uri="{0D108BD9-81ED-4DB2-BD59-A6C34878D82A}">
                    <a16:rowId xmlns:a16="http://schemas.microsoft.com/office/drawing/2014/main" val="1732204315"/>
                  </a:ext>
                </a:extLst>
              </a:tr>
              <a:tr h="228876">
                <a:tc>
                  <a:txBody>
                    <a:bodyPr/>
                    <a:lstStyle/>
                    <a:p>
                      <a:r>
                        <a:rPr lang="en-US" sz="1000">
                          <a:solidFill>
                            <a:schemeClr val="tx1"/>
                          </a:solidFill>
                        </a:rPr>
                        <a:t>75</a:t>
                      </a:r>
                    </a:p>
                  </a:txBody>
                  <a:tcPr marT="0" marB="0" anchor="ctr"/>
                </a:tc>
                <a:tc>
                  <a:txBody>
                    <a:bodyPr/>
                    <a:lstStyle/>
                    <a:p>
                      <a:r>
                        <a:rPr lang="en-US" sz="1000">
                          <a:solidFill>
                            <a:schemeClr val="tx1"/>
                          </a:solidFill>
                          <a:hlinkClick r:id="rId22" action="ppaction://hlinksldjump"/>
                        </a:rPr>
                        <a:t>Scrum meetings 12/1/25</a:t>
                      </a:r>
                      <a:endParaRPr lang="en-US" sz="1000">
                        <a:solidFill>
                          <a:schemeClr val="tx1"/>
                        </a:solidFill>
                      </a:endParaRPr>
                    </a:p>
                  </a:txBody>
                  <a:tcPr marT="0" marB="0" anchor="ctr"/>
                </a:tc>
                <a:tc>
                  <a:txBody>
                    <a:bodyPr/>
                    <a:lstStyle/>
                    <a:p>
                      <a:r>
                        <a:rPr lang="en-US" sz="1000">
                          <a:solidFill>
                            <a:schemeClr val="tx1"/>
                          </a:solidFill>
                        </a:rPr>
                        <a:t>12/1/25</a:t>
                      </a:r>
                    </a:p>
                  </a:txBody>
                  <a:tcPr marT="0" marB="0" anchor="ctr"/>
                </a:tc>
                <a:extLst>
                  <a:ext uri="{0D108BD9-81ED-4DB2-BD59-A6C34878D82A}">
                    <a16:rowId xmlns:a16="http://schemas.microsoft.com/office/drawing/2014/main" val="892516798"/>
                  </a:ext>
                </a:extLst>
              </a:tr>
              <a:tr h="228876">
                <a:tc>
                  <a:txBody>
                    <a:bodyPr/>
                    <a:lstStyle/>
                    <a:p>
                      <a:r>
                        <a:rPr lang="en-US" sz="1000">
                          <a:solidFill>
                            <a:schemeClr val="tx1"/>
                          </a:solidFill>
                        </a:rPr>
                        <a:t>76</a:t>
                      </a:r>
                    </a:p>
                  </a:txBody>
                  <a:tcPr marT="0" marB="0" anchor="ctr"/>
                </a:tc>
                <a:tc>
                  <a:txBody>
                    <a:bodyPr/>
                    <a:lstStyle/>
                    <a:p>
                      <a:r>
                        <a:rPr lang="en-US" sz="1000">
                          <a:solidFill>
                            <a:schemeClr val="tx1"/>
                          </a:solidFill>
                          <a:hlinkClick r:id="rId23" action="ppaction://hlinksldjump"/>
                        </a:rPr>
                        <a:t>Sprint Review</a:t>
                      </a:r>
                      <a:endParaRPr lang="en-US" sz="1000">
                        <a:solidFill>
                          <a:schemeClr val="tx1"/>
                        </a:solidFill>
                      </a:endParaRPr>
                    </a:p>
                  </a:txBody>
                  <a:tcPr marT="0" marB="0" anchor="ctr"/>
                </a:tc>
                <a:tc>
                  <a:txBody>
                    <a:bodyPr/>
                    <a:lstStyle/>
                    <a:p>
                      <a:r>
                        <a:rPr lang="en-US" sz="1000">
                          <a:solidFill>
                            <a:schemeClr val="tx1"/>
                          </a:solidFill>
                        </a:rPr>
                        <a:t>12/4/25</a:t>
                      </a:r>
                    </a:p>
                  </a:txBody>
                  <a:tcPr marT="0" marB="0" anchor="ctr"/>
                </a:tc>
                <a:extLst>
                  <a:ext uri="{0D108BD9-81ED-4DB2-BD59-A6C34878D82A}">
                    <a16:rowId xmlns:a16="http://schemas.microsoft.com/office/drawing/2014/main" val="244560587"/>
                  </a:ext>
                </a:extLst>
              </a:tr>
              <a:tr h="228876">
                <a:tc>
                  <a:txBody>
                    <a:bodyPr/>
                    <a:lstStyle/>
                    <a:p>
                      <a:r>
                        <a:rPr lang="en-US" sz="1000">
                          <a:solidFill>
                            <a:schemeClr val="tx1"/>
                          </a:solidFill>
                        </a:rPr>
                        <a:t>77</a:t>
                      </a:r>
                    </a:p>
                  </a:txBody>
                  <a:tcPr marT="0" marB="0" anchor="ctr"/>
                </a:tc>
                <a:tc>
                  <a:txBody>
                    <a:bodyPr/>
                    <a:lstStyle/>
                    <a:p>
                      <a:r>
                        <a:rPr lang="en-US" sz="1000">
                          <a:solidFill>
                            <a:schemeClr val="tx1"/>
                          </a:solidFill>
                          <a:hlinkClick r:id="rId24" action="ppaction://hlinksldjump"/>
                        </a:rPr>
                        <a:t>Sprint Retrospective</a:t>
                      </a:r>
                      <a:endParaRPr lang="en-US" sz="1000">
                        <a:solidFill>
                          <a:schemeClr val="tx1"/>
                        </a:solidFill>
                      </a:endParaRPr>
                    </a:p>
                  </a:txBody>
                  <a:tcPr marT="0" marB="0" anchor="ctr"/>
                </a:tc>
                <a:tc>
                  <a:txBody>
                    <a:bodyPr/>
                    <a:lstStyle/>
                    <a:p>
                      <a:r>
                        <a:rPr lang="en-US" sz="1000">
                          <a:solidFill>
                            <a:schemeClr val="tx1"/>
                          </a:solidFill>
                        </a:rPr>
                        <a:t>12/5/25</a:t>
                      </a:r>
                    </a:p>
                  </a:txBody>
                  <a:tcPr marT="0" marB="0" anchor="ctr"/>
                </a:tc>
                <a:extLst>
                  <a:ext uri="{0D108BD9-81ED-4DB2-BD59-A6C34878D82A}">
                    <a16:rowId xmlns:a16="http://schemas.microsoft.com/office/drawing/2014/main" val="3645896415"/>
                  </a:ext>
                </a:extLst>
              </a:tr>
              <a:tr h="228876">
                <a:tc>
                  <a:txBody>
                    <a:bodyPr/>
                    <a:lstStyle/>
                    <a:p>
                      <a:r>
                        <a:rPr lang="en-US" sz="1000">
                          <a:solidFill>
                            <a:schemeClr val="tx1"/>
                          </a:solidFill>
                        </a:rPr>
                        <a:t>78</a:t>
                      </a:r>
                    </a:p>
                  </a:txBody>
                  <a:tcPr marT="0" marB="0" anchor="ctr"/>
                </a:tc>
                <a:tc>
                  <a:txBody>
                    <a:bodyPr/>
                    <a:lstStyle/>
                    <a:p>
                      <a:r>
                        <a:rPr lang="en-US" sz="1000">
                          <a:solidFill>
                            <a:schemeClr val="tx1"/>
                          </a:solidFill>
                          <a:hlinkClick r:id="rId25" action="ppaction://hlinksldjump"/>
                        </a:rPr>
                        <a:t>Sprint Plan</a:t>
                      </a:r>
                      <a:endParaRPr lang="en-US" sz="1000">
                        <a:solidFill>
                          <a:schemeClr val="tx1"/>
                        </a:solidFill>
                      </a:endParaRPr>
                    </a:p>
                  </a:txBody>
                  <a:tcPr marT="0" marB="0" anchor="ctr"/>
                </a:tc>
                <a:tc>
                  <a:txBody>
                    <a:bodyPr/>
                    <a:lstStyle/>
                    <a:p>
                      <a:r>
                        <a:rPr lang="en-US" sz="1000">
                          <a:solidFill>
                            <a:schemeClr val="tx1"/>
                          </a:solidFill>
                        </a:rPr>
                        <a:t>12/4/25</a:t>
                      </a:r>
                    </a:p>
                  </a:txBody>
                  <a:tcPr marT="0" marB="0" anchor="ctr"/>
                </a:tc>
                <a:extLst>
                  <a:ext uri="{0D108BD9-81ED-4DB2-BD59-A6C34878D82A}">
                    <a16:rowId xmlns:a16="http://schemas.microsoft.com/office/drawing/2014/main" val="1715298077"/>
                  </a:ext>
                </a:extLst>
              </a:tr>
              <a:tr h="228876">
                <a:tc>
                  <a:txBody>
                    <a:bodyPr/>
                    <a:lstStyle/>
                    <a:p>
                      <a:r>
                        <a:rPr lang="en-US" sz="1000">
                          <a:solidFill>
                            <a:schemeClr val="tx1"/>
                          </a:solidFill>
                        </a:rPr>
                        <a:t>79</a:t>
                      </a:r>
                    </a:p>
                  </a:txBody>
                  <a:tcPr marT="0" marB="0" anchor="ctr"/>
                </a:tc>
                <a:tc>
                  <a:txBody>
                    <a:bodyPr/>
                    <a:lstStyle/>
                    <a:p>
                      <a:r>
                        <a:rPr lang="en-US" sz="1000">
                          <a:solidFill>
                            <a:schemeClr val="tx1"/>
                          </a:solidFill>
                          <a:hlinkClick r:id="rId26" action="ppaction://hlinksldjump"/>
                        </a:rPr>
                        <a:t>Scrum meetings 12/8/25</a:t>
                      </a:r>
                      <a:endParaRPr lang="en-US" sz="1000">
                        <a:solidFill>
                          <a:schemeClr val="tx1"/>
                        </a:solidFill>
                      </a:endParaRPr>
                    </a:p>
                  </a:txBody>
                  <a:tcPr marT="0" marB="0" anchor="ctr"/>
                </a:tc>
                <a:tc>
                  <a:txBody>
                    <a:bodyPr/>
                    <a:lstStyle/>
                    <a:p>
                      <a:r>
                        <a:rPr lang="en-US" sz="1000">
                          <a:solidFill>
                            <a:schemeClr val="tx1"/>
                          </a:solidFill>
                        </a:rPr>
                        <a:t>12/8/25</a:t>
                      </a:r>
                    </a:p>
                  </a:txBody>
                  <a:tcPr marT="0" marB="0" anchor="ctr"/>
                </a:tc>
                <a:extLst>
                  <a:ext uri="{0D108BD9-81ED-4DB2-BD59-A6C34878D82A}">
                    <a16:rowId xmlns:a16="http://schemas.microsoft.com/office/drawing/2014/main" val="1194270883"/>
                  </a:ext>
                </a:extLst>
              </a:tr>
              <a:tr h="228876">
                <a:tc>
                  <a:txBody>
                    <a:bodyPr/>
                    <a:lstStyle/>
                    <a:p>
                      <a:r>
                        <a:rPr lang="en-US" sz="1000">
                          <a:solidFill>
                            <a:schemeClr val="tx1"/>
                          </a:solidFill>
                        </a:rPr>
                        <a:t>80</a:t>
                      </a:r>
                    </a:p>
                  </a:txBody>
                  <a:tcPr marT="0" marB="0" anchor="ctr"/>
                </a:tc>
                <a:tc>
                  <a:txBody>
                    <a:bodyPr/>
                    <a:lstStyle/>
                    <a:p>
                      <a:r>
                        <a:rPr lang="en-US" sz="1000">
                          <a:solidFill>
                            <a:schemeClr val="tx1"/>
                          </a:solidFill>
                          <a:hlinkClick r:id="rId27" action="ppaction://hlinksldjump"/>
                        </a:rPr>
                        <a:t>Scrum meeting 12/15/25</a:t>
                      </a:r>
                      <a:endParaRPr lang="en-US" sz="1000">
                        <a:solidFill>
                          <a:schemeClr val="tx1"/>
                        </a:solidFill>
                      </a:endParaRPr>
                    </a:p>
                  </a:txBody>
                  <a:tcPr marT="0" marB="0" anchor="ctr"/>
                </a:tc>
                <a:tc>
                  <a:txBody>
                    <a:bodyPr/>
                    <a:lstStyle/>
                    <a:p>
                      <a:r>
                        <a:rPr lang="en-US" sz="1000">
                          <a:solidFill>
                            <a:schemeClr val="tx1"/>
                          </a:solidFill>
                        </a:rPr>
                        <a:t>12/15/25</a:t>
                      </a:r>
                      <a:endParaRPr lang="en-US"/>
                    </a:p>
                  </a:txBody>
                  <a:tcPr marT="0" marB="0" anchor="ctr"/>
                </a:tc>
                <a:extLst>
                  <a:ext uri="{0D108BD9-81ED-4DB2-BD59-A6C34878D82A}">
                    <a16:rowId xmlns:a16="http://schemas.microsoft.com/office/drawing/2014/main" val="1311393688"/>
                  </a:ext>
                </a:extLst>
              </a:tr>
              <a:tr h="228876">
                <a:tc>
                  <a:txBody>
                    <a:bodyPr/>
                    <a:lstStyle/>
                    <a:p>
                      <a:r>
                        <a:rPr lang="en-US" sz="1000">
                          <a:solidFill>
                            <a:schemeClr val="tx1"/>
                          </a:solidFill>
                        </a:rPr>
                        <a:t>81</a:t>
                      </a:r>
                    </a:p>
                  </a:txBody>
                  <a:tcPr marT="0" marB="0" anchor="ctr"/>
                </a:tc>
                <a:tc>
                  <a:txBody>
                    <a:bodyPr/>
                    <a:lstStyle/>
                    <a:p>
                      <a:r>
                        <a:rPr lang="en-US" sz="1000">
                          <a:solidFill>
                            <a:schemeClr val="tx1"/>
                          </a:solidFill>
                          <a:hlinkClick r:id="rId28" action="ppaction://hlinksldjump"/>
                        </a:rPr>
                        <a:t>Scrum meeting 1/5/2</a:t>
                      </a:r>
                      <a:endParaRPr lang="en-US" sz="1000">
                        <a:solidFill>
                          <a:schemeClr val="tx1"/>
                        </a:solidFill>
                      </a:endParaRPr>
                    </a:p>
                  </a:txBody>
                  <a:tcPr marT="0" marB="0" anchor="ctr"/>
                </a:tc>
                <a:tc>
                  <a:txBody>
                    <a:bodyPr/>
                    <a:lstStyle/>
                    <a:p>
                      <a:r>
                        <a:rPr lang="en-US" sz="1000">
                          <a:solidFill>
                            <a:schemeClr val="tx1"/>
                          </a:solidFill>
                        </a:rPr>
                        <a:t>1/5/26</a:t>
                      </a:r>
                    </a:p>
                  </a:txBody>
                  <a:tcPr marT="0" marB="0" anchor="ctr"/>
                </a:tc>
                <a:extLst>
                  <a:ext uri="{0D108BD9-81ED-4DB2-BD59-A6C34878D82A}">
                    <a16:rowId xmlns:a16="http://schemas.microsoft.com/office/drawing/2014/main" val="1984593872"/>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1613841566"/>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1177993321"/>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1231254135"/>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3327727887"/>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1855358565"/>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1685204849"/>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1984924522"/>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1928912058"/>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3437575777"/>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361894406"/>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103078580"/>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1547273436"/>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670835482"/>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270796392"/>
                  </a:ext>
                </a:extLst>
              </a:tr>
            </a:tbl>
          </a:graphicData>
        </a:graphic>
      </p:graphicFrame>
      <p:pic>
        <p:nvPicPr>
          <p:cNvPr id="4" name="Picture 3" descr="A yellow circle and black squares&#10;&#10;AI-generated content may be incorrect.">
            <a:extLst>
              <a:ext uri="{FF2B5EF4-FFF2-40B4-BE49-F238E27FC236}">
                <a16:creationId xmlns:a16="http://schemas.microsoft.com/office/drawing/2014/main" id="{82C134A4-654D-C358-5538-331E3A687049}"/>
              </a:ext>
            </a:extLst>
          </p:cNvPr>
          <p:cNvPicPr>
            <a:picLocks noChangeAspect="1"/>
          </p:cNvPicPr>
          <p:nvPr/>
        </p:nvPicPr>
        <p:blipFill>
          <a:blip r:embed="rId29"/>
          <a:stretch>
            <a:fillRect/>
          </a:stretch>
        </p:blipFill>
        <p:spPr>
          <a:xfrm>
            <a:off x="7153164" y="-9478"/>
            <a:ext cx="603019" cy="809871"/>
          </a:xfrm>
          <a:prstGeom prst="rect">
            <a:avLst/>
          </a:prstGeom>
        </p:spPr>
      </p:pic>
    </p:spTree>
    <p:extLst>
      <p:ext uri="{BB962C8B-B14F-4D97-AF65-F5344CB8AC3E}">
        <p14:creationId xmlns:p14="http://schemas.microsoft.com/office/powerpoint/2010/main" val="1350439302"/>
      </p:ext>
    </p:extLst>
  </p:cSld>
  <p:clrMapOvr>
    <a:masterClrMapping/>
  </p:clrMapOvr>
  <p:extLst>
    <p:ext uri="{6950BFC3-D8DA-4A85-94F7-54DA5524770B}">
      <p188:commentRel xmlns:p188="http://schemas.microsoft.com/office/powerpoint/2018/8/main" r:id="rId3"/>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3">
          <a:extLst>
            <a:ext uri="{FF2B5EF4-FFF2-40B4-BE49-F238E27FC236}">
              <a16:creationId xmlns:a16="http://schemas.microsoft.com/office/drawing/2014/main" id="{E58B71B0-D625-030F-CBF1-8E9F9E113E08}"/>
            </a:ext>
          </a:extLst>
        </p:cNvPr>
        <p:cNvGrpSpPr/>
        <p:nvPr/>
      </p:nvGrpSpPr>
      <p:grpSpPr>
        <a:xfrm>
          <a:off x="0" y="0"/>
          <a:ext cx="0" cy="0"/>
          <a:chOff x="0" y="0"/>
          <a:chExt cx="0" cy="0"/>
        </a:xfrm>
      </p:grpSpPr>
      <p:sp>
        <p:nvSpPr>
          <p:cNvPr id="254" name="Google Shape;254;p32">
            <a:extLst>
              <a:ext uri="{FF2B5EF4-FFF2-40B4-BE49-F238E27FC236}">
                <a16:creationId xmlns:a16="http://schemas.microsoft.com/office/drawing/2014/main" id="{58F15924-8563-1671-6B20-2A470B590808}"/>
              </a:ext>
            </a:extLst>
          </p:cNvPr>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r>
              <a:rPr lang="en-US"/>
              <a:t>Block movement 3 Unused</a:t>
            </a:r>
          </a:p>
        </p:txBody>
      </p:sp>
      <p:sp>
        <p:nvSpPr>
          <p:cNvPr id="255" name="Google Shape;255;p32">
            <a:extLst>
              <a:ext uri="{FF2B5EF4-FFF2-40B4-BE49-F238E27FC236}">
                <a16:creationId xmlns:a16="http://schemas.microsoft.com/office/drawing/2014/main" id="{9FBBE8F2-48EF-D133-40FE-238ECA353F0A}"/>
              </a:ext>
            </a:extLst>
          </p:cNvPr>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56" name="Google Shape;256;p32">
            <a:extLst>
              <a:ext uri="{FF2B5EF4-FFF2-40B4-BE49-F238E27FC236}">
                <a16:creationId xmlns:a16="http://schemas.microsoft.com/office/drawing/2014/main" id="{87415F9C-EBCC-547C-8349-F462D5B4CD78}"/>
              </a:ext>
            </a:extLst>
          </p:cNvPr>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8-18-25</a:t>
            </a:r>
            <a:endParaRPr/>
          </a:p>
        </p:txBody>
      </p:sp>
      <p:sp>
        <p:nvSpPr>
          <p:cNvPr id="257" name="Google Shape;257;p32">
            <a:extLst>
              <a:ext uri="{FF2B5EF4-FFF2-40B4-BE49-F238E27FC236}">
                <a16:creationId xmlns:a16="http://schemas.microsoft.com/office/drawing/2014/main" id="{AC148188-02BE-23C7-1D81-87608653F16C}"/>
              </a:ext>
            </a:extLst>
          </p:cNvPr>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endParaRPr/>
          </a:p>
        </p:txBody>
      </p:sp>
      <p:pic>
        <p:nvPicPr>
          <p:cNvPr id="258" name="Google Shape;258;p32">
            <a:extLst>
              <a:ext uri="{FF2B5EF4-FFF2-40B4-BE49-F238E27FC236}">
                <a16:creationId xmlns:a16="http://schemas.microsoft.com/office/drawing/2014/main" id="{06A1B91B-8308-748B-30D3-6C615891F7C2}"/>
              </a:ext>
            </a:extLst>
          </p:cNvPr>
          <p:cNvPicPr preferRelativeResize="0"/>
          <p:nvPr/>
        </p:nvPicPr>
        <p:blipFill>
          <a:blip r:embed="rId3">
            <a:alphaModFix/>
          </a:blip>
          <a:stretch>
            <a:fillRect/>
          </a:stretch>
        </p:blipFill>
        <p:spPr>
          <a:xfrm>
            <a:off x="-228600" y="2965771"/>
            <a:ext cx="457200" cy="9144003"/>
          </a:xfrm>
          <a:prstGeom prst="rect">
            <a:avLst/>
          </a:prstGeom>
          <a:noFill/>
          <a:ln>
            <a:noFill/>
          </a:ln>
        </p:spPr>
      </p:pic>
      <p:pic>
        <p:nvPicPr>
          <p:cNvPr id="259" name="Google Shape;259;p32">
            <a:extLst>
              <a:ext uri="{FF2B5EF4-FFF2-40B4-BE49-F238E27FC236}">
                <a16:creationId xmlns:a16="http://schemas.microsoft.com/office/drawing/2014/main" id="{6B0495CB-406F-03DB-347A-A842B3083878}"/>
              </a:ext>
            </a:extLst>
          </p:cNvPr>
          <p:cNvPicPr preferRelativeResize="0"/>
          <p:nvPr/>
        </p:nvPicPr>
        <p:blipFill>
          <a:blip r:embed="rId4">
            <a:alphaModFix/>
          </a:blip>
          <a:stretch>
            <a:fillRect/>
          </a:stretch>
        </p:blipFill>
        <p:spPr>
          <a:xfrm>
            <a:off x="-223119" y="831518"/>
            <a:ext cx="9144003" cy="457200"/>
          </a:xfrm>
          <a:prstGeom prst="rect">
            <a:avLst/>
          </a:prstGeom>
          <a:noFill/>
          <a:ln>
            <a:noFill/>
          </a:ln>
        </p:spPr>
      </p:pic>
      <p:sp>
        <p:nvSpPr>
          <p:cNvPr id="2" name="TextBox 1">
            <a:extLst>
              <a:ext uri="{FF2B5EF4-FFF2-40B4-BE49-F238E27FC236}">
                <a16:creationId xmlns:a16="http://schemas.microsoft.com/office/drawing/2014/main" id="{021AEA41-DC1E-5315-1180-7BB3D5420554}"/>
              </a:ext>
            </a:extLst>
          </p:cNvPr>
          <p:cNvSpPr txBox="1"/>
          <p:nvPr/>
        </p:nvSpPr>
        <p:spPr>
          <a:xfrm>
            <a:off x="278296" y="291548"/>
            <a:ext cx="4059125" cy="523220"/>
          </a:xfrm>
          <a:prstGeom prst="rect">
            <a:avLst/>
          </a:prstGeom>
          <a:solidFill>
            <a:schemeClr val="bg1"/>
          </a:solidFill>
        </p:spPr>
        <p:txBody>
          <a:bodyPr wrap="none" lIns="91440" tIns="45720" rIns="91440" bIns="45720" rtlCol="0" anchor="t">
            <a:spAutoFit/>
          </a:bodyPr>
          <a:lstStyle/>
          <a:p>
            <a:r>
              <a:rPr lang="en-US" sz="2800" b="1"/>
              <a:t>Plan and Design Page:</a:t>
            </a:r>
          </a:p>
        </p:txBody>
      </p:sp>
      <p:sp>
        <p:nvSpPr>
          <p:cNvPr id="4" name="TextBox 3">
            <a:extLst>
              <a:ext uri="{FF2B5EF4-FFF2-40B4-BE49-F238E27FC236}">
                <a16:creationId xmlns:a16="http://schemas.microsoft.com/office/drawing/2014/main" id="{1D676B71-2F47-3299-8A7E-271C40814FD5}"/>
              </a:ext>
            </a:extLst>
          </p:cNvPr>
          <p:cNvSpPr txBox="1"/>
          <p:nvPr/>
        </p:nvSpPr>
        <p:spPr>
          <a:xfrm>
            <a:off x="1726095" y="1282148"/>
            <a:ext cx="4620176" cy="523220"/>
          </a:xfrm>
          <a:prstGeom prst="rect">
            <a:avLst/>
          </a:prstGeom>
          <a:solidFill>
            <a:schemeClr val="bg1"/>
          </a:solidFill>
        </p:spPr>
        <p:txBody>
          <a:bodyPr wrap="none" lIns="91440" tIns="45720" rIns="91440" bIns="45720" rtlCol="0" anchor="t">
            <a:spAutoFit/>
          </a:bodyPr>
          <a:lstStyle/>
          <a:p>
            <a:r>
              <a:rPr lang="en-US" sz="2800" b="1"/>
              <a:t>Block movement design 3</a:t>
            </a:r>
          </a:p>
        </p:txBody>
      </p:sp>
      <p:pic>
        <p:nvPicPr>
          <p:cNvPr id="6" name="Picture 5" descr="276-3438-331&#10;&#10;High Strength 84T Gear">
            <a:extLst>
              <a:ext uri="{FF2B5EF4-FFF2-40B4-BE49-F238E27FC236}">
                <a16:creationId xmlns:a16="http://schemas.microsoft.com/office/drawing/2014/main" id="{66CBA19B-BA3F-2FC9-544A-E82D0AB4B3BE}"/>
              </a:ext>
            </a:extLst>
          </p:cNvPr>
          <p:cNvPicPr>
            <a:picLocks noChangeAspect="1"/>
          </p:cNvPicPr>
          <p:nvPr/>
        </p:nvPicPr>
        <p:blipFill>
          <a:blip r:embed="rId5"/>
          <a:stretch>
            <a:fillRect/>
          </a:stretch>
        </p:blipFill>
        <p:spPr>
          <a:xfrm>
            <a:off x="1941257" y="2251943"/>
            <a:ext cx="1647035" cy="1647825"/>
          </a:xfrm>
          <a:prstGeom prst="rect">
            <a:avLst/>
          </a:prstGeom>
        </p:spPr>
      </p:pic>
      <p:pic>
        <p:nvPicPr>
          <p:cNvPr id="19" name="Picture 18" descr="276-3438-331&#10;&#10;High Strength 84T Gear">
            <a:extLst>
              <a:ext uri="{FF2B5EF4-FFF2-40B4-BE49-F238E27FC236}">
                <a16:creationId xmlns:a16="http://schemas.microsoft.com/office/drawing/2014/main" id="{7EF4089E-BCAE-D1E1-5D47-660CC6A1750D}"/>
              </a:ext>
            </a:extLst>
          </p:cNvPr>
          <p:cNvPicPr>
            <a:picLocks noChangeAspect="1"/>
          </p:cNvPicPr>
          <p:nvPr/>
        </p:nvPicPr>
        <p:blipFill>
          <a:blip r:embed="rId5"/>
          <a:stretch>
            <a:fillRect/>
          </a:stretch>
        </p:blipFill>
        <p:spPr>
          <a:xfrm>
            <a:off x="4837126" y="2252008"/>
            <a:ext cx="1647035" cy="1647825"/>
          </a:xfrm>
          <a:prstGeom prst="rect">
            <a:avLst/>
          </a:prstGeom>
        </p:spPr>
      </p:pic>
      <p:pic>
        <p:nvPicPr>
          <p:cNvPr id="20" name="Picture 19" descr="High Strength  36T Gear &#10;&#10;High Strength 36T Gear">
            <a:extLst>
              <a:ext uri="{FF2B5EF4-FFF2-40B4-BE49-F238E27FC236}">
                <a16:creationId xmlns:a16="http://schemas.microsoft.com/office/drawing/2014/main" id="{24F145D0-F59B-70FB-E50D-A268139D02E2}"/>
              </a:ext>
            </a:extLst>
          </p:cNvPr>
          <p:cNvPicPr>
            <a:picLocks noChangeAspect="1"/>
          </p:cNvPicPr>
          <p:nvPr/>
        </p:nvPicPr>
        <p:blipFill>
          <a:blip r:embed="rId6"/>
          <a:stretch>
            <a:fillRect/>
          </a:stretch>
        </p:blipFill>
        <p:spPr>
          <a:xfrm>
            <a:off x="4177915" y="2713905"/>
            <a:ext cx="723553" cy="723900"/>
          </a:xfrm>
          <a:prstGeom prst="rect">
            <a:avLst/>
          </a:prstGeom>
        </p:spPr>
      </p:pic>
      <p:pic>
        <p:nvPicPr>
          <p:cNvPr id="21" name="Picture 20" descr="High Strength  36T Gear &#10;&#10;High Strength 36T Gear">
            <a:extLst>
              <a:ext uri="{FF2B5EF4-FFF2-40B4-BE49-F238E27FC236}">
                <a16:creationId xmlns:a16="http://schemas.microsoft.com/office/drawing/2014/main" id="{78C7C351-0EEA-4D11-F8BD-C739FAFF61A6}"/>
              </a:ext>
            </a:extLst>
          </p:cNvPr>
          <p:cNvPicPr>
            <a:picLocks noChangeAspect="1"/>
          </p:cNvPicPr>
          <p:nvPr/>
        </p:nvPicPr>
        <p:blipFill>
          <a:blip r:embed="rId6"/>
          <a:stretch>
            <a:fillRect/>
          </a:stretch>
        </p:blipFill>
        <p:spPr>
          <a:xfrm>
            <a:off x="3522561" y="2713905"/>
            <a:ext cx="723553" cy="723900"/>
          </a:xfrm>
          <a:prstGeom prst="rect">
            <a:avLst/>
          </a:prstGeom>
        </p:spPr>
      </p:pic>
      <p:pic>
        <p:nvPicPr>
          <p:cNvPr id="22" name="Picture 21" descr="276-3438-331&#10;&#10;High Strength 84T Gear">
            <a:extLst>
              <a:ext uri="{FF2B5EF4-FFF2-40B4-BE49-F238E27FC236}">
                <a16:creationId xmlns:a16="http://schemas.microsoft.com/office/drawing/2014/main" id="{B6A0E557-A646-DD46-F2EE-A1F0B0995CE3}"/>
              </a:ext>
            </a:extLst>
          </p:cNvPr>
          <p:cNvPicPr>
            <a:picLocks noChangeAspect="1"/>
          </p:cNvPicPr>
          <p:nvPr/>
        </p:nvPicPr>
        <p:blipFill>
          <a:blip r:embed="rId5"/>
          <a:stretch>
            <a:fillRect/>
          </a:stretch>
        </p:blipFill>
        <p:spPr>
          <a:xfrm>
            <a:off x="1942450" y="4615211"/>
            <a:ext cx="1647035" cy="1647825"/>
          </a:xfrm>
          <a:prstGeom prst="rect">
            <a:avLst/>
          </a:prstGeom>
        </p:spPr>
      </p:pic>
      <p:pic>
        <p:nvPicPr>
          <p:cNvPr id="23" name="Picture 22" descr="276-3438-331&#10;&#10;High Strength 84T Gear">
            <a:extLst>
              <a:ext uri="{FF2B5EF4-FFF2-40B4-BE49-F238E27FC236}">
                <a16:creationId xmlns:a16="http://schemas.microsoft.com/office/drawing/2014/main" id="{509A6D04-C3DF-00C5-1A5B-7D271D15036B}"/>
              </a:ext>
            </a:extLst>
          </p:cNvPr>
          <p:cNvPicPr>
            <a:picLocks noChangeAspect="1"/>
          </p:cNvPicPr>
          <p:nvPr/>
        </p:nvPicPr>
        <p:blipFill>
          <a:blip r:embed="rId5"/>
          <a:stretch>
            <a:fillRect/>
          </a:stretch>
        </p:blipFill>
        <p:spPr>
          <a:xfrm>
            <a:off x="1943479" y="6978414"/>
            <a:ext cx="1647035" cy="1647825"/>
          </a:xfrm>
          <a:prstGeom prst="rect">
            <a:avLst/>
          </a:prstGeom>
        </p:spPr>
      </p:pic>
      <p:pic>
        <p:nvPicPr>
          <p:cNvPr id="24" name="Picture 23" descr="High Strength  36T Gear &#10;&#10;High Strength 36T Gear">
            <a:extLst>
              <a:ext uri="{FF2B5EF4-FFF2-40B4-BE49-F238E27FC236}">
                <a16:creationId xmlns:a16="http://schemas.microsoft.com/office/drawing/2014/main" id="{0DD2EF57-B697-41B9-F1FC-AA3A8F740208}"/>
              </a:ext>
            </a:extLst>
          </p:cNvPr>
          <p:cNvPicPr>
            <a:picLocks noChangeAspect="1"/>
          </p:cNvPicPr>
          <p:nvPr/>
        </p:nvPicPr>
        <p:blipFill>
          <a:blip r:embed="rId6"/>
          <a:stretch>
            <a:fillRect/>
          </a:stretch>
        </p:blipFill>
        <p:spPr>
          <a:xfrm>
            <a:off x="2402998" y="3888644"/>
            <a:ext cx="723553" cy="723900"/>
          </a:xfrm>
          <a:prstGeom prst="rect">
            <a:avLst/>
          </a:prstGeom>
        </p:spPr>
      </p:pic>
      <p:pic>
        <p:nvPicPr>
          <p:cNvPr id="25" name="Picture 24" descr="High Strength  36T Gear &#10;&#10;High Strength 36T Gear">
            <a:extLst>
              <a:ext uri="{FF2B5EF4-FFF2-40B4-BE49-F238E27FC236}">
                <a16:creationId xmlns:a16="http://schemas.microsoft.com/office/drawing/2014/main" id="{62AD2038-BCC9-94E1-4597-519342B26C53}"/>
              </a:ext>
            </a:extLst>
          </p:cNvPr>
          <p:cNvPicPr>
            <a:picLocks noChangeAspect="1"/>
          </p:cNvPicPr>
          <p:nvPr/>
        </p:nvPicPr>
        <p:blipFill>
          <a:blip r:embed="rId6"/>
          <a:stretch>
            <a:fillRect/>
          </a:stretch>
        </p:blipFill>
        <p:spPr>
          <a:xfrm>
            <a:off x="2402998" y="6251781"/>
            <a:ext cx="723553" cy="723900"/>
          </a:xfrm>
          <a:prstGeom prst="rect">
            <a:avLst/>
          </a:prstGeom>
        </p:spPr>
      </p:pic>
      <p:pic>
        <p:nvPicPr>
          <p:cNvPr id="26" name="Picture 25" descr="High Strength  36T Gear &#10;&#10;High Strength 36T Gear">
            <a:extLst>
              <a:ext uri="{FF2B5EF4-FFF2-40B4-BE49-F238E27FC236}">
                <a16:creationId xmlns:a16="http://schemas.microsoft.com/office/drawing/2014/main" id="{10C700E6-4C5D-AC65-A70A-662D072DAB07}"/>
              </a:ext>
            </a:extLst>
          </p:cNvPr>
          <p:cNvPicPr>
            <a:picLocks noChangeAspect="1"/>
          </p:cNvPicPr>
          <p:nvPr/>
        </p:nvPicPr>
        <p:blipFill>
          <a:blip r:embed="rId6"/>
          <a:stretch>
            <a:fillRect/>
          </a:stretch>
        </p:blipFill>
        <p:spPr>
          <a:xfrm>
            <a:off x="5298761" y="6251847"/>
            <a:ext cx="723553" cy="723900"/>
          </a:xfrm>
          <a:prstGeom prst="rect">
            <a:avLst/>
          </a:prstGeom>
        </p:spPr>
      </p:pic>
      <p:pic>
        <p:nvPicPr>
          <p:cNvPr id="27" name="Picture 26" descr="High Strength  36T Gear &#10;&#10;High Strength 36T Gear">
            <a:extLst>
              <a:ext uri="{FF2B5EF4-FFF2-40B4-BE49-F238E27FC236}">
                <a16:creationId xmlns:a16="http://schemas.microsoft.com/office/drawing/2014/main" id="{7F6A3356-90A8-5467-71B8-EF431EA0E10B}"/>
              </a:ext>
            </a:extLst>
          </p:cNvPr>
          <p:cNvPicPr>
            <a:picLocks noChangeAspect="1"/>
          </p:cNvPicPr>
          <p:nvPr/>
        </p:nvPicPr>
        <p:blipFill>
          <a:blip r:embed="rId6"/>
          <a:stretch>
            <a:fillRect/>
          </a:stretch>
        </p:blipFill>
        <p:spPr>
          <a:xfrm>
            <a:off x="5298892" y="3888775"/>
            <a:ext cx="723553" cy="723900"/>
          </a:xfrm>
          <a:prstGeom prst="rect">
            <a:avLst/>
          </a:prstGeom>
        </p:spPr>
      </p:pic>
      <p:pic>
        <p:nvPicPr>
          <p:cNvPr id="28" name="Picture 27" descr="276-3438-331&#10;&#10;High Strength 84T Gear">
            <a:extLst>
              <a:ext uri="{FF2B5EF4-FFF2-40B4-BE49-F238E27FC236}">
                <a16:creationId xmlns:a16="http://schemas.microsoft.com/office/drawing/2014/main" id="{EDBF2900-5F49-E323-61DA-B21887EFA4A4}"/>
              </a:ext>
            </a:extLst>
          </p:cNvPr>
          <p:cNvPicPr>
            <a:picLocks noChangeAspect="1"/>
          </p:cNvPicPr>
          <p:nvPr/>
        </p:nvPicPr>
        <p:blipFill>
          <a:blip r:embed="rId5"/>
          <a:stretch>
            <a:fillRect/>
          </a:stretch>
        </p:blipFill>
        <p:spPr>
          <a:xfrm>
            <a:off x="4839576" y="4615211"/>
            <a:ext cx="1647035" cy="1647825"/>
          </a:xfrm>
          <a:prstGeom prst="rect">
            <a:avLst/>
          </a:prstGeom>
        </p:spPr>
      </p:pic>
      <p:pic>
        <p:nvPicPr>
          <p:cNvPr id="29" name="Picture 28" descr="276-3438-331&#10;&#10;High Strength 84T Gear">
            <a:extLst>
              <a:ext uri="{FF2B5EF4-FFF2-40B4-BE49-F238E27FC236}">
                <a16:creationId xmlns:a16="http://schemas.microsoft.com/office/drawing/2014/main" id="{E4BADC6C-F2B2-36DA-7795-679250C0629A}"/>
              </a:ext>
            </a:extLst>
          </p:cNvPr>
          <p:cNvPicPr>
            <a:picLocks noChangeAspect="1"/>
          </p:cNvPicPr>
          <p:nvPr/>
        </p:nvPicPr>
        <p:blipFill>
          <a:blip r:embed="rId5"/>
          <a:stretch>
            <a:fillRect/>
          </a:stretch>
        </p:blipFill>
        <p:spPr>
          <a:xfrm>
            <a:off x="4842027" y="6978414"/>
            <a:ext cx="1647035" cy="1647825"/>
          </a:xfrm>
          <a:prstGeom prst="rect">
            <a:avLst/>
          </a:prstGeom>
        </p:spPr>
      </p:pic>
      <p:pic>
        <p:nvPicPr>
          <p:cNvPr id="30" name="Picture 29" descr="High Strength  36T Gear &#10;&#10;High Strength 36T Gear">
            <a:extLst>
              <a:ext uri="{FF2B5EF4-FFF2-40B4-BE49-F238E27FC236}">
                <a16:creationId xmlns:a16="http://schemas.microsoft.com/office/drawing/2014/main" id="{E68C43E7-429D-877F-D832-9E2240F529A1}"/>
              </a:ext>
            </a:extLst>
          </p:cNvPr>
          <p:cNvPicPr>
            <a:picLocks noChangeAspect="1"/>
          </p:cNvPicPr>
          <p:nvPr/>
        </p:nvPicPr>
        <p:blipFill>
          <a:blip r:embed="rId6"/>
          <a:stretch>
            <a:fillRect/>
          </a:stretch>
        </p:blipFill>
        <p:spPr>
          <a:xfrm>
            <a:off x="4179198" y="7440245"/>
            <a:ext cx="723553" cy="723900"/>
          </a:xfrm>
          <a:prstGeom prst="rect">
            <a:avLst/>
          </a:prstGeom>
        </p:spPr>
      </p:pic>
      <p:pic>
        <p:nvPicPr>
          <p:cNvPr id="31" name="Picture 30" descr="High Strength  36T Gear &#10;&#10;High Strength 36T Gear">
            <a:extLst>
              <a:ext uri="{FF2B5EF4-FFF2-40B4-BE49-F238E27FC236}">
                <a16:creationId xmlns:a16="http://schemas.microsoft.com/office/drawing/2014/main" id="{E4A10FB4-0764-B61B-CC9D-6A37743CCFC8}"/>
              </a:ext>
            </a:extLst>
          </p:cNvPr>
          <p:cNvPicPr>
            <a:picLocks noChangeAspect="1"/>
          </p:cNvPicPr>
          <p:nvPr/>
        </p:nvPicPr>
        <p:blipFill>
          <a:blip r:embed="rId6"/>
          <a:stretch>
            <a:fillRect/>
          </a:stretch>
        </p:blipFill>
        <p:spPr>
          <a:xfrm>
            <a:off x="3523975" y="7440310"/>
            <a:ext cx="723553" cy="723900"/>
          </a:xfrm>
          <a:prstGeom prst="rect">
            <a:avLst/>
          </a:prstGeom>
        </p:spPr>
      </p:pic>
      <p:pic>
        <p:nvPicPr>
          <p:cNvPr id="5" name="Picture 4" descr="276-1341-003&#10;&#10;15x30 Base Plate">
            <a:extLst>
              <a:ext uri="{FF2B5EF4-FFF2-40B4-BE49-F238E27FC236}">
                <a16:creationId xmlns:a16="http://schemas.microsoft.com/office/drawing/2014/main" id="{3C704246-AE00-9581-66CA-D25FFB64971F}"/>
              </a:ext>
            </a:extLst>
          </p:cNvPr>
          <p:cNvPicPr>
            <a:picLocks noChangeAspect="1"/>
          </p:cNvPicPr>
          <p:nvPr/>
        </p:nvPicPr>
        <p:blipFill>
          <a:blip r:embed="rId7"/>
          <a:stretch>
            <a:fillRect/>
          </a:stretch>
        </p:blipFill>
        <p:spPr>
          <a:xfrm>
            <a:off x="2630560" y="2255419"/>
            <a:ext cx="3109042" cy="6257924"/>
          </a:xfrm>
          <a:prstGeom prst="rect">
            <a:avLst/>
          </a:prstGeom>
        </p:spPr>
      </p:pic>
      <p:pic>
        <p:nvPicPr>
          <p:cNvPr id="32" name="Picture 31" descr="276-6450&#10;&#10;Straight Flex Wheel (4&quot; OD x 1&quot; WD, 1-1/8&quot; ID, 30A)">
            <a:extLst>
              <a:ext uri="{FF2B5EF4-FFF2-40B4-BE49-F238E27FC236}">
                <a16:creationId xmlns:a16="http://schemas.microsoft.com/office/drawing/2014/main" id="{2BF4C12C-FA1D-DC7F-937F-C37D1A125C0E}"/>
              </a:ext>
            </a:extLst>
          </p:cNvPr>
          <p:cNvPicPr>
            <a:picLocks noChangeAspect="1"/>
          </p:cNvPicPr>
          <p:nvPr/>
        </p:nvPicPr>
        <p:blipFill>
          <a:blip r:embed="rId8"/>
          <a:stretch>
            <a:fillRect/>
          </a:stretch>
        </p:blipFill>
        <p:spPr>
          <a:xfrm>
            <a:off x="1846052" y="2152557"/>
            <a:ext cx="1837444" cy="1819275"/>
          </a:xfrm>
          <a:prstGeom prst="rect">
            <a:avLst/>
          </a:prstGeom>
        </p:spPr>
      </p:pic>
      <p:pic>
        <p:nvPicPr>
          <p:cNvPr id="33" name="Picture 32" descr="276-6450&#10;&#10;Straight Flex Wheel (4&quot; OD x 1&quot; WD, 1-1/8&quot; ID, 30A)">
            <a:extLst>
              <a:ext uri="{FF2B5EF4-FFF2-40B4-BE49-F238E27FC236}">
                <a16:creationId xmlns:a16="http://schemas.microsoft.com/office/drawing/2014/main" id="{34F5F51E-C86A-C210-F020-42EEE474DE93}"/>
              </a:ext>
            </a:extLst>
          </p:cNvPr>
          <p:cNvPicPr>
            <a:picLocks noChangeAspect="1"/>
          </p:cNvPicPr>
          <p:nvPr/>
        </p:nvPicPr>
        <p:blipFill>
          <a:blip r:embed="rId8"/>
          <a:stretch>
            <a:fillRect/>
          </a:stretch>
        </p:blipFill>
        <p:spPr>
          <a:xfrm>
            <a:off x="1847068" y="4529420"/>
            <a:ext cx="1837444" cy="1819275"/>
          </a:xfrm>
          <a:prstGeom prst="rect">
            <a:avLst/>
          </a:prstGeom>
        </p:spPr>
      </p:pic>
      <p:pic>
        <p:nvPicPr>
          <p:cNvPr id="34" name="Picture 33" descr="276-6450&#10;&#10;Straight Flex Wheel (4&quot; OD x 1&quot; WD, 1-1/8&quot; ID, 30A)">
            <a:extLst>
              <a:ext uri="{FF2B5EF4-FFF2-40B4-BE49-F238E27FC236}">
                <a16:creationId xmlns:a16="http://schemas.microsoft.com/office/drawing/2014/main" id="{091AB9BB-0076-691A-76D5-4AEC450A09BC}"/>
              </a:ext>
            </a:extLst>
          </p:cNvPr>
          <p:cNvPicPr>
            <a:picLocks noChangeAspect="1"/>
          </p:cNvPicPr>
          <p:nvPr/>
        </p:nvPicPr>
        <p:blipFill>
          <a:blip r:embed="rId8"/>
          <a:stretch>
            <a:fillRect/>
          </a:stretch>
        </p:blipFill>
        <p:spPr>
          <a:xfrm>
            <a:off x="1943656" y="6892623"/>
            <a:ext cx="1837444" cy="1819275"/>
          </a:xfrm>
          <a:prstGeom prst="rect">
            <a:avLst/>
          </a:prstGeom>
        </p:spPr>
      </p:pic>
      <p:pic>
        <p:nvPicPr>
          <p:cNvPr id="35" name="Picture 34" descr="276-6450&#10;&#10;Straight Flex Wheel (4&quot; OD x 1&quot; WD, 1-1/8&quot; ID, 30A)">
            <a:extLst>
              <a:ext uri="{FF2B5EF4-FFF2-40B4-BE49-F238E27FC236}">
                <a16:creationId xmlns:a16="http://schemas.microsoft.com/office/drawing/2014/main" id="{6ACDAEAD-F7CA-CB5D-8E7E-340FE9BC11F3}"/>
              </a:ext>
            </a:extLst>
          </p:cNvPr>
          <p:cNvPicPr>
            <a:picLocks noChangeAspect="1"/>
          </p:cNvPicPr>
          <p:nvPr/>
        </p:nvPicPr>
        <p:blipFill>
          <a:blip r:embed="rId8"/>
          <a:stretch>
            <a:fillRect/>
          </a:stretch>
        </p:blipFill>
        <p:spPr>
          <a:xfrm>
            <a:off x="4743626" y="6892689"/>
            <a:ext cx="1837444" cy="1819275"/>
          </a:xfrm>
          <a:prstGeom prst="rect">
            <a:avLst/>
          </a:prstGeom>
        </p:spPr>
      </p:pic>
      <p:pic>
        <p:nvPicPr>
          <p:cNvPr id="36" name="Picture 35" descr="276-6450&#10;&#10;Straight Flex Wheel (4&quot; OD x 1&quot; WD, 1-1/8&quot; ID, 30A)">
            <a:extLst>
              <a:ext uri="{FF2B5EF4-FFF2-40B4-BE49-F238E27FC236}">
                <a16:creationId xmlns:a16="http://schemas.microsoft.com/office/drawing/2014/main" id="{BE1ABE25-20DE-C057-8EAB-86683B16539F}"/>
              </a:ext>
            </a:extLst>
          </p:cNvPr>
          <p:cNvPicPr>
            <a:picLocks noChangeAspect="1"/>
          </p:cNvPicPr>
          <p:nvPr/>
        </p:nvPicPr>
        <p:blipFill>
          <a:blip r:embed="rId8"/>
          <a:stretch>
            <a:fillRect/>
          </a:stretch>
        </p:blipFill>
        <p:spPr>
          <a:xfrm>
            <a:off x="4691418" y="4474978"/>
            <a:ext cx="1837444" cy="1819275"/>
          </a:xfrm>
          <a:prstGeom prst="rect">
            <a:avLst/>
          </a:prstGeom>
        </p:spPr>
      </p:pic>
      <p:pic>
        <p:nvPicPr>
          <p:cNvPr id="37" name="Picture 36" descr="276-6450&#10;&#10;Straight Flex Wheel (4&quot; OD x 1&quot; WD, 1-1/8&quot; ID, 30A)">
            <a:extLst>
              <a:ext uri="{FF2B5EF4-FFF2-40B4-BE49-F238E27FC236}">
                <a16:creationId xmlns:a16="http://schemas.microsoft.com/office/drawing/2014/main" id="{85D9FC0A-09C6-A6B8-7C97-EA19110E7B71}"/>
              </a:ext>
            </a:extLst>
          </p:cNvPr>
          <p:cNvPicPr>
            <a:picLocks noChangeAspect="1"/>
          </p:cNvPicPr>
          <p:nvPr/>
        </p:nvPicPr>
        <p:blipFill>
          <a:blip r:embed="rId8"/>
          <a:stretch>
            <a:fillRect/>
          </a:stretch>
        </p:blipFill>
        <p:spPr>
          <a:xfrm>
            <a:off x="4652838" y="2152885"/>
            <a:ext cx="1837444" cy="1819275"/>
          </a:xfrm>
          <a:prstGeom prst="rect">
            <a:avLst/>
          </a:prstGeom>
        </p:spPr>
      </p:pic>
      <p:pic>
        <p:nvPicPr>
          <p:cNvPr id="38" name="Picture 37" descr="276-7400&#10;&#10;2&quot; Mecanum Wheel">
            <a:extLst>
              <a:ext uri="{FF2B5EF4-FFF2-40B4-BE49-F238E27FC236}">
                <a16:creationId xmlns:a16="http://schemas.microsoft.com/office/drawing/2014/main" id="{246DBEF6-0E00-CC51-A28C-49AE10D5E3DC}"/>
              </a:ext>
            </a:extLst>
          </p:cNvPr>
          <p:cNvPicPr>
            <a:picLocks noChangeAspect="1"/>
          </p:cNvPicPr>
          <p:nvPr/>
        </p:nvPicPr>
        <p:blipFill>
          <a:blip r:embed="rId9"/>
          <a:stretch>
            <a:fillRect/>
          </a:stretch>
        </p:blipFill>
        <p:spPr>
          <a:xfrm>
            <a:off x="2526244" y="2851087"/>
            <a:ext cx="463191" cy="436080"/>
          </a:xfrm>
          <a:prstGeom prst="rect">
            <a:avLst/>
          </a:prstGeom>
        </p:spPr>
      </p:pic>
      <p:pic>
        <p:nvPicPr>
          <p:cNvPr id="39" name="Picture 38" descr="276-7400&#10;&#10;2&quot; Mecanum Wheel">
            <a:extLst>
              <a:ext uri="{FF2B5EF4-FFF2-40B4-BE49-F238E27FC236}">
                <a16:creationId xmlns:a16="http://schemas.microsoft.com/office/drawing/2014/main" id="{6B5AAED2-FE9D-3A91-0738-A274E5223B0B}"/>
              </a:ext>
            </a:extLst>
          </p:cNvPr>
          <p:cNvPicPr>
            <a:picLocks noChangeAspect="1"/>
          </p:cNvPicPr>
          <p:nvPr/>
        </p:nvPicPr>
        <p:blipFill>
          <a:blip r:embed="rId9"/>
          <a:stretch>
            <a:fillRect/>
          </a:stretch>
        </p:blipFill>
        <p:spPr>
          <a:xfrm>
            <a:off x="5381106" y="2837493"/>
            <a:ext cx="463191" cy="436080"/>
          </a:xfrm>
          <a:prstGeom prst="rect">
            <a:avLst/>
          </a:prstGeom>
        </p:spPr>
      </p:pic>
      <p:pic>
        <p:nvPicPr>
          <p:cNvPr id="40" name="Picture 39" descr="276-7400&#10;&#10;2&quot; Mecanum Wheel">
            <a:extLst>
              <a:ext uri="{FF2B5EF4-FFF2-40B4-BE49-F238E27FC236}">
                <a16:creationId xmlns:a16="http://schemas.microsoft.com/office/drawing/2014/main" id="{323C73DC-7A8A-F5AC-DDBE-8E503DBF1ED7}"/>
              </a:ext>
            </a:extLst>
          </p:cNvPr>
          <p:cNvPicPr>
            <a:picLocks noChangeAspect="1"/>
          </p:cNvPicPr>
          <p:nvPr/>
        </p:nvPicPr>
        <p:blipFill>
          <a:blip r:embed="rId9"/>
          <a:stretch>
            <a:fillRect/>
          </a:stretch>
        </p:blipFill>
        <p:spPr>
          <a:xfrm>
            <a:off x="5383817" y="5159716"/>
            <a:ext cx="463191" cy="436080"/>
          </a:xfrm>
          <a:prstGeom prst="rect">
            <a:avLst/>
          </a:prstGeom>
        </p:spPr>
      </p:pic>
      <p:pic>
        <p:nvPicPr>
          <p:cNvPr id="41" name="Picture 40" descr="276-7400&#10;&#10;2&quot; Mecanum Wheel">
            <a:extLst>
              <a:ext uri="{FF2B5EF4-FFF2-40B4-BE49-F238E27FC236}">
                <a16:creationId xmlns:a16="http://schemas.microsoft.com/office/drawing/2014/main" id="{13BD5309-B53A-A0DA-C324-8D8370742C74}"/>
              </a:ext>
            </a:extLst>
          </p:cNvPr>
          <p:cNvPicPr>
            <a:picLocks noChangeAspect="1"/>
          </p:cNvPicPr>
          <p:nvPr/>
        </p:nvPicPr>
        <p:blipFill>
          <a:blip r:embed="rId9"/>
          <a:stretch>
            <a:fillRect/>
          </a:stretch>
        </p:blipFill>
        <p:spPr>
          <a:xfrm>
            <a:off x="2533009" y="5228079"/>
            <a:ext cx="463191" cy="436080"/>
          </a:xfrm>
          <a:prstGeom prst="rect">
            <a:avLst/>
          </a:prstGeom>
        </p:spPr>
      </p:pic>
      <p:pic>
        <p:nvPicPr>
          <p:cNvPr id="42" name="Picture 41" descr="276-7400&#10;&#10;2&quot; Mecanum Wheel">
            <a:extLst>
              <a:ext uri="{FF2B5EF4-FFF2-40B4-BE49-F238E27FC236}">
                <a16:creationId xmlns:a16="http://schemas.microsoft.com/office/drawing/2014/main" id="{1002CB9E-82A9-79B1-0F29-039DE4F9DB4E}"/>
              </a:ext>
            </a:extLst>
          </p:cNvPr>
          <p:cNvPicPr>
            <a:picLocks noChangeAspect="1"/>
          </p:cNvPicPr>
          <p:nvPr/>
        </p:nvPicPr>
        <p:blipFill>
          <a:blip r:embed="rId9"/>
          <a:stretch>
            <a:fillRect/>
          </a:stretch>
        </p:blipFill>
        <p:spPr>
          <a:xfrm>
            <a:off x="2629926" y="7591282"/>
            <a:ext cx="463191" cy="436080"/>
          </a:xfrm>
          <a:prstGeom prst="rect">
            <a:avLst/>
          </a:prstGeom>
        </p:spPr>
      </p:pic>
      <p:pic>
        <p:nvPicPr>
          <p:cNvPr id="43" name="Picture 42" descr="276-7400&#10;&#10;2&quot; Mecanum Wheel">
            <a:extLst>
              <a:ext uri="{FF2B5EF4-FFF2-40B4-BE49-F238E27FC236}">
                <a16:creationId xmlns:a16="http://schemas.microsoft.com/office/drawing/2014/main" id="{152D39B3-8E4C-DCF7-53A1-8871217FE4F3}"/>
              </a:ext>
            </a:extLst>
          </p:cNvPr>
          <p:cNvPicPr>
            <a:picLocks noChangeAspect="1"/>
          </p:cNvPicPr>
          <p:nvPr/>
        </p:nvPicPr>
        <p:blipFill>
          <a:blip r:embed="rId9"/>
          <a:stretch>
            <a:fillRect/>
          </a:stretch>
        </p:blipFill>
        <p:spPr>
          <a:xfrm>
            <a:off x="5430225" y="7591346"/>
            <a:ext cx="463191" cy="436080"/>
          </a:xfrm>
          <a:prstGeom prst="rect">
            <a:avLst/>
          </a:prstGeom>
        </p:spPr>
      </p:pic>
      <p:pic>
        <p:nvPicPr>
          <p:cNvPr id="8" name="Picture 7" descr="A yellow circle and black squares&#10;&#10;AI-generated content may be incorrect.">
            <a:extLst>
              <a:ext uri="{FF2B5EF4-FFF2-40B4-BE49-F238E27FC236}">
                <a16:creationId xmlns:a16="http://schemas.microsoft.com/office/drawing/2014/main" id="{B4F26953-C606-B4A4-5FE3-8598C3206744}"/>
              </a:ext>
            </a:extLst>
          </p:cNvPr>
          <p:cNvPicPr>
            <a:picLocks noChangeAspect="1"/>
          </p:cNvPicPr>
          <p:nvPr/>
        </p:nvPicPr>
        <p:blipFill>
          <a:blip r:embed="rId10"/>
          <a:stretch>
            <a:fillRect/>
          </a:stretch>
        </p:blipFill>
        <p:spPr>
          <a:xfrm>
            <a:off x="7153164" y="-9478"/>
            <a:ext cx="603019" cy="809871"/>
          </a:xfrm>
          <a:prstGeom prst="rect">
            <a:avLst/>
          </a:prstGeom>
        </p:spPr>
      </p:pic>
    </p:spTree>
    <p:extLst>
      <p:ext uri="{BB962C8B-B14F-4D97-AF65-F5344CB8AC3E}">
        <p14:creationId xmlns:p14="http://schemas.microsoft.com/office/powerpoint/2010/main" val="38033032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8232081B-7AE9-92B5-0580-701DC8A192A4}"/>
            </a:ext>
          </a:extLst>
        </p:cNvPr>
        <p:cNvGrpSpPr/>
        <p:nvPr/>
      </p:nvGrpSpPr>
      <p:grpSpPr>
        <a:xfrm>
          <a:off x="0" y="0"/>
          <a:ext cx="0" cy="0"/>
          <a:chOff x="0" y="0"/>
          <a:chExt cx="0" cy="0"/>
        </a:xfrm>
      </p:grpSpPr>
      <p:sp>
        <p:nvSpPr>
          <p:cNvPr id="284" name="Google Shape;284;p35">
            <a:extLst>
              <a:ext uri="{FF2B5EF4-FFF2-40B4-BE49-F238E27FC236}">
                <a16:creationId xmlns:a16="http://schemas.microsoft.com/office/drawing/2014/main" id="{A8BE6E1E-78FD-25B4-BA37-EE5F00943044}"/>
              </a:ext>
            </a:extLst>
          </p:cNvPr>
          <p:cNvSpPr txBox="1">
            <a:spLocks noGrp="1"/>
          </p:cNvSpPr>
          <p:nvPr>
            <p:ph type="subTitle" idx="1"/>
          </p:nvPr>
        </p:nvSpPr>
        <p:spPr>
          <a:xfrm>
            <a:off x="210025" y="609792"/>
            <a:ext cx="1436100" cy="304800"/>
          </a:xfrm>
          <a:prstGeom prst="rect">
            <a:avLst/>
          </a:prstGeom>
        </p:spPr>
        <p:txBody>
          <a:bodyPr spcFirstLastPara="1" wrap="square" lIns="0" tIns="0" rIns="0" bIns="0" anchor="t" anchorCtr="0">
            <a:noAutofit/>
          </a:bodyPr>
          <a:lstStyle/>
          <a:p>
            <a:pPr marL="0" indent="0"/>
            <a:r>
              <a:rPr lang="en"/>
              <a:t>Intake Motor (Right-hand)</a:t>
            </a:r>
          </a:p>
        </p:txBody>
      </p:sp>
      <p:sp>
        <p:nvSpPr>
          <p:cNvPr id="285" name="Google Shape;285;p35">
            <a:extLst>
              <a:ext uri="{FF2B5EF4-FFF2-40B4-BE49-F238E27FC236}">
                <a16:creationId xmlns:a16="http://schemas.microsoft.com/office/drawing/2014/main" id="{C59004D5-1048-F1A3-2159-3C67A05B7ABB}"/>
              </a:ext>
            </a:extLst>
          </p:cNvPr>
          <p:cNvSpPr txBox="1">
            <a:spLocks noGrp="1"/>
          </p:cNvSpPr>
          <p:nvPr>
            <p:ph type="subTitle" idx="2"/>
          </p:nvPr>
        </p:nvSpPr>
        <p:spPr>
          <a:xfrm>
            <a:off x="210025" y="1073758"/>
            <a:ext cx="1436100" cy="304800"/>
          </a:xfrm>
          <a:prstGeom prst="rect">
            <a:avLst/>
          </a:prstGeom>
        </p:spPr>
        <p:txBody>
          <a:bodyPr spcFirstLastPara="1" wrap="square" lIns="0" tIns="0" rIns="0" bIns="0" anchor="t" anchorCtr="0">
            <a:noAutofit/>
          </a:bodyPr>
          <a:lstStyle/>
          <a:p>
            <a:pPr marL="0" indent="0"/>
            <a:r>
              <a:rPr lang="en"/>
              <a:t>Conveyor</a:t>
            </a:r>
          </a:p>
          <a:p>
            <a:pPr marL="0" indent="0"/>
            <a:r>
              <a:rPr lang="en"/>
              <a:t>Motor</a:t>
            </a:r>
          </a:p>
        </p:txBody>
      </p:sp>
      <p:sp>
        <p:nvSpPr>
          <p:cNvPr id="286" name="Google Shape;286;p35">
            <a:extLst>
              <a:ext uri="{FF2B5EF4-FFF2-40B4-BE49-F238E27FC236}">
                <a16:creationId xmlns:a16="http://schemas.microsoft.com/office/drawing/2014/main" id="{95210F47-0AE8-D238-552D-26CBDA70100E}"/>
              </a:ext>
            </a:extLst>
          </p:cNvPr>
          <p:cNvSpPr txBox="1">
            <a:spLocks noGrp="1"/>
          </p:cNvSpPr>
          <p:nvPr>
            <p:ph type="subTitle" idx="3"/>
          </p:nvPr>
        </p:nvSpPr>
        <p:spPr>
          <a:xfrm>
            <a:off x="210025" y="1537742"/>
            <a:ext cx="1436100" cy="304800"/>
          </a:xfrm>
          <a:prstGeom prst="rect">
            <a:avLst/>
          </a:prstGeom>
        </p:spPr>
        <p:txBody>
          <a:bodyPr spcFirstLastPara="1" wrap="square" lIns="0" tIns="0" rIns="0" bIns="0" anchor="t" anchorCtr="0">
            <a:noAutofit/>
          </a:bodyPr>
          <a:lstStyle/>
          <a:p>
            <a:pPr marL="0" indent="0"/>
            <a:r>
              <a:rPr lang="en"/>
              <a:t>Output Motor</a:t>
            </a:r>
          </a:p>
        </p:txBody>
      </p:sp>
      <p:sp>
        <p:nvSpPr>
          <p:cNvPr id="287" name="Google Shape;287;p35">
            <a:extLst>
              <a:ext uri="{FF2B5EF4-FFF2-40B4-BE49-F238E27FC236}">
                <a16:creationId xmlns:a16="http://schemas.microsoft.com/office/drawing/2014/main" id="{AA872D4F-59F0-4EC5-E503-0C9D0B670ED6}"/>
              </a:ext>
            </a:extLst>
          </p:cNvPr>
          <p:cNvSpPr txBox="1">
            <a:spLocks noGrp="1"/>
          </p:cNvSpPr>
          <p:nvPr>
            <p:ph type="subTitle" idx="4"/>
          </p:nvPr>
        </p:nvSpPr>
        <p:spPr>
          <a:xfrm>
            <a:off x="210025" y="2001717"/>
            <a:ext cx="1436100" cy="304800"/>
          </a:xfrm>
          <a:prstGeom prst="rect">
            <a:avLst/>
          </a:prstGeom>
        </p:spPr>
        <p:txBody>
          <a:bodyPr spcFirstLastPara="1" wrap="square" lIns="0" tIns="0" rIns="0" bIns="0" anchor="t" anchorCtr="0">
            <a:noAutofit/>
          </a:bodyPr>
          <a:lstStyle/>
          <a:p>
            <a:pPr marL="0" indent="0"/>
            <a:r>
              <a:rPr lang="en-US"/>
              <a:t>UNOCCUPIED</a:t>
            </a:r>
          </a:p>
        </p:txBody>
      </p:sp>
      <p:sp>
        <p:nvSpPr>
          <p:cNvPr id="288" name="Google Shape;288;p35">
            <a:extLst>
              <a:ext uri="{FF2B5EF4-FFF2-40B4-BE49-F238E27FC236}">
                <a16:creationId xmlns:a16="http://schemas.microsoft.com/office/drawing/2014/main" id="{27768DEA-E2C7-B8FC-E366-E7F59F798316}"/>
              </a:ext>
            </a:extLst>
          </p:cNvPr>
          <p:cNvSpPr txBox="1">
            <a:spLocks noGrp="1"/>
          </p:cNvSpPr>
          <p:nvPr>
            <p:ph type="subTitle" idx="5"/>
          </p:nvPr>
        </p:nvSpPr>
        <p:spPr>
          <a:xfrm>
            <a:off x="210025" y="2465692"/>
            <a:ext cx="1436100" cy="304800"/>
          </a:xfrm>
          <a:prstGeom prst="rect">
            <a:avLst/>
          </a:prstGeom>
        </p:spPr>
        <p:txBody>
          <a:bodyPr spcFirstLastPara="1" wrap="square" lIns="0" tIns="0" rIns="0" bIns="0" anchor="t" anchorCtr="0">
            <a:noAutofit/>
          </a:bodyPr>
          <a:lstStyle/>
          <a:p>
            <a:pPr marL="0" lvl="0" indent="0" algn="l">
              <a:spcBef>
                <a:spcPts val="0"/>
              </a:spcBef>
              <a:spcAft>
                <a:spcPts val="0"/>
              </a:spcAft>
              <a:buNone/>
            </a:pPr>
            <a:r>
              <a:rPr lang="en"/>
              <a:t>UNOCCUPIED</a:t>
            </a:r>
            <a:endParaRPr lang="en-US"/>
          </a:p>
          <a:p>
            <a:pPr marL="0" lvl="0" indent="0" algn="l" rtl="0">
              <a:spcBef>
                <a:spcPts val="0"/>
              </a:spcBef>
              <a:spcAft>
                <a:spcPts val="0"/>
              </a:spcAft>
              <a:buNone/>
            </a:pPr>
            <a:endParaRPr/>
          </a:p>
        </p:txBody>
      </p:sp>
      <p:sp>
        <p:nvSpPr>
          <p:cNvPr id="289" name="Google Shape;289;p35">
            <a:extLst>
              <a:ext uri="{FF2B5EF4-FFF2-40B4-BE49-F238E27FC236}">
                <a16:creationId xmlns:a16="http://schemas.microsoft.com/office/drawing/2014/main" id="{9B64CBED-1ED4-BEE8-B9CE-E80BD2615BEB}"/>
              </a:ext>
            </a:extLst>
          </p:cNvPr>
          <p:cNvSpPr txBox="1">
            <a:spLocks noGrp="1"/>
          </p:cNvSpPr>
          <p:nvPr>
            <p:ph type="subTitle" idx="6"/>
          </p:nvPr>
        </p:nvSpPr>
        <p:spPr>
          <a:xfrm>
            <a:off x="210025" y="2929667"/>
            <a:ext cx="1436100" cy="304800"/>
          </a:xfrm>
          <a:prstGeom prst="rect">
            <a:avLst/>
          </a:prstGeom>
        </p:spPr>
        <p:txBody>
          <a:bodyPr spcFirstLastPara="1" wrap="square" lIns="0" tIns="0" rIns="0" bIns="0" anchor="t" anchorCtr="0">
            <a:noAutofit/>
          </a:bodyPr>
          <a:lstStyle/>
          <a:p>
            <a:pPr marL="0" lvl="0" indent="0" algn="l">
              <a:spcBef>
                <a:spcPts val="0"/>
              </a:spcBef>
              <a:spcAft>
                <a:spcPts val="0"/>
              </a:spcAft>
              <a:buNone/>
            </a:pPr>
            <a:r>
              <a:rPr lang="en"/>
              <a:t>UNOCCUPIED</a:t>
            </a:r>
            <a:endParaRPr lang="en-US"/>
          </a:p>
          <a:p>
            <a:pPr marL="0" lvl="0" indent="0" algn="l" rtl="0">
              <a:spcBef>
                <a:spcPts val="0"/>
              </a:spcBef>
              <a:spcAft>
                <a:spcPts val="0"/>
              </a:spcAft>
              <a:buNone/>
            </a:pPr>
            <a:endParaRPr/>
          </a:p>
        </p:txBody>
      </p:sp>
      <p:sp>
        <p:nvSpPr>
          <p:cNvPr id="290" name="Google Shape;290;p35">
            <a:extLst>
              <a:ext uri="{FF2B5EF4-FFF2-40B4-BE49-F238E27FC236}">
                <a16:creationId xmlns:a16="http://schemas.microsoft.com/office/drawing/2014/main" id="{03E3E210-7A17-9EF6-242F-7E5A42E99EA0}"/>
              </a:ext>
            </a:extLst>
          </p:cNvPr>
          <p:cNvSpPr txBox="1">
            <a:spLocks noGrp="1"/>
          </p:cNvSpPr>
          <p:nvPr>
            <p:ph type="subTitle" idx="7"/>
          </p:nvPr>
        </p:nvSpPr>
        <p:spPr>
          <a:xfrm>
            <a:off x="210025" y="3393642"/>
            <a:ext cx="1436100" cy="304800"/>
          </a:xfrm>
          <a:prstGeom prst="rect">
            <a:avLst/>
          </a:prstGeom>
        </p:spPr>
        <p:txBody>
          <a:bodyPr spcFirstLastPara="1" wrap="square" lIns="0" tIns="0" rIns="0" bIns="0" anchor="t" anchorCtr="0">
            <a:noAutofit/>
          </a:bodyPr>
          <a:lstStyle/>
          <a:p>
            <a:pPr marL="0" indent="0"/>
            <a:r>
              <a:rPr lang="en"/>
              <a:t>UNOCCUPIED</a:t>
            </a:r>
            <a:endParaRPr lang="en-US"/>
          </a:p>
          <a:p>
            <a:pPr marL="0" lvl="0" indent="0" algn="l" rtl="0">
              <a:spcBef>
                <a:spcPts val="0"/>
              </a:spcBef>
              <a:spcAft>
                <a:spcPts val="0"/>
              </a:spcAft>
              <a:buNone/>
            </a:pPr>
            <a:endParaRPr/>
          </a:p>
        </p:txBody>
      </p:sp>
      <p:sp>
        <p:nvSpPr>
          <p:cNvPr id="291" name="Google Shape;291;p35">
            <a:extLst>
              <a:ext uri="{FF2B5EF4-FFF2-40B4-BE49-F238E27FC236}">
                <a16:creationId xmlns:a16="http://schemas.microsoft.com/office/drawing/2014/main" id="{E180BBD1-E9ED-6562-7560-B7C2D3805D29}"/>
              </a:ext>
            </a:extLst>
          </p:cNvPr>
          <p:cNvSpPr txBox="1">
            <a:spLocks noGrp="1"/>
          </p:cNvSpPr>
          <p:nvPr>
            <p:ph type="subTitle" idx="8"/>
          </p:nvPr>
        </p:nvSpPr>
        <p:spPr>
          <a:xfrm>
            <a:off x="210025" y="3857617"/>
            <a:ext cx="1436100" cy="304800"/>
          </a:xfrm>
          <a:prstGeom prst="rect">
            <a:avLst/>
          </a:prstGeom>
        </p:spPr>
        <p:txBody>
          <a:bodyPr spcFirstLastPara="1" wrap="square" lIns="0" tIns="0" rIns="0" bIns="0" anchor="t" anchorCtr="0">
            <a:noAutofit/>
          </a:bodyPr>
          <a:lstStyle/>
          <a:p>
            <a:pPr marL="0" lvl="0" indent="0" algn="l">
              <a:spcBef>
                <a:spcPts val="0"/>
              </a:spcBef>
              <a:spcAft>
                <a:spcPts val="0"/>
              </a:spcAft>
              <a:buNone/>
            </a:pPr>
            <a:r>
              <a:rPr lang="en"/>
              <a:t>UNOCCUPIED</a:t>
            </a:r>
            <a:endParaRPr lang="en-US"/>
          </a:p>
          <a:p>
            <a:pPr marL="0" lvl="0" indent="0" algn="l" rtl="0">
              <a:spcBef>
                <a:spcPts val="0"/>
              </a:spcBef>
              <a:spcAft>
                <a:spcPts val="0"/>
              </a:spcAft>
              <a:buNone/>
            </a:pPr>
            <a:endParaRPr/>
          </a:p>
        </p:txBody>
      </p:sp>
      <p:sp>
        <p:nvSpPr>
          <p:cNvPr id="292" name="Google Shape;292;p35">
            <a:extLst>
              <a:ext uri="{FF2B5EF4-FFF2-40B4-BE49-F238E27FC236}">
                <a16:creationId xmlns:a16="http://schemas.microsoft.com/office/drawing/2014/main" id="{0F92232C-A7CD-7F45-E968-7D89DDED5B86}"/>
              </a:ext>
            </a:extLst>
          </p:cNvPr>
          <p:cNvSpPr txBox="1">
            <a:spLocks noGrp="1"/>
          </p:cNvSpPr>
          <p:nvPr>
            <p:ph type="subTitle" idx="9"/>
          </p:nvPr>
        </p:nvSpPr>
        <p:spPr>
          <a:xfrm>
            <a:off x="210025" y="4321592"/>
            <a:ext cx="1436100" cy="304800"/>
          </a:xfrm>
          <a:prstGeom prst="rect">
            <a:avLst/>
          </a:prstGeom>
        </p:spPr>
        <p:txBody>
          <a:bodyPr spcFirstLastPara="1" wrap="square" lIns="0" tIns="0" rIns="0" bIns="0" anchor="t" anchorCtr="0">
            <a:noAutofit/>
          </a:bodyPr>
          <a:lstStyle/>
          <a:p>
            <a:pPr marL="0" lvl="0" indent="0" algn="l">
              <a:spcBef>
                <a:spcPts val="0"/>
              </a:spcBef>
              <a:spcAft>
                <a:spcPts val="0"/>
              </a:spcAft>
              <a:buNone/>
            </a:pPr>
            <a:r>
              <a:rPr lang="en"/>
              <a:t>UNOCCUPIED</a:t>
            </a:r>
            <a:endParaRPr lang="en-US"/>
          </a:p>
          <a:p>
            <a:pPr marL="0" lvl="0" indent="0" algn="l" rtl="0">
              <a:spcBef>
                <a:spcPts val="0"/>
              </a:spcBef>
              <a:spcAft>
                <a:spcPts val="0"/>
              </a:spcAft>
              <a:buNone/>
            </a:pPr>
            <a:endParaRPr/>
          </a:p>
        </p:txBody>
      </p:sp>
      <p:sp>
        <p:nvSpPr>
          <p:cNvPr id="293" name="Google Shape;293;p35">
            <a:extLst>
              <a:ext uri="{FF2B5EF4-FFF2-40B4-BE49-F238E27FC236}">
                <a16:creationId xmlns:a16="http://schemas.microsoft.com/office/drawing/2014/main" id="{624ABF7A-006D-9D7C-A744-CF93AF46B183}"/>
              </a:ext>
            </a:extLst>
          </p:cNvPr>
          <p:cNvSpPr txBox="1">
            <a:spLocks noGrp="1"/>
          </p:cNvSpPr>
          <p:nvPr>
            <p:ph type="subTitle" idx="13"/>
          </p:nvPr>
        </p:nvSpPr>
        <p:spPr>
          <a:xfrm>
            <a:off x="210025" y="4785567"/>
            <a:ext cx="1436100" cy="304800"/>
          </a:xfrm>
          <a:prstGeom prst="rect">
            <a:avLst/>
          </a:prstGeom>
        </p:spPr>
        <p:txBody>
          <a:bodyPr spcFirstLastPara="1" wrap="square" lIns="0" tIns="0" rIns="0" bIns="0" anchor="t" anchorCtr="0">
            <a:noAutofit/>
          </a:bodyPr>
          <a:lstStyle/>
          <a:p>
            <a:pPr marL="0" indent="0"/>
            <a:r>
              <a:rPr lang="en"/>
              <a:t>Inertia Sensor</a:t>
            </a:r>
            <a:endParaRPr lang="en-US"/>
          </a:p>
          <a:p>
            <a:pPr marL="0" lvl="0" indent="0" algn="l">
              <a:spcBef>
                <a:spcPts val="0"/>
              </a:spcBef>
              <a:spcAft>
                <a:spcPts val="0"/>
              </a:spcAft>
              <a:buNone/>
            </a:pPr>
            <a:endParaRPr lang="en"/>
          </a:p>
          <a:p>
            <a:pPr marL="0" lvl="0" indent="0" algn="l" rtl="0">
              <a:spcBef>
                <a:spcPts val="0"/>
              </a:spcBef>
              <a:spcAft>
                <a:spcPts val="0"/>
              </a:spcAft>
              <a:buNone/>
            </a:pPr>
            <a:endParaRPr/>
          </a:p>
        </p:txBody>
      </p:sp>
      <p:sp>
        <p:nvSpPr>
          <p:cNvPr id="294" name="Google Shape;294;p35">
            <a:extLst>
              <a:ext uri="{FF2B5EF4-FFF2-40B4-BE49-F238E27FC236}">
                <a16:creationId xmlns:a16="http://schemas.microsoft.com/office/drawing/2014/main" id="{A6305CB1-44BC-E620-2B9C-3578DC1C94C2}"/>
              </a:ext>
            </a:extLst>
          </p:cNvPr>
          <p:cNvSpPr txBox="1">
            <a:spLocks noGrp="1"/>
          </p:cNvSpPr>
          <p:nvPr>
            <p:ph type="subTitle" idx="14"/>
          </p:nvPr>
        </p:nvSpPr>
        <p:spPr>
          <a:xfrm>
            <a:off x="210025" y="5713517"/>
            <a:ext cx="1436100" cy="304800"/>
          </a:xfrm>
          <a:prstGeom prst="rect">
            <a:avLst/>
          </a:prstGeom>
        </p:spPr>
        <p:txBody>
          <a:bodyPr spcFirstLastPara="1" wrap="square" lIns="0" tIns="0" rIns="0" bIns="0" anchor="t" anchorCtr="0">
            <a:noAutofit/>
          </a:bodyPr>
          <a:lstStyle/>
          <a:p>
            <a:pPr marL="0" lvl="0" indent="0" algn="l">
              <a:spcBef>
                <a:spcPts val="0"/>
              </a:spcBef>
              <a:spcAft>
                <a:spcPts val="0"/>
              </a:spcAft>
              <a:buNone/>
            </a:pPr>
            <a:r>
              <a:rPr lang="en"/>
              <a:t>RADIO</a:t>
            </a:r>
            <a:endParaRPr lang="en-US"/>
          </a:p>
        </p:txBody>
      </p:sp>
      <p:sp>
        <p:nvSpPr>
          <p:cNvPr id="295" name="Google Shape;295;p35">
            <a:extLst>
              <a:ext uri="{FF2B5EF4-FFF2-40B4-BE49-F238E27FC236}">
                <a16:creationId xmlns:a16="http://schemas.microsoft.com/office/drawing/2014/main" id="{45A4FBD2-FBB4-50E6-A78C-95987AF32773}"/>
              </a:ext>
            </a:extLst>
          </p:cNvPr>
          <p:cNvSpPr txBox="1">
            <a:spLocks noGrp="1"/>
          </p:cNvSpPr>
          <p:nvPr>
            <p:ph type="subTitle" idx="15"/>
          </p:nvPr>
        </p:nvSpPr>
        <p:spPr>
          <a:xfrm>
            <a:off x="6099450" y="596245"/>
            <a:ext cx="1436100" cy="304800"/>
          </a:xfrm>
          <a:prstGeom prst="rect">
            <a:avLst/>
          </a:prstGeom>
        </p:spPr>
        <p:txBody>
          <a:bodyPr spcFirstLastPara="1" wrap="square" lIns="0" tIns="0" rIns="0" bIns="0" anchor="t" anchorCtr="0">
            <a:noAutofit/>
          </a:bodyPr>
          <a:lstStyle/>
          <a:p>
            <a:pPr marL="0" indent="0"/>
            <a:r>
              <a:rPr lang="en"/>
              <a:t>DT Motor L 1</a:t>
            </a:r>
          </a:p>
        </p:txBody>
      </p:sp>
      <p:sp>
        <p:nvSpPr>
          <p:cNvPr id="296" name="Google Shape;296;p35">
            <a:extLst>
              <a:ext uri="{FF2B5EF4-FFF2-40B4-BE49-F238E27FC236}">
                <a16:creationId xmlns:a16="http://schemas.microsoft.com/office/drawing/2014/main" id="{D894FB2A-DE49-23F9-43D4-2D1732081F1E}"/>
              </a:ext>
            </a:extLst>
          </p:cNvPr>
          <p:cNvSpPr txBox="1">
            <a:spLocks noGrp="1"/>
          </p:cNvSpPr>
          <p:nvPr>
            <p:ph type="subTitle" idx="16"/>
          </p:nvPr>
        </p:nvSpPr>
        <p:spPr>
          <a:xfrm>
            <a:off x="6099450" y="1060220"/>
            <a:ext cx="1436100" cy="304800"/>
          </a:xfrm>
          <a:prstGeom prst="rect">
            <a:avLst/>
          </a:prstGeom>
        </p:spPr>
        <p:txBody>
          <a:bodyPr spcFirstLastPara="1" wrap="square" lIns="0" tIns="0" rIns="0" bIns="0" anchor="t" anchorCtr="0">
            <a:noAutofit/>
          </a:bodyPr>
          <a:lstStyle/>
          <a:p>
            <a:pPr marL="0" indent="0">
              <a:buSzPts val="1100"/>
            </a:pPr>
            <a:r>
              <a:rPr lang="en"/>
              <a:t>DT Motor L 2</a:t>
            </a:r>
          </a:p>
        </p:txBody>
      </p:sp>
      <p:sp>
        <p:nvSpPr>
          <p:cNvPr id="297" name="Google Shape;297;p35">
            <a:extLst>
              <a:ext uri="{FF2B5EF4-FFF2-40B4-BE49-F238E27FC236}">
                <a16:creationId xmlns:a16="http://schemas.microsoft.com/office/drawing/2014/main" id="{6EE08017-DB4A-190C-53B5-1486D80AFE36}"/>
              </a:ext>
            </a:extLst>
          </p:cNvPr>
          <p:cNvSpPr txBox="1">
            <a:spLocks noGrp="1"/>
          </p:cNvSpPr>
          <p:nvPr>
            <p:ph type="subTitle" idx="17"/>
          </p:nvPr>
        </p:nvSpPr>
        <p:spPr>
          <a:xfrm>
            <a:off x="6099450" y="1524195"/>
            <a:ext cx="1436100" cy="304800"/>
          </a:xfrm>
          <a:prstGeom prst="rect">
            <a:avLst/>
          </a:prstGeom>
        </p:spPr>
        <p:txBody>
          <a:bodyPr spcFirstLastPara="1" wrap="square" lIns="0" tIns="0" rIns="0" bIns="0" anchor="t" anchorCtr="0">
            <a:noAutofit/>
          </a:bodyPr>
          <a:lstStyle/>
          <a:p>
            <a:pPr marL="0" indent="0"/>
            <a:r>
              <a:rPr lang="en"/>
              <a:t>DT Motor R 1</a:t>
            </a:r>
            <a:endParaRPr lang="en-US"/>
          </a:p>
        </p:txBody>
      </p:sp>
      <p:sp>
        <p:nvSpPr>
          <p:cNvPr id="298" name="Google Shape;298;p35">
            <a:extLst>
              <a:ext uri="{FF2B5EF4-FFF2-40B4-BE49-F238E27FC236}">
                <a16:creationId xmlns:a16="http://schemas.microsoft.com/office/drawing/2014/main" id="{849568BB-2889-E744-FD4C-6E7C36BDEBE4}"/>
              </a:ext>
            </a:extLst>
          </p:cNvPr>
          <p:cNvSpPr txBox="1">
            <a:spLocks noGrp="1"/>
          </p:cNvSpPr>
          <p:nvPr>
            <p:ph type="subTitle" idx="18"/>
          </p:nvPr>
        </p:nvSpPr>
        <p:spPr>
          <a:xfrm>
            <a:off x="6099450" y="1988170"/>
            <a:ext cx="1436100" cy="304800"/>
          </a:xfrm>
          <a:prstGeom prst="rect">
            <a:avLst/>
          </a:prstGeom>
        </p:spPr>
        <p:txBody>
          <a:bodyPr spcFirstLastPara="1" wrap="square" lIns="0" tIns="0" rIns="0" bIns="0" anchor="t" anchorCtr="0">
            <a:noAutofit/>
          </a:bodyPr>
          <a:lstStyle/>
          <a:p>
            <a:pPr marL="0" indent="0"/>
            <a:r>
              <a:rPr lang="en"/>
              <a:t>DT Motor R 2</a:t>
            </a:r>
            <a:endParaRPr lang="en-US"/>
          </a:p>
        </p:txBody>
      </p:sp>
      <p:sp>
        <p:nvSpPr>
          <p:cNvPr id="299" name="Google Shape;299;p35">
            <a:extLst>
              <a:ext uri="{FF2B5EF4-FFF2-40B4-BE49-F238E27FC236}">
                <a16:creationId xmlns:a16="http://schemas.microsoft.com/office/drawing/2014/main" id="{4608519E-1B8D-FDB3-1762-DECFB7E0A2F6}"/>
              </a:ext>
            </a:extLst>
          </p:cNvPr>
          <p:cNvSpPr txBox="1">
            <a:spLocks noGrp="1"/>
          </p:cNvSpPr>
          <p:nvPr>
            <p:ph type="subTitle" idx="19"/>
          </p:nvPr>
        </p:nvSpPr>
        <p:spPr>
          <a:xfrm>
            <a:off x="6099450" y="2452145"/>
            <a:ext cx="1436100" cy="304800"/>
          </a:xfrm>
          <a:prstGeom prst="rect">
            <a:avLst/>
          </a:prstGeom>
        </p:spPr>
        <p:txBody>
          <a:bodyPr spcFirstLastPara="1" wrap="square" lIns="0" tIns="0" rIns="0" bIns="0" anchor="t" anchorCtr="0">
            <a:noAutofit/>
          </a:bodyPr>
          <a:lstStyle/>
          <a:p>
            <a:pPr marL="0" indent="0"/>
            <a:r>
              <a:rPr lang="en"/>
              <a:t>Intake Motor (Left-hand)</a:t>
            </a:r>
            <a:endParaRPr lang="en-US"/>
          </a:p>
        </p:txBody>
      </p:sp>
      <p:sp>
        <p:nvSpPr>
          <p:cNvPr id="300" name="Google Shape;300;p35">
            <a:extLst>
              <a:ext uri="{FF2B5EF4-FFF2-40B4-BE49-F238E27FC236}">
                <a16:creationId xmlns:a16="http://schemas.microsoft.com/office/drawing/2014/main" id="{886E7BFD-1B96-14D4-3E89-974F8DA9BE1D}"/>
              </a:ext>
            </a:extLst>
          </p:cNvPr>
          <p:cNvSpPr txBox="1">
            <a:spLocks noGrp="1"/>
          </p:cNvSpPr>
          <p:nvPr>
            <p:ph type="subTitle" idx="20"/>
          </p:nvPr>
        </p:nvSpPr>
        <p:spPr>
          <a:xfrm>
            <a:off x="6099450" y="2916120"/>
            <a:ext cx="1436100" cy="304800"/>
          </a:xfrm>
          <a:prstGeom prst="rect">
            <a:avLst/>
          </a:prstGeom>
        </p:spPr>
        <p:txBody>
          <a:bodyPr spcFirstLastPara="1" wrap="square" lIns="0" tIns="0" rIns="0" bIns="0" anchor="t" anchorCtr="0">
            <a:noAutofit/>
          </a:bodyPr>
          <a:lstStyle/>
          <a:p>
            <a:pPr marL="0" lvl="0" indent="0" algn="r">
              <a:spcBef>
                <a:spcPts val="0"/>
              </a:spcBef>
              <a:spcAft>
                <a:spcPts val="0"/>
              </a:spcAft>
              <a:buNone/>
            </a:pPr>
            <a:r>
              <a:rPr lang="en"/>
              <a:t>UNOCCUPIED</a:t>
            </a:r>
            <a:endParaRPr lang="en-US"/>
          </a:p>
        </p:txBody>
      </p:sp>
      <p:sp>
        <p:nvSpPr>
          <p:cNvPr id="301" name="Google Shape;301;p35">
            <a:extLst>
              <a:ext uri="{FF2B5EF4-FFF2-40B4-BE49-F238E27FC236}">
                <a16:creationId xmlns:a16="http://schemas.microsoft.com/office/drawing/2014/main" id="{E4CE80D4-0B8C-A4BB-067E-86F2AF04C5B4}"/>
              </a:ext>
            </a:extLst>
          </p:cNvPr>
          <p:cNvSpPr txBox="1">
            <a:spLocks noGrp="1"/>
          </p:cNvSpPr>
          <p:nvPr>
            <p:ph type="subTitle" idx="21"/>
          </p:nvPr>
        </p:nvSpPr>
        <p:spPr>
          <a:xfrm>
            <a:off x="6099450" y="3380095"/>
            <a:ext cx="1436100" cy="304800"/>
          </a:xfrm>
          <a:prstGeom prst="rect">
            <a:avLst/>
          </a:prstGeom>
        </p:spPr>
        <p:txBody>
          <a:bodyPr spcFirstLastPara="1" wrap="square" lIns="0" tIns="0" rIns="0" bIns="0" anchor="t" anchorCtr="0">
            <a:noAutofit/>
          </a:bodyPr>
          <a:lstStyle/>
          <a:p>
            <a:pPr marL="0" lvl="0" indent="0" algn="r">
              <a:spcBef>
                <a:spcPts val="0"/>
              </a:spcBef>
              <a:spcAft>
                <a:spcPts val="0"/>
              </a:spcAft>
              <a:buNone/>
            </a:pPr>
            <a:r>
              <a:rPr lang="en"/>
              <a:t>UNOCCUPIED</a:t>
            </a:r>
            <a:endParaRPr lang="en-US"/>
          </a:p>
        </p:txBody>
      </p:sp>
      <p:sp>
        <p:nvSpPr>
          <p:cNvPr id="302" name="Google Shape;302;p35">
            <a:extLst>
              <a:ext uri="{FF2B5EF4-FFF2-40B4-BE49-F238E27FC236}">
                <a16:creationId xmlns:a16="http://schemas.microsoft.com/office/drawing/2014/main" id="{0C667FA6-823D-D04F-3269-CB28B1A6536D}"/>
              </a:ext>
            </a:extLst>
          </p:cNvPr>
          <p:cNvSpPr txBox="1">
            <a:spLocks noGrp="1"/>
          </p:cNvSpPr>
          <p:nvPr>
            <p:ph type="subTitle" idx="22"/>
          </p:nvPr>
        </p:nvSpPr>
        <p:spPr>
          <a:xfrm>
            <a:off x="6099450" y="3844070"/>
            <a:ext cx="1436100" cy="304800"/>
          </a:xfrm>
          <a:prstGeom prst="rect">
            <a:avLst/>
          </a:prstGeom>
        </p:spPr>
        <p:txBody>
          <a:bodyPr spcFirstLastPara="1" wrap="square" lIns="0" tIns="0" rIns="0" bIns="0" anchor="t" anchorCtr="0">
            <a:noAutofit/>
          </a:bodyPr>
          <a:lstStyle/>
          <a:p>
            <a:pPr marL="0" lvl="0" indent="0" algn="r">
              <a:spcBef>
                <a:spcPts val="0"/>
              </a:spcBef>
              <a:spcAft>
                <a:spcPts val="0"/>
              </a:spcAft>
              <a:buNone/>
            </a:pPr>
            <a:r>
              <a:rPr lang="en"/>
              <a:t>UNOCCUPIED</a:t>
            </a:r>
            <a:endParaRPr lang="en-US"/>
          </a:p>
        </p:txBody>
      </p:sp>
      <p:sp>
        <p:nvSpPr>
          <p:cNvPr id="303" name="Google Shape;303;p35">
            <a:extLst>
              <a:ext uri="{FF2B5EF4-FFF2-40B4-BE49-F238E27FC236}">
                <a16:creationId xmlns:a16="http://schemas.microsoft.com/office/drawing/2014/main" id="{64D690F7-40A0-174D-AFB5-C321C3C58F0F}"/>
              </a:ext>
            </a:extLst>
          </p:cNvPr>
          <p:cNvSpPr txBox="1">
            <a:spLocks noGrp="1"/>
          </p:cNvSpPr>
          <p:nvPr>
            <p:ph type="subTitle" idx="23"/>
          </p:nvPr>
        </p:nvSpPr>
        <p:spPr>
          <a:xfrm>
            <a:off x="6099450" y="4308045"/>
            <a:ext cx="1436100" cy="304800"/>
          </a:xfrm>
          <a:prstGeom prst="rect">
            <a:avLst/>
          </a:prstGeom>
        </p:spPr>
        <p:txBody>
          <a:bodyPr spcFirstLastPara="1" wrap="square" lIns="0" tIns="0" rIns="0" bIns="0" anchor="t" anchorCtr="0">
            <a:noAutofit/>
          </a:bodyPr>
          <a:lstStyle/>
          <a:p>
            <a:pPr marL="0" lvl="0" indent="0" algn="r">
              <a:spcBef>
                <a:spcPts val="0"/>
              </a:spcBef>
              <a:spcAft>
                <a:spcPts val="0"/>
              </a:spcAft>
              <a:buNone/>
            </a:pPr>
            <a:r>
              <a:rPr lang="en"/>
              <a:t>UNOCCUPIED</a:t>
            </a:r>
            <a:endParaRPr lang="en-US"/>
          </a:p>
        </p:txBody>
      </p:sp>
      <p:sp>
        <p:nvSpPr>
          <p:cNvPr id="304" name="Google Shape;304;p35">
            <a:extLst>
              <a:ext uri="{FF2B5EF4-FFF2-40B4-BE49-F238E27FC236}">
                <a16:creationId xmlns:a16="http://schemas.microsoft.com/office/drawing/2014/main" id="{88936E39-0B59-F845-422C-A0FDC9806F01}"/>
              </a:ext>
            </a:extLst>
          </p:cNvPr>
          <p:cNvSpPr txBox="1">
            <a:spLocks noGrp="1"/>
          </p:cNvSpPr>
          <p:nvPr>
            <p:ph type="subTitle" idx="24"/>
          </p:nvPr>
        </p:nvSpPr>
        <p:spPr>
          <a:xfrm>
            <a:off x="6099450" y="4772020"/>
            <a:ext cx="1436100" cy="304800"/>
          </a:xfrm>
          <a:prstGeom prst="rect">
            <a:avLst/>
          </a:prstGeom>
        </p:spPr>
        <p:txBody>
          <a:bodyPr spcFirstLastPara="1" wrap="square" lIns="0" tIns="0" rIns="0" bIns="0" anchor="t" anchorCtr="0">
            <a:noAutofit/>
          </a:bodyPr>
          <a:lstStyle/>
          <a:p>
            <a:pPr marL="0" lvl="0" indent="0" algn="r">
              <a:spcBef>
                <a:spcPts val="0"/>
              </a:spcBef>
              <a:spcAft>
                <a:spcPts val="0"/>
              </a:spcAft>
              <a:buNone/>
            </a:pPr>
            <a:r>
              <a:rPr lang="en"/>
              <a:t>UNOCCUPIED</a:t>
            </a:r>
            <a:endParaRPr lang="en-US"/>
          </a:p>
        </p:txBody>
      </p:sp>
      <p:sp>
        <p:nvSpPr>
          <p:cNvPr id="305" name="Google Shape;305;p35">
            <a:extLst>
              <a:ext uri="{FF2B5EF4-FFF2-40B4-BE49-F238E27FC236}">
                <a16:creationId xmlns:a16="http://schemas.microsoft.com/office/drawing/2014/main" id="{87574A54-388D-1FC3-C67C-AF478A87E167}"/>
              </a:ext>
            </a:extLst>
          </p:cNvPr>
          <p:cNvSpPr txBox="1">
            <a:spLocks noGrp="1"/>
          </p:cNvSpPr>
          <p:nvPr>
            <p:ph type="subTitle" idx="25"/>
          </p:nvPr>
        </p:nvSpPr>
        <p:spPr>
          <a:xfrm>
            <a:off x="6099450" y="5686423"/>
            <a:ext cx="1436100" cy="304800"/>
          </a:xfrm>
          <a:prstGeom prst="rect">
            <a:avLst/>
          </a:prstGeom>
        </p:spPr>
        <p:txBody>
          <a:bodyPr spcFirstLastPara="1" wrap="square" lIns="0" tIns="0" rIns="0" bIns="0" anchor="t" anchorCtr="0">
            <a:noAutofit/>
          </a:bodyPr>
          <a:lstStyle/>
          <a:p>
            <a:pPr marL="0" lvl="0" indent="0" algn="r">
              <a:spcBef>
                <a:spcPts val="0"/>
              </a:spcBef>
              <a:spcAft>
                <a:spcPts val="0"/>
              </a:spcAft>
              <a:buNone/>
            </a:pPr>
            <a:r>
              <a:rPr lang="en"/>
              <a:t>UNOCCUPIED</a:t>
            </a:r>
            <a:endParaRPr lang="en-US"/>
          </a:p>
        </p:txBody>
      </p:sp>
      <p:sp>
        <p:nvSpPr>
          <p:cNvPr id="306" name="Google Shape;306;p35">
            <a:extLst>
              <a:ext uri="{FF2B5EF4-FFF2-40B4-BE49-F238E27FC236}">
                <a16:creationId xmlns:a16="http://schemas.microsoft.com/office/drawing/2014/main" id="{E1EF4D53-359C-7EE6-FFEE-FD5CDA66FD8D}"/>
              </a:ext>
            </a:extLst>
          </p:cNvPr>
          <p:cNvSpPr txBox="1">
            <a:spLocks noGrp="1"/>
          </p:cNvSpPr>
          <p:nvPr>
            <p:ph type="subTitle" idx="26"/>
          </p:nvPr>
        </p:nvSpPr>
        <p:spPr>
          <a:xfrm>
            <a:off x="6099450" y="6150398"/>
            <a:ext cx="1436100" cy="304800"/>
          </a:xfrm>
          <a:prstGeom prst="rect">
            <a:avLst/>
          </a:prstGeom>
        </p:spPr>
        <p:txBody>
          <a:bodyPr spcFirstLastPara="1" wrap="square" lIns="0" tIns="0" rIns="0" bIns="0" anchor="t" anchorCtr="0">
            <a:noAutofit/>
          </a:bodyPr>
          <a:lstStyle/>
          <a:p>
            <a:pPr marL="0" lvl="0" indent="0" algn="r">
              <a:spcBef>
                <a:spcPts val="0"/>
              </a:spcBef>
              <a:spcAft>
                <a:spcPts val="0"/>
              </a:spcAft>
              <a:buNone/>
            </a:pPr>
            <a:r>
              <a:rPr lang="en"/>
              <a:t>UNOCCUPIED</a:t>
            </a:r>
            <a:endParaRPr lang="en-US"/>
          </a:p>
        </p:txBody>
      </p:sp>
      <p:sp>
        <p:nvSpPr>
          <p:cNvPr id="307" name="Google Shape;307;p35">
            <a:extLst>
              <a:ext uri="{FF2B5EF4-FFF2-40B4-BE49-F238E27FC236}">
                <a16:creationId xmlns:a16="http://schemas.microsoft.com/office/drawing/2014/main" id="{575171B2-6CB7-DBE3-E29D-112B2BC16BA6}"/>
              </a:ext>
            </a:extLst>
          </p:cNvPr>
          <p:cNvSpPr txBox="1">
            <a:spLocks noGrp="1"/>
          </p:cNvSpPr>
          <p:nvPr>
            <p:ph type="subTitle" idx="27"/>
          </p:nvPr>
        </p:nvSpPr>
        <p:spPr>
          <a:xfrm>
            <a:off x="6099450" y="6614373"/>
            <a:ext cx="1436100" cy="304800"/>
          </a:xfrm>
          <a:prstGeom prst="rect">
            <a:avLst/>
          </a:prstGeom>
        </p:spPr>
        <p:txBody>
          <a:bodyPr spcFirstLastPara="1" wrap="square" lIns="0" tIns="0" rIns="0" bIns="0" anchor="t" anchorCtr="0">
            <a:noAutofit/>
          </a:bodyPr>
          <a:lstStyle/>
          <a:p>
            <a:pPr marL="0" indent="0"/>
            <a:r>
              <a:rPr lang="en"/>
              <a:t>Sonar Sensor</a:t>
            </a:r>
            <a:endParaRPr lang="en-US"/>
          </a:p>
        </p:txBody>
      </p:sp>
      <p:sp>
        <p:nvSpPr>
          <p:cNvPr id="308" name="Google Shape;308;p35">
            <a:extLst>
              <a:ext uri="{FF2B5EF4-FFF2-40B4-BE49-F238E27FC236}">
                <a16:creationId xmlns:a16="http://schemas.microsoft.com/office/drawing/2014/main" id="{D7888D26-A59C-919B-1A4E-09DB7F12F849}"/>
              </a:ext>
            </a:extLst>
          </p:cNvPr>
          <p:cNvSpPr txBox="1">
            <a:spLocks noGrp="1"/>
          </p:cNvSpPr>
          <p:nvPr>
            <p:ph type="subTitle" idx="28"/>
          </p:nvPr>
        </p:nvSpPr>
        <p:spPr>
          <a:xfrm>
            <a:off x="6099450" y="7078348"/>
            <a:ext cx="1436100" cy="304800"/>
          </a:xfrm>
          <a:prstGeom prst="rect">
            <a:avLst/>
          </a:prstGeom>
        </p:spPr>
        <p:txBody>
          <a:bodyPr spcFirstLastPara="1" wrap="square" lIns="0" tIns="0" rIns="0" bIns="0" anchor="t" anchorCtr="0">
            <a:noAutofit/>
          </a:bodyPr>
          <a:lstStyle/>
          <a:p>
            <a:pPr marL="0" indent="0"/>
            <a:r>
              <a:rPr lang="en"/>
              <a:t>Sonar Sensor</a:t>
            </a:r>
            <a:endParaRPr lang="en-US"/>
          </a:p>
        </p:txBody>
      </p:sp>
      <p:sp>
        <p:nvSpPr>
          <p:cNvPr id="309" name="Google Shape;309;p35">
            <a:extLst>
              <a:ext uri="{FF2B5EF4-FFF2-40B4-BE49-F238E27FC236}">
                <a16:creationId xmlns:a16="http://schemas.microsoft.com/office/drawing/2014/main" id="{6CD8D51B-4941-C020-C47E-C92FA0924691}"/>
              </a:ext>
            </a:extLst>
          </p:cNvPr>
          <p:cNvSpPr txBox="1">
            <a:spLocks noGrp="1"/>
          </p:cNvSpPr>
          <p:nvPr>
            <p:ph type="subTitle" idx="29"/>
          </p:nvPr>
        </p:nvSpPr>
        <p:spPr>
          <a:xfrm>
            <a:off x="6099450" y="7542323"/>
            <a:ext cx="1436100" cy="304800"/>
          </a:xfrm>
          <a:prstGeom prst="rect">
            <a:avLst/>
          </a:prstGeom>
        </p:spPr>
        <p:txBody>
          <a:bodyPr spcFirstLastPara="1" wrap="square" lIns="0" tIns="0" rIns="0" bIns="0" anchor="t" anchorCtr="0">
            <a:noAutofit/>
          </a:bodyPr>
          <a:lstStyle/>
          <a:p>
            <a:pPr marL="0" lvl="0" indent="0" algn="r">
              <a:spcBef>
                <a:spcPts val="0"/>
              </a:spcBef>
              <a:spcAft>
                <a:spcPts val="0"/>
              </a:spcAft>
              <a:buNone/>
            </a:pPr>
            <a:r>
              <a:rPr lang="en"/>
              <a:t>UNOCCUPIED</a:t>
            </a:r>
            <a:endParaRPr lang="en-US"/>
          </a:p>
        </p:txBody>
      </p:sp>
      <p:sp>
        <p:nvSpPr>
          <p:cNvPr id="310" name="Google Shape;310;p35">
            <a:extLst>
              <a:ext uri="{FF2B5EF4-FFF2-40B4-BE49-F238E27FC236}">
                <a16:creationId xmlns:a16="http://schemas.microsoft.com/office/drawing/2014/main" id="{BBFC0B9A-5DBF-D184-A818-2D912C723012}"/>
              </a:ext>
            </a:extLst>
          </p:cNvPr>
          <p:cNvSpPr txBox="1">
            <a:spLocks noGrp="1"/>
          </p:cNvSpPr>
          <p:nvPr>
            <p:ph type="subTitle" idx="30"/>
          </p:nvPr>
        </p:nvSpPr>
        <p:spPr>
          <a:xfrm>
            <a:off x="6099450" y="7972398"/>
            <a:ext cx="1436100" cy="304800"/>
          </a:xfrm>
          <a:prstGeom prst="rect">
            <a:avLst/>
          </a:prstGeom>
        </p:spPr>
        <p:txBody>
          <a:bodyPr spcFirstLastPara="1" wrap="square" lIns="0" tIns="0" rIns="0" bIns="0" anchor="t" anchorCtr="0">
            <a:noAutofit/>
          </a:bodyPr>
          <a:lstStyle/>
          <a:p>
            <a:pPr marL="0" lvl="0" indent="0" algn="r">
              <a:spcBef>
                <a:spcPts val="0"/>
              </a:spcBef>
              <a:spcAft>
                <a:spcPts val="0"/>
              </a:spcAft>
              <a:buNone/>
            </a:pPr>
            <a:r>
              <a:rPr lang="en"/>
              <a:t>UNOCCUPIED</a:t>
            </a:r>
            <a:endParaRPr lang="en-US"/>
          </a:p>
        </p:txBody>
      </p:sp>
      <p:sp>
        <p:nvSpPr>
          <p:cNvPr id="311" name="Google Shape;311;p35">
            <a:extLst>
              <a:ext uri="{FF2B5EF4-FFF2-40B4-BE49-F238E27FC236}">
                <a16:creationId xmlns:a16="http://schemas.microsoft.com/office/drawing/2014/main" id="{879E80CF-A83B-B35A-4DF6-EBE508F6D813}"/>
              </a:ext>
            </a:extLst>
          </p:cNvPr>
          <p:cNvSpPr txBox="1">
            <a:spLocks noGrp="1"/>
          </p:cNvSpPr>
          <p:nvPr>
            <p:ph type="subTitle" idx="31"/>
          </p:nvPr>
        </p:nvSpPr>
        <p:spPr>
          <a:xfrm>
            <a:off x="6099450" y="8436398"/>
            <a:ext cx="1436100" cy="304800"/>
          </a:xfrm>
          <a:prstGeom prst="rect">
            <a:avLst/>
          </a:prstGeom>
        </p:spPr>
        <p:txBody>
          <a:bodyPr spcFirstLastPara="1" wrap="square" lIns="0" tIns="0" rIns="0" bIns="0" anchor="t" anchorCtr="0">
            <a:noAutofit/>
          </a:bodyPr>
          <a:lstStyle/>
          <a:p>
            <a:pPr marL="0" lvl="0" indent="0" algn="r">
              <a:spcBef>
                <a:spcPts val="0"/>
              </a:spcBef>
              <a:spcAft>
                <a:spcPts val="0"/>
              </a:spcAft>
              <a:buNone/>
            </a:pPr>
            <a:r>
              <a:rPr lang="en"/>
              <a:t>UNOCCUPIED</a:t>
            </a:r>
            <a:endParaRPr lang="en-US"/>
          </a:p>
        </p:txBody>
      </p:sp>
      <p:sp>
        <p:nvSpPr>
          <p:cNvPr id="312" name="Google Shape;312;p35">
            <a:extLst>
              <a:ext uri="{FF2B5EF4-FFF2-40B4-BE49-F238E27FC236}">
                <a16:creationId xmlns:a16="http://schemas.microsoft.com/office/drawing/2014/main" id="{38160F1B-5E96-4520-84A8-0C7B0864E3CF}"/>
              </a:ext>
            </a:extLst>
          </p:cNvPr>
          <p:cNvSpPr txBox="1">
            <a:spLocks noGrp="1"/>
          </p:cNvSpPr>
          <p:nvPr>
            <p:ph type="subTitle" idx="32"/>
          </p:nvPr>
        </p:nvSpPr>
        <p:spPr>
          <a:xfrm>
            <a:off x="6099450" y="8900398"/>
            <a:ext cx="1436100" cy="304800"/>
          </a:xfrm>
          <a:prstGeom prst="rect">
            <a:avLst/>
          </a:prstGeom>
        </p:spPr>
        <p:txBody>
          <a:bodyPr spcFirstLastPara="1" wrap="square" lIns="0" tIns="0" rIns="0" bIns="0" anchor="t" anchorCtr="0">
            <a:noAutofit/>
          </a:bodyPr>
          <a:lstStyle/>
          <a:p>
            <a:pPr marL="0" indent="0"/>
            <a:r>
              <a:rPr lang="en"/>
              <a:t>Pneumatics Valve</a:t>
            </a:r>
          </a:p>
        </p:txBody>
      </p:sp>
      <p:sp>
        <p:nvSpPr>
          <p:cNvPr id="313" name="Google Shape;313;p35">
            <a:extLst>
              <a:ext uri="{FF2B5EF4-FFF2-40B4-BE49-F238E27FC236}">
                <a16:creationId xmlns:a16="http://schemas.microsoft.com/office/drawing/2014/main" id="{1F9BDDEB-718B-B8C0-04F3-9185648D4912}"/>
              </a:ext>
            </a:extLst>
          </p:cNvPr>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r>
              <a:rPr lang="en-US"/>
              <a:t>Wiring diagram</a:t>
            </a:r>
            <a:endParaRPr/>
          </a:p>
        </p:txBody>
      </p:sp>
      <p:sp>
        <p:nvSpPr>
          <p:cNvPr id="314" name="Google Shape;314;p35">
            <a:extLst>
              <a:ext uri="{FF2B5EF4-FFF2-40B4-BE49-F238E27FC236}">
                <a16:creationId xmlns:a16="http://schemas.microsoft.com/office/drawing/2014/main" id="{E9EFCB11-60A5-E326-2C0E-40305464C6B2}"/>
              </a:ext>
            </a:extLst>
          </p:cNvPr>
          <p:cNvSpPr txBox="1">
            <a:spLocks noGrp="1"/>
          </p:cNvSpPr>
          <p:nvPr>
            <p:ph type="subTitle" idx="33"/>
          </p:nvPr>
        </p:nvSpPr>
        <p:spPr>
          <a:xfrm>
            <a:off x="688375" y="9618529"/>
            <a:ext cx="3196800" cy="229500"/>
          </a:xfrm>
          <a:prstGeom prst="rect">
            <a:avLst/>
          </a:prstGeom>
        </p:spPr>
        <p:txBody>
          <a:bodyPr spcFirstLastPara="1" wrap="square" lIns="0" tIns="0" rIns="0" bIns="0" anchor="t" anchorCtr="0">
            <a:noAutofit/>
          </a:bodyPr>
          <a:lstStyle/>
          <a:p>
            <a:pPr marL="0" indent="0"/>
            <a:r>
              <a:rPr lang="en-US"/>
              <a:t>Kirby Larson</a:t>
            </a:r>
            <a:endParaRPr/>
          </a:p>
        </p:txBody>
      </p:sp>
      <p:sp>
        <p:nvSpPr>
          <p:cNvPr id="315" name="Google Shape;315;p35">
            <a:extLst>
              <a:ext uri="{FF2B5EF4-FFF2-40B4-BE49-F238E27FC236}">
                <a16:creationId xmlns:a16="http://schemas.microsoft.com/office/drawing/2014/main" id="{171467EF-53D7-244D-F30B-A85D8F75BB7A}"/>
              </a:ext>
            </a:extLst>
          </p:cNvPr>
          <p:cNvSpPr txBox="1">
            <a:spLocks noGrp="1"/>
          </p:cNvSpPr>
          <p:nvPr>
            <p:ph type="subTitle" idx="34"/>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8-20-25</a:t>
            </a:r>
            <a:endParaRPr/>
          </a:p>
        </p:txBody>
      </p:sp>
      <p:sp>
        <p:nvSpPr>
          <p:cNvPr id="316" name="Google Shape;316;p35">
            <a:extLst>
              <a:ext uri="{FF2B5EF4-FFF2-40B4-BE49-F238E27FC236}">
                <a16:creationId xmlns:a16="http://schemas.microsoft.com/office/drawing/2014/main" id="{0E5BE768-7B77-C514-38DA-628A2EF1EA24}"/>
              </a:ext>
            </a:extLst>
          </p:cNvPr>
          <p:cNvSpPr txBox="1">
            <a:spLocks noGrp="1"/>
          </p:cNvSpPr>
          <p:nvPr>
            <p:ph type="subTitle" idx="35"/>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40</a:t>
            </a:r>
          </a:p>
        </p:txBody>
      </p:sp>
      <p:pic>
        <p:nvPicPr>
          <p:cNvPr id="4" name="Picture 3" descr="A yellow circle and black squares&#10;&#10;AI-generated content may be incorrect.">
            <a:extLst>
              <a:ext uri="{FF2B5EF4-FFF2-40B4-BE49-F238E27FC236}">
                <a16:creationId xmlns:a16="http://schemas.microsoft.com/office/drawing/2014/main" id="{89BC7852-3B55-0654-6D03-91EECA63C4F6}"/>
              </a:ext>
            </a:extLst>
          </p:cNvPr>
          <p:cNvPicPr>
            <a:picLocks noChangeAspect="1"/>
          </p:cNvPicPr>
          <p:nvPr/>
        </p:nvPicPr>
        <p:blipFill>
          <a:blip r:embed="rId3"/>
          <a:stretch>
            <a:fillRect/>
          </a:stretch>
        </p:blipFill>
        <p:spPr>
          <a:xfrm>
            <a:off x="7153164" y="-9478"/>
            <a:ext cx="603019" cy="809871"/>
          </a:xfrm>
          <a:prstGeom prst="rect">
            <a:avLst/>
          </a:prstGeom>
        </p:spPr>
      </p:pic>
    </p:spTree>
    <p:extLst>
      <p:ext uri="{BB962C8B-B14F-4D97-AF65-F5344CB8AC3E}">
        <p14:creationId xmlns:p14="http://schemas.microsoft.com/office/powerpoint/2010/main" val="7277150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20">
          <a:extLst>
            <a:ext uri="{FF2B5EF4-FFF2-40B4-BE49-F238E27FC236}">
              <a16:creationId xmlns:a16="http://schemas.microsoft.com/office/drawing/2014/main" id="{C5845DD4-F801-22CE-2775-D0BF7EF20C2D}"/>
            </a:ext>
          </a:extLst>
        </p:cNvPr>
        <p:cNvGrpSpPr/>
        <p:nvPr/>
      </p:nvGrpSpPr>
      <p:grpSpPr>
        <a:xfrm>
          <a:off x="0" y="0"/>
          <a:ext cx="0" cy="0"/>
          <a:chOff x="0" y="0"/>
          <a:chExt cx="0" cy="0"/>
        </a:xfrm>
      </p:grpSpPr>
      <p:sp>
        <p:nvSpPr>
          <p:cNvPr id="321" name="Google Shape;321;p36">
            <a:extLst>
              <a:ext uri="{FF2B5EF4-FFF2-40B4-BE49-F238E27FC236}">
                <a16:creationId xmlns:a16="http://schemas.microsoft.com/office/drawing/2014/main" id="{7D3EBE3F-4D33-0AA5-2C17-D159FBF76260}"/>
              </a:ext>
            </a:extLst>
          </p:cNvPr>
          <p:cNvSpPr txBox="1">
            <a:spLocks noGrp="1"/>
          </p:cNvSpPr>
          <p:nvPr>
            <p:ph type="subTitle" idx="1"/>
          </p:nvPr>
        </p:nvSpPr>
        <p:spPr>
          <a:xfrm>
            <a:off x="210025" y="1092400"/>
            <a:ext cx="1436100" cy="304800"/>
          </a:xfrm>
          <a:prstGeom prst="rect">
            <a:avLst/>
          </a:prstGeom>
        </p:spPr>
        <p:txBody>
          <a:bodyPr spcFirstLastPara="1" wrap="square" lIns="0" tIns="0" rIns="0" bIns="0" anchor="t" anchorCtr="0">
            <a:noAutofit/>
          </a:bodyPr>
          <a:lstStyle/>
          <a:p>
            <a:pPr marL="0" indent="0"/>
            <a:r>
              <a:rPr lang="en"/>
              <a:t>INTAKE IN</a:t>
            </a:r>
            <a:endParaRPr lang="en-US"/>
          </a:p>
          <a:p>
            <a:pPr marL="0" indent="0"/>
            <a:endParaRPr lang="en"/>
          </a:p>
        </p:txBody>
      </p:sp>
      <p:sp>
        <p:nvSpPr>
          <p:cNvPr id="322" name="Google Shape;322;p36">
            <a:extLst>
              <a:ext uri="{FF2B5EF4-FFF2-40B4-BE49-F238E27FC236}">
                <a16:creationId xmlns:a16="http://schemas.microsoft.com/office/drawing/2014/main" id="{490216A3-BD1F-7EF5-82AF-3EB1C9A4D665}"/>
              </a:ext>
            </a:extLst>
          </p:cNvPr>
          <p:cNvSpPr txBox="1">
            <a:spLocks noGrp="1"/>
          </p:cNvSpPr>
          <p:nvPr>
            <p:ph type="subTitle" idx="2"/>
          </p:nvPr>
        </p:nvSpPr>
        <p:spPr>
          <a:xfrm>
            <a:off x="210025" y="2247250"/>
            <a:ext cx="1436100" cy="304800"/>
          </a:xfrm>
          <a:prstGeom prst="rect">
            <a:avLst/>
          </a:prstGeom>
        </p:spPr>
        <p:txBody>
          <a:bodyPr spcFirstLastPara="1" wrap="square" lIns="0" tIns="0" rIns="0" bIns="0" anchor="t" anchorCtr="0">
            <a:noAutofit/>
          </a:bodyPr>
          <a:lstStyle/>
          <a:p>
            <a:pPr marL="0" indent="0"/>
            <a:r>
              <a:rPr lang="en"/>
              <a:t>INTAKE OUT</a:t>
            </a:r>
            <a:endParaRPr lang="en-US"/>
          </a:p>
        </p:txBody>
      </p:sp>
      <p:sp>
        <p:nvSpPr>
          <p:cNvPr id="323" name="Google Shape;323;p36">
            <a:extLst>
              <a:ext uri="{FF2B5EF4-FFF2-40B4-BE49-F238E27FC236}">
                <a16:creationId xmlns:a16="http://schemas.microsoft.com/office/drawing/2014/main" id="{E7B9ABEE-B17E-59B9-D1FF-F1C43F87A7B3}"/>
              </a:ext>
            </a:extLst>
          </p:cNvPr>
          <p:cNvSpPr txBox="1">
            <a:spLocks noGrp="1"/>
          </p:cNvSpPr>
          <p:nvPr>
            <p:ph type="subTitle" idx="3"/>
          </p:nvPr>
        </p:nvSpPr>
        <p:spPr>
          <a:xfrm>
            <a:off x="210025" y="3320825"/>
            <a:ext cx="1436100" cy="304800"/>
          </a:xfrm>
          <a:prstGeom prst="rect">
            <a:avLst/>
          </a:prstGeom>
        </p:spPr>
        <p:txBody>
          <a:bodyPr spcFirstLastPara="1" wrap="square" lIns="0" tIns="0" rIns="0" bIns="0" anchor="t" anchorCtr="0">
            <a:noAutofit/>
          </a:bodyPr>
          <a:lstStyle/>
          <a:p>
            <a:pPr marL="0" indent="0"/>
            <a:r>
              <a:rPr lang="en"/>
              <a:t>DRIVE (F B)</a:t>
            </a:r>
            <a:endParaRPr/>
          </a:p>
        </p:txBody>
      </p:sp>
      <p:sp>
        <p:nvSpPr>
          <p:cNvPr id="324" name="Google Shape;324;p36">
            <a:extLst>
              <a:ext uri="{FF2B5EF4-FFF2-40B4-BE49-F238E27FC236}">
                <a16:creationId xmlns:a16="http://schemas.microsoft.com/office/drawing/2014/main" id="{FE26A95F-82CD-8A71-F3E9-F54F1883C79E}"/>
              </a:ext>
            </a:extLst>
          </p:cNvPr>
          <p:cNvSpPr txBox="1">
            <a:spLocks noGrp="1"/>
          </p:cNvSpPr>
          <p:nvPr>
            <p:ph type="subTitle" idx="4"/>
          </p:nvPr>
        </p:nvSpPr>
        <p:spPr>
          <a:xfrm>
            <a:off x="210025" y="4421500"/>
            <a:ext cx="1436100" cy="304800"/>
          </a:xfrm>
          <a:prstGeom prst="rect">
            <a:avLst/>
          </a:prstGeom>
        </p:spPr>
        <p:txBody>
          <a:bodyPr spcFirstLastPara="1" wrap="square" lIns="0" tIns="0" rIns="0" bIns="0" anchor="t" anchorCtr="0">
            <a:noAutofit/>
          </a:bodyPr>
          <a:lstStyle/>
          <a:p>
            <a:pPr marL="0" indent="0"/>
            <a:r>
              <a:rPr lang="en"/>
              <a:t>DRIVE (L R)</a:t>
            </a:r>
          </a:p>
        </p:txBody>
      </p:sp>
      <p:sp>
        <p:nvSpPr>
          <p:cNvPr id="325" name="Google Shape;325;p36">
            <a:extLst>
              <a:ext uri="{FF2B5EF4-FFF2-40B4-BE49-F238E27FC236}">
                <a16:creationId xmlns:a16="http://schemas.microsoft.com/office/drawing/2014/main" id="{F7F3A920-4A1F-B830-5A2F-D0856CF40842}"/>
              </a:ext>
            </a:extLst>
          </p:cNvPr>
          <p:cNvSpPr txBox="1">
            <a:spLocks noGrp="1"/>
          </p:cNvSpPr>
          <p:nvPr>
            <p:ph type="subTitle" idx="5"/>
          </p:nvPr>
        </p:nvSpPr>
        <p:spPr>
          <a:xfrm>
            <a:off x="210025" y="5461200"/>
            <a:ext cx="1436100" cy="304800"/>
          </a:xfrm>
          <a:prstGeom prst="rect">
            <a:avLst/>
          </a:prstGeom>
        </p:spPr>
        <p:txBody>
          <a:bodyPr spcFirstLastPara="1" wrap="square" lIns="0" tIns="0" rIns="0" bIns="0" anchor="t" anchorCtr="0">
            <a:noAutofit/>
          </a:bodyPr>
          <a:lstStyle/>
          <a:p>
            <a:pPr marL="0" indent="0"/>
            <a:r>
              <a:rPr lang="en"/>
              <a:t>Block lever</a:t>
            </a:r>
            <a:endParaRPr lang="en-US"/>
          </a:p>
          <a:p>
            <a:pPr marL="0" indent="0"/>
            <a:r>
              <a:rPr lang="en"/>
              <a:t>OUT</a:t>
            </a:r>
          </a:p>
        </p:txBody>
      </p:sp>
      <p:sp>
        <p:nvSpPr>
          <p:cNvPr id="326" name="Google Shape;326;p36">
            <a:extLst>
              <a:ext uri="{FF2B5EF4-FFF2-40B4-BE49-F238E27FC236}">
                <a16:creationId xmlns:a16="http://schemas.microsoft.com/office/drawing/2014/main" id="{67149887-1FA9-4E08-4F53-7E146C67CEED}"/>
              </a:ext>
            </a:extLst>
          </p:cNvPr>
          <p:cNvSpPr txBox="1">
            <a:spLocks noGrp="1"/>
          </p:cNvSpPr>
          <p:nvPr>
            <p:ph type="subTitle" idx="6"/>
          </p:nvPr>
        </p:nvSpPr>
        <p:spPr>
          <a:xfrm>
            <a:off x="210025" y="6528000"/>
            <a:ext cx="1436100" cy="304800"/>
          </a:xfrm>
          <a:prstGeom prst="rect">
            <a:avLst/>
          </a:prstGeom>
        </p:spPr>
        <p:txBody>
          <a:bodyPr spcFirstLastPara="1" wrap="square" lIns="0" tIns="0" rIns="0" bIns="0" anchor="t" anchorCtr="0">
            <a:noAutofit/>
          </a:bodyPr>
          <a:lstStyle/>
          <a:p>
            <a:pPr marL="0" indent="0"/>
            <a:r>
              <a:rPr lang="en"/>
              <a:t>UNUSED</a:t>
            </a:r>
            <a:endParaRPr lang="en-US"/>
          </a:p>
          <a:p>
            <a:pPr marL="0" lvl="0" indent="0" algn="l">
              <a:spcBef>
                <a:spcPts val="0"/>
              </a:spcBef>
              <a:spcAft>
                <a:spcPts val="0"/>
              </a:spcAft>
              <a:buSzPts val="1100"/>
              <a:buFont typeface="Arial"/>
              <a:buNone/>
            </a:pPr>
            <a:endParaRPr lang="en"/>
          </a:p>
        </p:txBody>
      </p:sp>
      <p:sp>
        <p:nvSpPr>
          <p:cNvPr id="327" name="Google Shape;327;p36">
            <a:extLst>
              <a:ext uri="{FF2B5EF4-FFF2-40B4-BE49-F238E27FC236}">
                <a16:creationId xmlns:a16="http://schemas.microsoft.com/office/drawing/2014/main" id="{4EC4BA67-9FED-FD4B-2574-3F90F1BA5BC1}"/>
              </a:ext>
            </a:extLst>
          </p:cNvPr>
          <p:cNvSpPr txBox="1">
            <a:spLocks noGrp="1"/>
          </p:cNvSpPr>
          <p:nvPr>
            <p:ph type="subTitle" idx="7"/>
          </p:nvPr>
        </p:nvSpPr>
        <p:spPr>
          <a:xfrm>
            <a:off x="210025" y="7594800"/>
            <a:ext cx="1436100" cy="304800"/>
          </a:xfrm>
          <a:prstGeom prst="rect">
            <a:avLst/>
          </a:prstGeom>
        </p:spPr>
        <p:txBody>
          <a:bodyPr spcFirstLastPara="1" wrap="square" lIns="0" tIns="0" rIns="0" bIns="0" anchor="t" anchorCtr="0">
            <a:noAutofit/>
          </a:bodyPr>
          <a:lstStyle/>
          <a:p>
            <a:pPr marL="0" lvl="0" indent="0" algn="l">
              <a:spcBef>
                <a:spcPts val="0"/>
              </a:spcBef>
              <a:spcAft>
                <a:spcPts val="0"/>
              </a:spcAft>
              <a:buNone/>
            </a:pPr>
            <a:r>
              <a:rPr lang="en"/>
              <a:t>UNUSED</a:t>
            </a:r>
            <a:endParaRPr lang="en-US"/>
          </a:p>
        </p:txBody>
      </p:sp>
      <p:sp>
        <p:nvSpPr>
          <p:cNvPr id="328" name="Google Shape;328;p36">
            <a:extLst>
              <a:ext uri="{FF2B5EF4-FFF2-40B4-BE49-F238E27FC236}">
                <a16:creationId xmlns:a16="http://schemas.microsoft.com/office/drawing/2014/main" id="{DC51C3B4-7CA3-07F9-B9E9-E6ADFBEE71DF}"/>
              </a:ext>
            </a:extLst>
          </p:cNvPr>
          <p:cNvSpPr txBox="1">
            <a:spLocks noGrp="1"/>
          </p:cNvSpPr>
          <p:nvPr>
            <p:ph type="subTitle" idx="8"/>
          </p:nvPr>
        </p:nvSpPr>
        <p:spPr>
          <a:xfrm>
            <a:off x="210025" y="8661600"/>
            <a:ext cx="1436100" cy="304800"/>
          </a:xfrm>
          <a:prstGeom prst="rect">
            <a:avLst/>
          </a:prstGeom>
        </p:spPr>
        <p:txBody>
          <a:bodyPr spcFirstLastPara="1" wrap="square" lIns="0" tIns="0" rIns="0" bIns="0" anchor="t" anchorCtr="0">
            <a:noAutofit/>
          </a:bodyPr>
          <a:lstStyle/>
          <a:p>
            <a:pPr marL="0" indent="0"/>
            <a:r>
              <a:rPr lang="en"/>
              <a:t>Block lever</a:t>
            </a:r>
          </a:p>
          <a:p>
            <a:pPr marL="0" indent="0"/>
            <a:r>
              <a:rPr lang="en"/>
              <a:t>IN</a:t>
            </a:r>
          </a:p>
        </p:txBody>
      </p:sp>
      <p:sp>
        <p:nvSpPr>
          <p:cNvPr id="329" name="Google Shape;329;p36">
            <a:extLst>
              <a:ext uri="{FF2B5EF4-FFF2-40B4-BE49-F238E27FC236}">
                <a16:creationId xmlns:a16="http://schemas.microsoft.com/office/drawing/2014/main" id="{96646F24-904B-A5D4-77EF-2436F7A618E6}"/>
              </a:ext>
            </a:extLst>
          </p:cNvPr>
          <p:cNvSpPr txBox="1">
            <a:spLocks noGrp="1"/>
          </p:cNvSpPr>
          <p:nvPr>
            <p:ph type="subTitle" idx="9"/>
          </p:nvPr>
        </p:nvSpPr>
        <p:spPr>
          <a:xfrm>
            <a:off x="6096050" y="1092400"/>
            <a:ext cx="1436100" cy="304800"/>
          </a:xfrm>
          <a:prstGeom prst="rect">
            <a:avLst/>
          </a:prstGeom>
        </p:spPr>
        <p:txBody>
          <a:bodyPr spcFirstLastPara="1" wrap="square" lIns="0" tIns="0" rIns="0" bIns="0" anchor="t" anchorCtr="0">
            <a:noAutofit/>
          </a:bodyPr>
          <a:lstStyle/>
          <a:p>
            <a:pPr marL="0" indent="0"/>
            <a:r>
              <a:rPr lang="en"/>
              <a:t>OUTPUT </a:t>
            </a:r>
            <a:endParaRPr lang="en-US"/>
          </a:p>
          <a:p>
            <a:pPr marL="0" indent="0"/>
            <a:r>
              <a:rPr lang="en"/>
              <a:t>UNDER</a:t>
            </a:r>
            <a:endParaRPr lang="en-US"/>
          </a:p>
        </p:txBody>
      </p:sp>
      <p:sp>
        <p:nvSpPr>
          <p:cNvPr id="330" name="Google Shape;330;p36">
            <a:extLst>
              <a:ext uri="{FF2B5EF4-FFF2-40B4-BE49-F238E27FC236}">
                <a16:creationId xmlns:a16="http://schemas.microsoft.com/office/drawing/2014/main" id="{805131B5-7E5D-5A60-5929-546A2D0EBFBD}"/>
              </a:ext>
            </a:extLst>
          </p:cNvPr>
          <p:cNvSpPr txBox="1">
            <a:spLocks noGrp="1"/>
          </p:cNvSpPr>
          <p:nvPr>
            <p:ph type="subTitle" idx="13"/>
          </p:nvPr>
        </p:nvSpPr>
        <p:spPr>
          <a:xfrm>
            <a:off x="6096050" y="2247250"/>
            <a:ext cx="1436100" cy="304800"/>
          </a:xfrm>
          <a:prstGeom prst="rect">
            <a:avLst/>
          </a:prstGeom>
        </p:spPr>
        <p:txBody>
          <a:bodyPr spcFirstLastPara="1" wrap="square" lIns="0" tIns="0" rIns="0" bIns="0" anchor="t" anchorCtr="0">
            <a:noAutofit/>
          </a:bodyPr>
          <a:lstStyle/>
          <a:p>
            <a:pPr marL="0" indent="0"/>
            <a:r>
              <a:rPr lang="en"/>
              <a:t>OUTPUT </a:t>
            </a:r>
            <a:endParaRPr lang="en-US"/>
          </a:p>
          <a:p>
            <a:pPr marL="0" indent="0"/>
            <a:r>
              <a:rPr lang="en"/>
              <a:t>UPPER</a:t>
            </a:r>
            <a:endParaRPr lang="en-US"/>
          </a:p>
        </p:txBody>
      </p:sp>
      <p:sp>
        <p:nvSpPr>
          <p:cNvPr id="331" name="Google Shape;331;p36">
            <a:extLst>
              <a:ext uri="{FF2B5EF4-FFF2-40B4-BE49-F238E27FC236}">
                <a16:creationId xmlns:a16="http://schemas.microsoft.com/office/drawing/2014/main" id="{974E6597-0D35-9647-E7E5-884559A0C1FB}"/>
              </a:ext>
            </a:extLst>
          </p:cNvPr>
          <p:cNvSpPr txBox="1">
            <a:spLocks noGrp="1"/>
          </p:cNvSpPr>
          <p:nvPr>
            <p:ph type="subTitle" idx="14"/>
          </p:nvPr>
        </p:nvSpPr>
        <p:spPr>
          <a:xfrm>
            <a:off x="6096050" y="3320825"/>
            <a:ext cx="1436100" cy="304800"/>
          </a:xfrm>
          <a:prstGeom prst="rect">
            <a:avLst/>
          </a:prstGeom>
        </p:spPr>
        <p:txBody>
          <a:bodyPr spcFirstLastPara="1" wrap="square" lIns="0" tIns="0" rIns="0" bIns="0" anchor="t" anchorCtr="0">
            <a:noAutofit/>
          </a:bodyPr>
          <a:lstStyle/>
          <a:p>
            <a:pPr marL="0" lvl="0" indent="0" algn="r">
              <a:spcBef>
                <a:spcPts val="0"/>
              </a:spcBef>
              <a:spcAft>
                <a:spcPts val="0"/>
              </a:spcAft>
              <a:buNone/>
            </a:pPr>
            <a:r>
              <a:rPr lang="en"/>
              <a:t>UNUSED</a:t>
            </a:r>
            <a:endParaRPr lang="en-US"/>
          </a:p>
        </p:txBody>
      </p:sp>
      <p:sp>
        <p:nvSpPr>
          <p:cNvPr id="332" name="Google Shape;332;p36">
            <a:extLst>
              <a:ext uri="{FF2B5EF4-FFF2-40B4-BE49-F238E27FC236}">
                <a16:creationId xmlns:a16="http://schemas.microsoft.com/office/drawing/2014/main" id="{B22D0B10-4020-926D-BAD8-FC6F24FF1281}"/>
              </a:ext>
            </a:extLst>
          </p:cNvPr>
          <p:cNvSpPr txBox="1">
            <a:spLocks noGrp="1"/>
          </p:cNvSpPr>
          <p:nvPr>
            <p:ph type="subTitle" idx="15"/>
          </p:nvPr>
        </p:nvSpPr>
        <p:spPr>
          <a:xfrm>
            <a:off x="6096050" y="4421500"/>
            <a:ext cx="1436100" cy="304800"/>
          </a:xfrm>
          <a:prstGeom prst="rect">
            <a:avLst/>
          </a:prstGeom>
        </p:spPr>
        <p:txBody>
          <a:bodyPr spcFirstLastPara="1" wrap="square" lIns="0" tIns="0" rIns="0" bIns="0" anchor="t" anchorCtr="0">
            <a:noAutofit/>
          </a:bodyPr>
          <a:lstStyle/>
          <a:p>
            <a:pPr marL="0" indent="0"/>
            <a:r>
              <a:rPr lang="en"/>
              <a:t>DRIVE (L R)</a:t>
            </a:r>
            <a:endParaRPr lang="en-US"/>
          </a:p>
          <a:p>
            <a:pPr marL="0" lvl="0" indent="0" algn="r" rtl="0">
              <a:spcBef>
                <a:spcPts val="0"/>
              </a:spcBef>
              <a:spcAft>
                <a:spcPts val="0"/>
              </a:spcAft>
              <a:buNone/>
            </a:pPr>
            <a:endParaRPr/>
          </a:p>
        </p:txBody>
      </p:sp>
      <p:sp>
        <p:nvSpPr>
          <p:cNvPr id="333" name="Google Shape;333;p36">
            <a:extLst>
              <a:ext uri="{FF2B5EF4-FFF2-40B4-BE49-F238E27FC236}">
                <a16:creationId xmlns:a16="http://schemas.microsoft.com/office/drawing/2014/main" id="{7513A07A-10E7-11F4-2B94-4B8DFF4ECC38}"/>
              </a:ext>
            </a:extLst>
          </p:cNvPr>
          <p:cNvSpPr txBox="1">
            <a:spLocks noGrp="1"/>
          </p:cNvSpPr>
          <p:nvPr>
            <p:ph type="subTitle" idx="16"/>
          </p:nvPr>
        </p:nvSpPr>
        <p:spPr>
          <a:xfrm>
            <a:off x="6096050" y="5461200"/>
            <a:ext cx="1436100" cy="304800"/>
          </a:xfrm>
          <a:prstGeom prst="rect">
            <a:avLst/>
          </a:prstGeom>
        </p:spPr>
        <p:txBody>
          <a:bodyPr spcFirstLastPara="1" wrap="square" lIns="0" tIns="0" rIns="0" bIns="0" anchor="t" anchorCtr="0">
            <a:noAutofit/>
          </a:bodyPr>
          <a:lstStyle/>
          <a:p>
            <a:pPr marL="0" indent="0"/>
            <a:r>
              <a:rPr lang="en"/>
              <a:t>INTAKE HALF-SPEED MODE (HOLD)</a:t>
            </a:r>
            <a:endParaRPr lang="en-US"/>
          </a:p>
        </p:txBody>
      </p:sp>
      <p:sp>
        <p:nvSpPr>
          <p:cNvPr id="334" name="Google Shape;334;p36">
            <a:extLst>
              <a:ext uri="{FF2B5EF4-FFF2-40B4-BE49-F238E27FC236}">
                <a16:creationId xmlns:a16="http://schemas.microsoft.com/office/drawing/2014/main" id="{82098AC2-F02F-AA8C-B1E2-0E3BA9C7BE12}"/>
              </a:ext>
            </a:extLst>
          </p:cNvPr>
          <p:cNvSpPr txBox="1">
            <a:spLocks noGrp="1"/>
          </p:cNvSpPr>
          <p:nvPr>
            <p:ph type="subTitle" idx="17"/>
          </p:nvPr>
        </p:nvSpPr>
        <p:spPr>
          <a:xfrm>
            <a:off x="6096050" y="6528000"/>
            <a:ext cx="1436100" cy="304800"/>
          </a:xfrm>
          <a:prstGeom prst="rect">
            <a:avLst/>
          </a:prstGeom>
        </p:spPr>
        <p:txBody>
          <a:bodyPr spcFirstLastPara="1" wrap="square" lIns="0" tIns="0" rIns="0" bIns="0" anchor="t" anchorCtr="0">
            <a:noAutofit/>
          </a:bodyPr>
          <a:lstStyle/>
          <a:p>
            <a:pPr marL="0" lvl="0" indent="0" algn="r">
              <a:spcBef>
                <a:spcPts val="0"/>
              </a:spcBef>
              <a:spcAft>
                <a:spcPts val="0"/>
              </a:spcAft>
              <a:buNone/>
            </a:pPr>
            <a:r>
              <a:rPr lang="en"/>
              <a:t>UNUSED</a:t>
            </a:r>
            <a:endParaRPr lang="en-US"/>
          </a:p>
          <a:p>
            <a:pPr marL="0" lvl="0" indent="0" algn="r" rtl="0">
              <a:spcBef>
                <a:spcPts val="0"/>
              </a:spcBef>
              <a:spcAft>
                <a:spcPts val="0"/>
              </a:spcAft>
              <a:buNone/>
            </a:pPr>
            <a:endParaRPr/>
          </a:p>
        </p:txBody>
      </p:sp>
      <p:sp>
        <p:nvSpPr>
          <p:cNvPr id="335" name="Google Shape;335;p36">
            <a:extLst>
              <a:ext uri="{FF2B5EF4-FFF2-40B4-BE49-F238E27FC236}">
                <a16:creationId xmlns:a16="http://schemas.microsoft.com/office/drawing/2014/main" id="{C98D7547-37E7-B435-CA20-DF3FAA3221FC}"/>
              </a:ext>
            </a:extLst>
          </p:cNvPr>
          <p:cNvSpPr txBox="1">
            <a:spLocks noGrp="1"/>
          </p:cNvSpPr>
          <p:nvPr>
            <p:ph type="subTitle" idx="18"/>
          </p:nvPr>
        </p:nvSpPr>
        <p:spPr>
          <a:xfrm>
            <a:off x="6096050" y="7594800"/>
            <a:ext cx="1436100" cy="304800"/>
          </a:xfrm>
          <a:prstGeom prst="rect">
            <a:avLst/>
          </a:prstGeom>
        </p:spPr>
        <p:txBody>
          <a:bodyPr spcFirstLastPara="1" wrap="square" lIns="0" tIns="0" rIns="0" bIns="0" anchor="t" anchorCtr="0">
            <a:noAutofit/>
          </a:bodyPr>
          <a:lstStyle/>
          <a:p>
            <a:pPr marL="0" indent="0"/>
            <a:r>
              <a:rPr lang="en"/>
              <a:t>DRIVETRAIN HALF-SPEED MODE (HOLD)</a:t>
            </a:r>
            <a:endParaRPr lang="en-US"/>
          </a:p>
          <a:p>
            <a:pPr marL="0" indent="0"/>
            <a:endParaRPr lang="en"/>
          </a:p>
          <a:p>
            <a:pPr marL="0" lvl="0" indent="0">
              <a:spcBef>
                <a:spcPts val="0"/>
              </a:spcBef>
              <a:spcAft>
                <a:spcPts val="0"/>
              </a:spcAft>
              <a:buSzPts val="1100"/>
              <a:buFont typeface="Arial"/>
              <a:buNone/>
            </a:pPr>
            <a:endParaRPr lang="en"/>
          </a:p>
        </p:txBody>
      </p:sp>
      <p:sp>
        <p:nvSpPr>
          <p:cNvPr id="336" name="Google Shape;336;p36">
            <a:extLst>
              <a:ext uri="{FF2B5EF4-FFF2-40B4-BE49-F238E27FC236}">
                <a16:creationId xmlns:a16="http://schemas.microsoft.com/office/drawing/2014/main" id="{64636E41-90CD-C548-9390-5938D0739CC9}"/>
              </a:ext>
            </a:extLst>
          </p:cNvPr>
          <p:cNvSpPr txBox="1">
            <a:spLocks noGrp="1"/>
          </p:cNvSpPr>
          <p:nvPr>
            <p:ph type="subTitle" idx="19"/>
          </p:nvPr>
        </p:nvSpPr>
        <p:spPr>
          <a:xfrm>
            <a:off x="6096050" y="8661600"/>
            <a:ext cx="1436100" cy="304800"/>
          </a:xfrm>
          <a:prstGeom prst="rect">
            <a:avLst/>
          </a:prstGeom>
        </p:spPr>
        <p:txBody>
          <a:bodyPr spcFirstLastPara="1" wrap="square" lIns="0" tIns="0" rIns="0" bIns="0" anchor="t" anchorCtr="0">
            <a:noAutofit/>
          </a:bodyPr>
          <a:lstStyle/>
          <a:p>
            <a:pPr marL="0" lvl="0" indent="0" algn="r">
              <a:spcBef>
                <a:spcPts val="0"/>
              </a:spcBef>
              <a:spcAft>
                <a:spcPts val="0"/>
              </a:spcAft>
              <a:buNone/>
            </a:pPr>
            <a:r>
              <a:rPr lang="en"/>
              <a:t>UNUSED</a:t>
            </a:r>
            <a:endParaRPr lang="en-US"/>
          </a:p>
          <a:p>
            <a:pPr marL="0" lvl="0" indent="0" algn="r" rtl="0">
              <a:spcBef>
                <a:spcPts val="0"/>
              </a:spcBef>
              <a:spcAft>
                <a:spcPts val="0"/>
              </a:spcAft>
              <a:buNone/>
            </a:pPr>
            <a:endParaRPr/>
          </a:p>
        </p:txBody>
      </p:sp>
      <p:sp>
        <p:nvSpPr>
          <p:cNvPr id="337" name="Google Shape;337;p36">
            <a:extLst>
              <a:ext uri="{FF2B5EF4-FFF2-40B4-BE49-F238E27FC236}">
                <a16:creationId xmlns:a16="http://schemas.microsoft.com/office/drawing/2014/main" id="{4B633B9F-23D2-B603-5B57-6A1EC31EF8BC}"/>
              </a:ext>
            </a:extLst>
          </p:cNvPr>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r>
              <a:rPr lang="en-US"/>
              <a:t>Control layout diagram</a:t>
            </a:r>
            <a:endParaRPr/>
          </a:p>
        </p:txBody>
      </p:sp>
      <p:sp>
        <p:nvSpPr>
          <p:cNvPr id="338" name="Google Shape;338;p36">
            <a:extLst>
              <a:ext uri="{FF2B5EF4-FFF2-40B4-BE49-F238E27FC236}">
                <a16:creationId xmlns:a16="http://schemas.microsoft.com/office/drawing/2014/main" id="{9DCA42AF-C37D-4F9D-4DE7-0F735B388725}"/>
              </a:ext>
            </a:extLst>
          </p:cNvPr>
          <p:cNvSpPr txBox="1">
            <a:spLocks noGrp="1"/>
          </p:cNvSpPr>
          <p:nvPr>
            <p:ph type="subTitle" idx="20"/>
          </p:nvPr>
        </p:nvSpPr>
        <p:spPr>
          <a:xfrm>
            <a:off x="688375" y="9618529"/>
            <a:ext cx="3196800" cy="229500"/>
          </a:xfrm>
          <a:prstGeom prst="rect">
            <a:avLst/>
          </a:prstGeom>
        </p:spPr>
        <p:txBody>
          <a:bodyPr spcFirstLastPara="1" wrap="square" lIns="0" tIns="0" rIns="0" bIns="0" anchor="t" anchorCtr="0">
            <a:noAutofit/>
          </a:bodyPr>
          <a:lstStyle/>
          <a:p>
            <a:pPr marL="0" indent="0"/>
            <a:r>
              <a:rPr lang="en-US"/>
              <a:t>Kirby Larson</a:t>
            </a:r>
            <a:endParaRPr/>
          </a:p>
        </p:txBody>
      </p:sp>
      <p:sp>
        <p:nvSpPr>
          <p:cNvPr id="339" name="Google Shape;339;p36">
            <a:extLst>
              <a:ext uri="{FF2B5EF4-FFF2-40B4-BE49-F238E27FC236}">
                <a16:creationId xmlns:a16="http://schemas.microsoft.com/office/drawing/2014/main" id="{A53DB847-C351-37B9-56DF-3AC3E723ACE4}"/>
              </a:ext>
            </a:extLst>
          </p:cNvPr>
          <p:cNvSpPr txBox="1">
            <a:spLocks noGrp="1"/>
          </p:cNvSpPr>
          <p:nvPr>
            <p:ph type="subTitle" idx="21"/>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8-20-25</a:t>
            </a:r>
            <a:endParaRPr/>
          </a:p>
        </p:txBody>
      </p:sp>
      <p:sp>
        <p:nvSpPr>
          <p:cNvPr id="340" name="Google Shape;340;p36">
            <a:extLst>
              <a:ext uri="{FF2B5EF4-FFF2-40B4-BE49-F238E27FC236}">
                <a16:creationId xmlns:a16="http://schemas.microsoft.com/office/drawing/2014/main" id="{62971D4F-621C-9D54-548B-38417332C1D1}"/>
              </a:ext>
            </a:extLst>
          </p:cNvPr>
          <p:cNvSpPr txBox="1">
            <a:spLocks noGrp="1"/>
          </p:cNvSpPr>
          <p:nvPr>
            <p:ph type="subTitle" idx="22"/>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41</a:t>
            </a:r>
            <a:endParaRPr/>
          </a:p>
        </p:txBody>
      </p:sp>
      <p:pic>
        <p:nvPicPr>
          <p:cNvPr id="4" name="Picture 3" descr="A yellow circle and black squares&#10;&#10;AI-generated content may be incorrect.">
            <a:extLst>
              <a:ext uri="{FF2B5EF4-FFF2-40B4-BE49-F238E27FC236}">
                <a16:creationId xmlns:a16="http://schemas.microsoft.com/office/drawing/2014/main" id="{49B3FFBD-ED73-AE66-E778-01AFAA8003FB}"/>
              </a:ext>
            </a:extLst>
          </p:cNvPr>
          <p:cNvPicPr>
            <a:picLocks noChangeAspect="1"/>
          </p:cNvPicPr>
          <p:nvPr/>
        </p:nvPicPr>
        <p:blipFill>
          <a:blip r:embed="rId3"/>
          <a:stretch>
            <a:fillRect/>
          </a:stretch>
        </p:blipFill>
        <p:spPr>
          <a:xfrm>
            <a:off x="7153164" y="-9478"/>
            <a:ext cx="603019" cy="809871"/>
          </a:xfrm>
          <a:prstGeom prst="rect">
            <a:avLst/>
          </a:prstGeom>
        </p:spPr>
      </p:pic>
    </p:spTree>
    <p:extLst>
      <p:ext uri="{BB962C8B-B14F-4D97-AF65-F5344CB8AC3E}">
        <p14:creationId xmlns:p14="http://schemas.microsoft.com/office/powerpoint/2010/main" val="14919386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1">
          <a:extLst>
            <a:ext uri="{FF2B5EF4-FFF2-40B4-BE49-F238E27FC236}">
              <a16:creationId xmlns:a16="http://schemas.microsoft.com/office/drawing/2014/main" id="{F7F81275-E981-E5A2-0D0A-E9955F48595F}"/>
            </a:ext>
          </a:extLst>
        </p:cNvPr>
        <p:cNvGrpSpPr/>
        <p:nvPr/>
      </p:nvGrpSpPr>
      <p:grpSpPr>
        <a:xfrm>
          <a:off x="0" y="0"/>
          <a:ext cx="0" cy="0"/>
          <a:chOff x="0" y="0"/>
          <a:chExt cx="0" cy="0"/>
        </a:xfrm>
      </p:grpSpPr>
      <p:sp>
        <p:nvSpPr>
          <p:cNvPr id="431" name="Google Shape;431;p42">
            <a:extLst>
              <a:ext uri="{FF2B5EF4-FFF2-40B4-BE49-F238E27FC236}">
                <a16:creationId xmlns:a16="http://schemas.microsoft.com/office/drawing/2014/main" id="{B60D0134-0563-C9D1-FB29-817175139F1C}"/>
              </a:ext>
            </a:extLst>
          </p:cNvPr>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Scrum meeting. </a:t>
            </a:r>
            <a:br>
              <a:rPr lang="en"/>
            </a:br>
            <a:r>
              <a:rPr lang="en"/>
              <a:t>Week of: MM/DD/YYYY</a:t>
            </a:r>
            <a:endParaRPr/>
          </a:p>
        </p:txBody>
      </p:sp>
      <p:sp>
        <p:nvSpPr>
          <p:cNvPr id="2" name="Subtitle 1">
            <a:extLst>
              <a:ext uri="{FF2B5EF4-FFF2-40B4-BE49-F238E27FC236}">
                <a16:creationId xmlns:a16="http://schemas.microsoft.com/office/drawing/2014/main" id="{93268CF7-D7DC-C475-0BDF-88BF45A92FA0}"/>
              </a:ext>
            </a:extLst>
          </p:cNvPr>
          <p:cNvSpPr>
            <a:spLocks noGrp="1"/>
          </p:cNvSpPr>
          <p:nvPr>
            <p:ph type="subTitle" idx="1"/>
          </p:nvPr>
        </p:nvSpPr>
        <p:spPr/>
        <p:txBody>
          <a:bodyPr/>
          <a:lstStyle/>
          <a:p>
            <a:endParaRPr lang="en-US"/>
          </a:p>
        </p:txBody>
      </p:sp>
      <p:sp>
        <p:nvSpPr>
          <p:cNvPr id="3" name="Subtitle 2">
            <a:extLst>
              <a:ext uri="{FF2B5EF4-FFF2-40B4-BE49-F238E27FC236}">
                <a16:creationId xmlns:a16="http://schemas.microsoft.com/office/drawing/2014/main" id="{A76B2E64-0309-7A5F-4FAF-E3B148E4D9DE}"/>
              </a:ext>
            </a:extLst>
          </p:cNvPr>
          <p:cNvSpPr>
            <a:spLocks noGrp="1"/>
          </p:cNvSpPr>
          <p:nvPr>
            <p:ph type="subTitle" idx="2"/>
          </p:nvPr>
        </p:nvSpPr>
        <p:spPr/>
        <p:txBody>
          <a:bodyPr/>
          <a:lstStyle/>
          <a:p>
            <a:endParaRPr lang="en-US"/>
          </a:p>
        </p:txBody>
      </p:sp>
      <p:sp>
        <p:nvSpPr>
          <p:cNvPr id="4" name="Subtitle 3">
            <a:extLst>
              <a:ext uri="{FF2B5EF4-FFF2-40B4-BE49-F238E27FC236}">
                <a16:creationId xmlns:a16="http://schemas.microsoft.com/office/drawing/2014/main" id="{4EE33334-D497-8D4F-3A9F-6F8EC5FF1ACD}"/>
              </a:ext>
            </a:extLst>
          </p:cNvPr>
          <p:cNvSpPr>
            <a:spLocks noGrp="1"/>
          </p:cNvSpPr>
          <p:nvPr>
            <p:ph type="subTitle" idx="3"/>
          </p:nvPr>
        </p:nvSpPr>
        <p:spPr/>
        <p:txBody>
          <a:bodyPr/>
          <a:lstStyle/>
          <a:p>
            <a:endParaRPr lang="en-US"/>
          </a:p>
        </p:txBody>
      </p:sp>
      <p:graphicFrame>
        <p:nvGraphicFramePr>
          <p:cNvPr id="5" name="Table 4">
            <a:extLst>
              <a:ext uri="{FF2B5EF4-FFF2-40B4-BE49-F238E27FC236}">
                <a16:creationId xmlns:a16="http://schemas.microsoft.com/office/drawing/2014/main" id="{9D51B2C8-ECA9-421C-3C40-EEC81C826075}"/>
              </a:ext>
            </a:extLst>
          </p:cNvPr>
          <p:cNvGraphicFramePr>
            <a:graphicFrameLocks noGrp="1"/>
          </p:cNvGraphicFramePr>
          <p:nvPr>
            <p:extLst>
              <p:ext uri="{D42A27DB-BD31-4B8C-83A1-F6EECF244321}">
                <p14:modId xmlns:p14="http://schemas.microsoft.com/office/powerpoint/2010/main" val="4201121176"/>
              </p:ext>
            </p:extLst>
          </p:nvPr>
        </p:nvGraphicFramePr>
        <p:xfrm>
          <a:off x="129208" y="1033669"/>
          <a:ext cx="7437783" cy="8216350"/>
        </p:xfrm>
        <a:graphic>
          <a:graphicData uri="http://schemas.openxmlformats.org/drawingml/2006/table">
            <a:tbl>
              <a:tblPr firstRow="1" bandRow="1">
                <a:tableStyleId>{616DA210-FB5B-4158-B5E0-FEB733F419BA}</a:tableStyleId>
              </a:tblPr>
              <a:tblGrid>
                <a:gridCol w="7437783">
                  <a:extLst>
                    <a:ext uri="{9D8B030D-6E8A-4147-A177-3AD203B41FA5}">
                      <a16:colId xmlns:a16="http://schemas.microsoft.com/office/drawing/2014/main" val="3865735456"/>
                    </a:ext>
                  </a:extLst>
                </a:gridCol>
              </a:tblGrid>
              <a:tr h="1643270">
                <a:tc>
                  <a:txBody>
                    <a:bodyPr/>
                    <a:lstStyle/>
                    <a:p>
                      <a:r>
                        <a:rPr lang="en-US" b="1" u="sng">
                          <a:solidFill>
                            <a:schemeClr val="accent3">
                              <a:lumMod val="75000"/>
                            </a:schemeClr>
                          </a:solidFill>
                        </a:rPr>
                        <a:t>Monday: </a:t>
                      </a:r>
                    </a:p>
                    <a:p>
                      <a:r>
                        <a:rPr lang="en-US"/>
                        <a:t>What has each team member done since the last meeting?</a:t>
                      </a:r>
                    </a:p>
                    <a:p>
                      <a:r>
                        <a:rPr lang="en-US" b="0"/>
                        <a:t>Progress on drivetrain code. Drivetrain completed.</a:t>
                      </a:r>
                    </a:p>
                    <a:p>
                      <a:r>
                        <a:rPr lang="en-US"/>
                        <a:t>What will each team member do today?</a:t>
                      </a:r>
                    </a:p>
                    <a:p>
                      <a:r>
                        <a:rPr lang="en-US" b="0"/>
                        <a:t>Coding and testing drivetrain. John is adding more stabilization to the drivetrain.</a:t>
                      </a:r>
                    </a:p>
                    <a:p>
                      <a:r>
                        <a:rPr lang="en-US"/>
                        <a:t>What problems are holding the team back?</a:t>
                      </a:r>
                    </a:p>
                    <a:p>
                      <a:r>
                        <a:rPr lang="en-US" b="0"/>
                        <a:t>None</a:t>
                      </a:r>
                    </a:p>
                  </a:txBody>
                  <a:tcPr/>
                </a:tc>
                <a:extLst>
                  <a:ext uri="{0D108BD9-81ED-4DB2-BD59-A6C34878D82A}">
                    <a16:rowId xmlns:a16="http://schemas.microsoft.com/office/drawing/2014/main" val="657236432"/>
                  </a:ext>
                </a:extLst>
              </a:tr>
              <a:tr h="1643270">
                <a:tc>
                  <a:txBody>
                    <a:bodyPr/>
                    <a:lstStyle/>
                    <a:p>
                      <a:r>
                        <a:rPr lang="en-US" b="1" u="sng">
                          <a:solidFill>
                            <a:schemeClr val="accent3">
                              <a:lumMod val="75000"/>
                            </a:schemeClr>
                          </a:solidFill>
                        </a:rPr>
                        <a:t>Tuesday:</a:t>
                      </a:r>
                    </a:p>
                    <a:p>
                      <a:r>
                        <a:rPr lang="en-US" b="1"/>
                        <a:t>What has each team member done since the last meeting?</a:t>
                      </a:r>
                    </a:p>
                    <a:p>
                      <a:r>
                        <a:rPr lang="en-US" b="0"/>
                        <a:t>Tested the robot and reenforced the drivetrain. Also finished the drivetrain code.</a:t>
                      </a:r>
                    </a:p>
                    <a:p>
                      <a:r>
                        <a:rPr lang="en-US" b="1"/>
                        <a:t>What will each team member do today?</a:t>
                      </a:r>
                    </a:p>
                    <a:p>
                      <a:r>
                        <a:rPr lang="en-US" b="0"/>
                        <a:t>Attaching the intake</a:t>
                      </a:r>
                    </a:p>
                    <a:p>
                      <a:r>
                        <a:rPr lang="en-US" b="1"/>
                        <a:t>What problems are holding the team back?</a:t>
                      </a:r>
                    </a:p>
                    <a:p>
                      <a:r>
                        <a:rPr lang="en-US" b="0" i="0" u="none">
                          <a:solidFill>
                            <a:schemeClr val="tx1"/>
                          </a:solidFill>
                        </a:rPr>
                        <a:t>None</a:t>
                      </a:r>
                    </a:p>
                  </a:txBody>
                  <a:tcPr/>
                </a:tc>
                <a:extLst>
                  <a:ext uri="{0D108BD9-81ED-4DB2-BD59-A6C34878D82A}">
                    <a16:rowId xmlns:a16="http://schemas.microsoft.com/office/drawing/2014/main" val="1342840947"/>
                  </a:ext>
                </a:extLst>
              </a:tr>
              <a:tr h="1643270">
                <a:tc>
                  <a:txBody>
                    <a:bodyPr/>
                    <a:lstStyle/>
                    <a:p>
                      <a:r>
                        <a:rPr lang="en-US" b="1" u="sng">
                          <a:solidFill>
                            <a:schemeClr val="accent3">
                              <a:lumMod val="75000"/>
                            </a:schemeClr>
                          </a:solidFill>
                        </a:rPr>
                        <a:t>Wednesday:</a:t>
                      </a:r>
                    </a:p>
                    <a:p>
                      <a:r>
                        <a:rPr lang="en-US" b="1"/>
                        <a:t>What has each team member done since the last meeting?</a:t>
                      </a:r>
                    </a:p>
                    <a:p>
                      <a:r>
                        <a:rPr lang="en-US"/>
                        <a:t>Working on attaching intake</a:t>
                      </a:r>
                    </a:p>
                    <a:p>
                      <a:r>
                        <a:rPr lang="en-US" b="1"/>
                        <a:t>What will each team member do today?</a:t>
                      </a:r>
                    </a:p>
                    <a:p>
                      <a:r>
                        <a:rPr lang="en-US"/>
                        <a:t>Continue work on intake</a:t>
                      </a:r>
                    </a:p>
                    <a:p>
                      <a:r>
                        <a:rPr lang="en-US" b="1"/>
                        <a:t>What problems are holding the team back?</a:t>
                      </a:r>
                    </a:p>
                    <a:p>
                      <a:pPr lvl="0">
                        <a:buNone/>
                      </a:pPr>
                      <a:r>
                        <a:rPr lang="en-US"/>
                        <a:t>None</a:t>
                      </a:r>
                    </a:p>
                  </a:txBody>
                  <a:tcPr/>
                </a:tc>
                <a:extLst>
                  <a:ext uri="{0D108BD9-81ED-4DB2-BD59-A6C34878D82A}">
                    <a16:rowId xmlns:a16="http://schemas.microsoft.com/office/drawing/2014/main" val="4025818452"/>
                  </a:ext>
                </a:extLst>
              </a:tr>
              <a:tr h="1643270">
                <a:tc>
                  <a:txBody>
                    <a:bodyPr/>
                    <a:lstStyle/>
                    <a:p>
                      <a:r>
                        <a:rPr lang="en-US" b="1" u="sng">
                          <a:solidFill>
                            <a:schemeClr val="accent3">
                              <a:lumMod val="75000"/>
                            </a:schemeClr>
                          </a:solidFill>
                        </a:rPr>
                        <a:t>Thursday:</a:t>
                      </a:r>
                    </a:p>
                    <a:p>
                      <a:r>
                        <a:rPr lang="en-US" b="1"/>
                        <a:t>What has each team member done since the last meeting?</a:t>
                      </a:r>
                    </a:p>
                    <a:p>
                      <a:r>
                        <a:rPr lang="en-US"/>
                        <a:t>Attached Intake </a:t>
                      </a:r>
                    </a:p>
                    <a:p>
                      <a:r>
                        <a:rPr lang="en-US" b="1"/>
                        <a:t>What will each team member do today?</a:t>
                      </a:r>
                    </a:p>
                    <a:p>
                      <a:r>
                        <a:rPr lang="en-US"/>
                        <a:t>Design rest of scoring system</a:t>
                      </a:r>
                    </a:p>
                    <a:p>
                      <a:r>
                        <a:rPr lang="en-US" b="1"/>
                        <a:t>What problems are holding the team back?</a:t>
                      </a:r>
                    </a:p>
                    <a:p>
                      <a:pPr lvl="0">
                        <a:buNone/>
                      </a:pPr>
                      <a:r>
                        <a:rPr lang="en-US"/>
                        <a:t>None</a:t>
                      </a:r>
                    </a:p>
                  </a:txBody>
                  <a:tcPr/>
                </a:tc>
                <a:extLst>
                  <a:ext uri="{0D108BD9-81ED-4DB2-BD59-A6C34878D82A}">
                    <a16:rowId xmlns:a16="http://schemas.microsoft.com/office/drawing/2014/main" val="273272704"/>
                  </a:ext>
                </a:extLst>
              </a:tr>
              <a:tr h="1643270">
                <a:tc>
                  <a:txBody>
                    <a:bodyPr/>
                    <a:lstStyle/>
                    <a:p>
                      <a:r>
                        <a:rPr lang="en-US" b="1" u="sng">
                          <a:solidFill>
                            <a:schemeClr val="accent3">
                              <a:lumMod val="75000"/>
                            </a:schemeClr>
                          </a:solidFill>
                        </a:rPr>
                        <a:t>Friday:</a:t>
                      </a:r>
                    </a:p>
                    <a:p>
                      <a:r>
                        <a:rPr lang="en-US" b="1"/>
                        <a:t>What has each team member done since the last meeting?</a:t>
                      </a:r>
                    </a:p>
                    <a:p>
                      <a:r>
                        <a:rPr lang="en-US"/>
                        <a:t>Attached plastic parts and adjusted controller layout.</a:t>
                      </a:r>
                    </a:p>
                    <a:p>
                      <a:r>
                        <a:rPr lang="en-US" b="1"/>
                        <a:t>What will each team member do today?</a:t>
                      </a:r>
                    </a:p>
                    <a:p>
                      <a:r>
                        <a:rPr lang="en-US"/>
                        <a:t>Starting new sprint and designing a conveyor belt.</a:t>
                      </a:r>
                    </a:p>
                    <a:p>
                      <a:r>
                        <a:rPr lang="en-US" b="1"/>
                        <a:t>What problems are holding the team back?</a:t>
                      </a:r>
                    </a:p>
                    <a:p>
                      <a:r>
                        <a:rPr lang="en-US" b="0" i="0" u="none">
                          <a:solidFill>
                            <a:schemeClr val="tx1"/>
                          </a:solidFill>
                        </a:rPr>
                        <a:t>None</a:t>
                      </a:r>
                    </a:p>
                  </a:txBody>
                  <a:tcPr/>
                </a:tc>
                <a:extLst>
                  <a:ext uri="{0D108BD9-81ED-4DB2-BD59-A6C34878D82A}">
                    <a16:rowId xmlns:a16="http://schemas.microsoft.com/office/drawing/2014/main" val="2298176126"/>
                  </a:ext>
                </a:extLst>
              </a:tr>
            </a:tbl>
          </a:graphicData>
        </a:graphic>
      </p:graphicFrame>
      <p:sp>
        <p:nvSpPr>
          <p:cNvPr id="6" name="TextBox 5">
            <a:extLst>
              <a:ext uri="{FF2B5EF4-FFF2-40B4-BE49-F238E27FC236}">
                <a16:creationId xmlns:a16="http://schemas.microsoft.com/office/drawing/2014/main" id="{6A29D1C4-B666-DF28-4E9D-140B493CF1AA}"/>
              </a:ext>
            </a:extLst>
          </p:cNvPr>
          <p:cNvSpPr txBox="1"/>
          <p:nvPr/>
        </p:nvSpPr>
        <p:spPr>
          <a:xfrm>
            <a:off x="622853" y="0"/>
            <a:ext cx="6175513" cy="954107"/>
          </a:xfrm>
          <a:prstGeom prst="rect">
            <a:avLst/>
          </a:prstGeom>
          <a:noFill/>
        </p:spPr>
        <p:txBody>
          <a:bodyPr wrap="square" lIns="91440" tIns="45720" rIns="91440" bIns="45720" rtlCol="0" anchor="t">
            <a:spAutoFit/>
          </a:bodyPr>
          <a:lstStyle/>
          <a:p>
            <a:pPr algn="ctr"/>
            <a:r>
              <a:rPr lang="en-US" sz="2800" b="1">
                <a:solidFill>
                  <a:schemeClr val="accent4">
                    <a:lumMod val="75000"/>
                  </a:schemeClr>
                </a:solidFill>
              </a:rPr>
              <a:t>SCRUM Meetings</a:t>
            </a:r>
          </a:p>
          <a:p>
            <a:pPr algn="ctr"/>
            <a:r>
              <a:rPr lang="en-US" sz="2800" b="1">
                <a:solidFill>
                  <a:schemeClr val="accent4">
                    <a:lumMod val="75000"/>
                  </a:schemeClr>
                </a:solidFill>
              </a:rPr>
              <a:t>Week of 08/25/2025</a:t>
            </a:r>
          </a:p>
        </p:txBody>
      </p:sp>
      <p:pic>
        <p:nvPicPr>
          <p:cNvPr id="9" name="Picture 8" descr="A yellow circle and black squares&#10;&#10;AI-generated content may be incorrect.">
            <a:extLst>
              <a:ext uri="{FF2B5EF4-FFF2-40B4-BE49-F238E27FC236}">
                <a16:creationId xmlns:a16="http://schemas.microsoft.com/office/drawing/2014/main" id="{B66294B6-1800-0312-F270-4B86159AEAE5}"/>
              </a:ext>
            </a:extLst>
          </p:cNvPr>
          <p:cNvPicPr>
            <a:picLocks noChangeAspect="1"/>
          </p:cNvPicPr>
          <p:nvPr/>
        </p:nvPicPr>
        <p:blipFill>
          <a:blip r:embed="rId3"/>
          <a:stretch>
            <a:fillRect/>
          </a:stretch>
        </p:blipFill>
        <p:spPr>
          <a:xfrm>
            <a:off x="7153164" y="-9478"/>
            <a:ext cx="603019" cy="809871"/>
          </a:xfrm>
          <a:prstGeom prst="rect">
            <a:avLst/>
          </a:prstGeom>
        </p:spPr>
      </p:pic>
    </p:spTree>
    <p:extLst>
      <p:ext uri="{BB962C8B-B14F-4D97-AF65-F5344CB8AC3E}">
        <p14:creationId xmlns:p14="http://schemas.microsoft.com/office/powerpoint/2010/main" val="27572434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3">
          <a:extLst>
            <a:ext uri="{FF2B5EF4-FFF2-40B4-BE49-F238E27FC236}">
              <a16:creationId xmlns:a16="http://schemas.microsoft.com/office/drawing/2014/main" id="{6169F318-40DC-8C3D-A5F3-F393C6172DD0}"/>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221AA1EA-9EE7-F08A-3118-5D48BE7FA330}"/>
              </a:ext>
            </a:extLst>
          </p:cNvPr>
          <p:cNvSpPr txBox="1">
            <a:spLocks noGrp="1"/>
          </p:cNvSpPr>
          <p:nvPr>
            <p:ph type="subTitle" idx="4"/>
          </p:nvPr>
        </p:nvSpPr>
        <p:spPr>
          <a:xfrm>
            <a:off x="192570" y="1403835"/>
            <a:ext cx="7579830" cy="1643335"/>
          </a:xfrm>
          <a:prstGeom prst="rect">
            <a:avLst/>
          </a:prstGeom>
          <a:noFill/>
        </p:spPr>
        <p:txBody>
          <a:bodyPr wrap="square" rtlCol="0">
            <a:spAutoFit/>
          </a:bodyPr>
          <a:lstStyle/>
          <a:p>
            <a:pPr marL="0" marR="0">
              <a:lnSpc>
                <a:spcPct val="107000"/>
              </a:lnSpc>
              <a:spcBef>
                <a:spcPts val="10"/>
              </a:spcBef>
              <a:spcAft>
                <a:spcPts val="800"/>
              </a:spcAft>
            </a:pPr>
            <a:r>
              <a:rPr lang="en-US" sz="1600" b="1" kern="100">
                <a:effectLst/>
                <a:latin typeface="Calibri" panose="020F0502020204030204" pitchFamily="34" charset="0"/>
                <a:ea typeface="Calibri" panose="020F0502020204030204" pitchFamily="34" charset="0"/>
                <a:cs typeface="Times New Roman" panose="02020603050405020304" pitchFamily="18" charset="0"/>
              </a:rPr>
              <a:t>Use this worksheet to test the mechanism that you researched, planned, and then built.</a:t>
            </a:r>
            <a:endParaRPr lang="en-US" sz="1600" kern="100">
              <a:solidFill>
                <a:schemeClr val="tx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endParaRPr>
          </a:p>
          <a:p>
            <a:pPr marL="0" marR="0">
              <a:spcBef>
                <a:spcPts val="10"/>
              </a:spcBef>
              <a:spcAft>
                <a:spcPts val="800"/>
              </a:spcAft>
            </a:pPr>
            <a:r>
              <a:rPr lang="en-US" sz="1600" kern="100">
                <a:solidFill>
                  <a:schemeClr val="tx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rPr>
              <a:t>Does the mechanism perform the function as intended?</a:t>
            </a:r>
          </a:p>
          <a:p>
            <a:pPr marL="0" marR="0">
              <a:spcBef>
                <a:spcPts val="10"/>
              </a:spcBef>
              <a:spcAft>
                <a:spcPts val="800"/>
              </a:spcAft>
            </a:pPr>
            <a:r>
              <a:rPr lang="en-US" sz="1600" kern="100">
                <a:solidFill>
                  <a:schemeClr val="tx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rPr>
              <a:t>Does the mechanism fit within the games rule requirements?</a:t>
            </a:r>
          </a:p>
          <a:p>
            <a:pPr marL="0" marR="0" lvl="0" indent="0">
              <a:spcBef>
                <a:spcPts val="10"/>
              </a:spcBef>
              <a:spcAft>
                <a:spcPts val="800"/>
              </a:spcAft>
            </a:pPr>
            <a:r>
              <a:rPr lang="en-US" sz="1600" b="1" kern="100">
                <a:latin typeface="Calibri" panose="020F0502020204030204" pitchFamily="34" charset="0"/>
                <a:ea typeface="Calibri" panose="020F0502020204030204" pitchFamily="34" charset="0"/>
                <a:cs typeface="Times New Roman" panose="02020603050405020304" pitchFamily="18" charset="0"/>
              </a:rPr>
              <a:t>Durability testing, does the mechanism hold up to the following?</a:t>
            </a:r>
          </a:p>
          <a:p>
            <a:endParaRPr lang="en-US"/>
          </a:p>
        </p:txBody>
      </p:sp>
      <p:sp>
        <p:nvSpPr>
          <p:cNvPr id="227" name="Google Shape;227;p28">
            <a:extLst>
              <a:ext uri="{FF2B5EF4-FFF2-40B4-BE49-F238E27FC236}">
                <a16:creationId xmlns:a16="http://schemas.microsoft.com/office/drawing/2014/main" id="{6BB7E4F6-180B-1AD0-DC1D-6256F3562FA2}"/>
              </a:ext>
            </a:extLst>
          </p:cNvPr>
          <p:cNvSpPr txBox="1">
            <a:spLocks noGrp="1" noChangeAspect="1"/>
          </p:cNvSpPr>
          <p:nvPr>
            <p:ph type="subTitle" idx="3"/>
          </p:nvPr>
        </p:nvSpPr>
        <p:spPr>
          <a:xfrm>
            <a:off x="5911574" y="9724517"/>
            <a:ext cx="1219200" cy="333883"/>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a:t>Page:</a:t>
            </a:r>
            <a:endParaRPr/>
          </a:p>
        </p:txBody>
      </p:sp>
      <p:sp>
        <p:nvSpPr>
          <p:cNvPr id="5" name="TextBox 4">
            <a:extLst>
              <a:ext uri="{FF2B5EF4-FFF2-40B4-BE49-F238E27FC236}">
                <a16:creationId xmlns:a16="http://schemas.microsoft.com/office/drawing/2014/main" id="{4909C38E-014B-E403-5193-5DD25E562060}"/>
              </a:ext>
            </a:extLst>
          </p:cNvPr>
          <p:cNvSpPr txBox="1">
            <a:spLocks noChangeAspect="1"/>
          </p:cNvSpPr>
          <p:nvPr/>
        </p:nvSpPr>
        <p:spPr>
          <a:xfrm>
            <a:off x="133074" y="7411830"/>
            <a:ext cx="7248939" cy="132343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10"/>
              </a:spcBef>
              <a:spcAft>
                <a:spcPts val="0"/>
              </a:spcAft>
              <a:buClr>
                <a:srgbClr val="000000"/>
              </a:buClr>
              <a:buSzTx/>
              <a:buFont typeface="Arial"/>
              <a:buNone/>
              <a:tabLst/>
              <a:defRPr/>
            </a:pPr>
            <a:r>
              <a:rPr kumimoji="0" lang="en-US" sz="1600" b="1"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rPr>
              <a:t>Test Feedback</a:t>
            </a:r>
            <a:r>
              <a:rPr kumimoji="0" lang="en-US" sz="1400" b="1"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rPr>
              <a:t>:</a:t>
            </a:r>
          </a:p>
          <a:p>
            <a:pPr marL="0" marR="0" lvl="0" indent="0" algn="l" defTabSz="914400" rtl="0" eaLnBrk="1" fontAlgn="auto" latinLnBrk="0" hangingPunct="1">
              <a:spcBef>
                <a:spcPts val="10"/>
              </a:spcBef>
              <a:spcAft>
                <a:spcPts val="0"/>
              </a:spcAft>
              <a:buClr>
                <a:srgbClr val="000000"/>
              </a:buClr>
              <a:buSzTx/>
              <a:buFont typeface="Arial"/>
              <a:buNone/>
              <a:tabLst/>
              <a:defRPr/>
            </a:pPr>
            <a:r>
              <a:rPr kumimoji="0" lang="en-US" sz="1400" b="0" i="0" u="none" strike="noStrike" kern="100" cap="none" spc="0" normalizeH="0" baseline="0" noProof="0">
                <a:ln>
                  <a:noFill/>
                </a:ln>
                <a:solidFill>
                  <a:schemeClr val="tx1">
                    <a:lumMod val="65000"/>
                    <a:lumOff val="35000"/>
                  </a:schemeClr>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rPr>
              <a:t>What did you learn from your testing? </a:t>
            </a:r>
            <a:r>
              <a:rPr lang="en-US" kern="10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Think about usable quantitative data (measurements) and qualitative data (observations and opinions).</a:t>
            </a:r>
            <a:r>
              <a:rPr kumimoji="0" lang="en-US" sz="1400" b="0" i="0" u="none" strike="noStrike" kern="100" cap="none" spc="0" normalizeH="0" baseline="0" noProof="0">
                <a:ln>
                  <a:noFill/>
                </a:ln>
                <a:solidFill>
                  <a:schemeClr val="tx1">
                    <a:lumMod val="65000"/>
                    <a:lumOff val="35000"/>
                  </a:schemeClr>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rPr>
              <a:t> Do we need a full redesign, or can we change something small to gain the functionality that we wanted? If redesign is needed, go back to the research/brainstorm step, and do that worksheet again!</a:t>
            </a:r>
          </a:p>
        </p:txBody>
      </p:sp>
      <p:sp>
        <p:nvSpPr>
          <p:cNvPr id="9" name="TextBox 8">
            <a:extLst>
              <a:ext uri="{FF2B5EF4-FFF2-40B4-BE49-F238E27FC236}">
                <a16:creationId xmlns:a16="http://schemas.microsoft.com/office/drawing/2014/main" id="{A48A7DA4-AA1A-D33B-8F17-98C79BEB5A8D}"/>
              </a:ext>
            </a:extLst>
          </p:cNvPr>
          <p:cNvSpPr txBox="1"/>
          <p:nvPr/>
        </p:nvSpPr>
        <p:spPr>
          <a:xfrm>
            <a:off x="139148" y="92765"/>
            <a:ext cx="7825408" cy="1220847"/>
          </a:xfrm>
          <a:prstGeom prst="rect">
            <a:avLst/>
          </a:prstGeom>
          <a:noFill/>
        </p:spPr>
        <p:txBody>
          <a:bodyPr wrap="square" numCol="1">
            <a:spAutoFit/>
          </a:bodyPr>
          <a:lstStyle/>
          <a:p>
            <a:pPr marL="0" marR="0" lvl="0" indent="0" algn="l" defTabSz="914400" rtl="0" eaLnBrk="1" fontAlgn="auto" latinLnBrk="0" hangingPunct="1">
              <a:lnSpc>
                <a:spcPct val="100000"/>
              </a:lnSpc>
              <a:spcBef>
                <a:spcPts val="0"/>
              </a:spcBef>
              <a:spcAft>
                <a:spcPts val="800"/>
              </a:spcAft>
              <a:buClr>
                <a:srgbClr val="000000"/>
              </a:buClr>
              <a:buSzTx/>
              <a:buFont typeface="Arial"/>
              <a:buNone/>
              <a:tabLst/>
              <a:defRPr/>
            </a:pPr>
            <a:r>
              <a:rPr kumimoji="0" lang="en-US" sz="2800" b="1"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rPr>
              <a:t>Testing Worksheet</a:t>
            </a:r>
          </a:p>
          <a:p>
            <a:pPr marL="0" marR="0" lvl="0" indent="0" algn="l" defTabSz="914400" rtl="0" eaLnBrk="1" fontAlgn="auto" latinLnBrk="0" hangingPunct="1">
              <a:spcBef>
                <a:spcPts val="0"/>
              </a:spcBef>
              <a:spcAft>
                <a:spcPts val="800"/>
              </a:spcAft>
              <a:buClr>
                <a:srgbClr val="000000"/>
              </a:buClr>
              <a:buSzTx/>
              <a:buFont typeface="Arial"/>
              <a:buNone/>
              <a:tabLst/>
              <a:defRPr/>
            </a:pPr>
            <a:r>
              <a:rPr kumimoji="0" lang="en-US" sz="1600" b="1" i="0" u="none" strike="noStrike" kern="100" cap="none" spc="0" normalizeH="0" baseline="0" noProof="0">
                <a:ln>
                  <a:noFill/>
                </a:ln>
                <a:solidFill>
                  <a:srgbClr val="000000">
                    <a:lumMod val="65000"/>
                    <a:lumOff val="35000"/>
                  </a:srgbClr>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rPr>
              <a:t>Mechanism:                                                              Builder:</a:t>
            </a:r>
          </a:p>
          <a:p>
            <a:pPr marL="0" marR="0" lvl="0" indent="0" algn="l" defTabSz="914400" rtl="0" eaLnBrk="1" fontAlgn="auto" latinLnBrk="0" hangingPunct="1">
              <a:spcBef>
                <a:spcPts val="0"/>
              </a:spcBef>
              <a:spcAft>
                <a:spcPts val="800"/>
              </a:spcAft>
              <a:buClr>
                <a:srgbClr val="000000"/>
              </a:buClr>
              <a:buSzTx/>
              <a:buFont typeface="Arial"/>
              <a:buNone/>
              <a:tabLst/>
              <a:defRPr/>
            </a:pPr>
            <a:r>
              <a:rPr lang="en-US" sz="1600" b="1" kern="100">
                <a:solidFill>
                  <a:srgbClr val="000000">
                    <a:lumMod val="65000"/>
                    <a:lumOff val="35000"/>
                  </a:srgbClr>
                </a:solidFill>
                <a:latin typeface="Calibri" panose="020F0502020204030204" pitchFamily="34" charset="0"/>
                <a:ea typeface="Calibri" panose="020F0502020204030204" pitchFamily="34" charset="0"/>
                <a:cs typeface="Times New Roman" panose="02020603050405020304" pitchFamily="18" charset="0"/>
              </a:rPr>
              <a:t>                                                                                     Tester:</a:t>
            </a:r>
            <a:r>
              <a:rPr kumimoji="0" lang="en-US" sz="1200" b="1"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rPr>
              <a:t> </a:t>
            </a:r>
            <a:endParaRPr kumimoji="0" lang="en-US" sz="12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p:txBody>
      </p:sp>
      <p:sp>
        <p:nvSpPr>
          <p:cNvPr id="12" name="TextBox 11">
            <a:extLst>
              <a:ext uri="{FF2B5EF4-FFF2-40B4-BE49-F238E27FC236}">
                <a16:creationId xmlns:a16="http://schemas.microsoft.com/office/drawing/2014/main" id="{0687EFBF-45D2-1514-A045-601689919FAC}"/>
              </a:ext>
            </a:extLst>
          </p:cNvPr>
          <p:cNvSpPr txBox="1"/>
          <p:nvPr/>
        </p:nvSpPr>
        <p:spPr>
          <a:xfrm>
            <a:off x="5285412" y="2096052"/>
            <a:ext cx="927649" cy="357809"/>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TextBox 13">
            <a:extLst>
              <a:ext uri="{FF2B5EF4-FFF2-40B4-BE49-F238E27FC236}">
                <a16:creationId xmlns:a16="http://schemas.microsoft.com/office/drawing/2014/main" id="{F3971E81-414D-539A-41EE-F43D06BFAEDF}"/>
              </a:ext>
            </a:extLst>
          </p:cNvPr>
          <p:cNvSpPr txBox="1"/>
          <p:nvPr/>
        </p:nvSpPr>
        <p:spPr>
          <a:xfrm>
            <a:off x="208660" y="8699500"/>
            <a:ext cx="7209183" cy="871270"/>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TextBox 15">
            <a:extLst>
              <a:ext uri="{FF2B5EF4-FFF2-40B4-BE49-F238E27FC236}">
                <a16:creationId xmlns:a16="http://schemas.microsoft.com/office/drawing/2014/main" id="{CA5BD47F-FCED-7F61-D2F1-2E1FA07694B5}"/>
              </a:ext>
            </a:extLst>
          </p:cNvPr>
          <p:cNvSpPr txBox="1"/>
          <p:nvPr/>
        </p:nvSpPr>
        <p:spPr>
          <a:xfrm>
            <a:off x="1186543" y="654034"/>
            <a:ext cx="2577547" cy="39093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pPr marL="0" marR="0" lvl="0" indent="0" algn="l" defTabSz="914400">
              <a:lnSpc>
                <a:spcPct val="100000"/>
              </a:lnSpc>
              <a:spcBef>
                <a:spcPts val="0"/>
              </a:spcBef>
              <a:spcAft>
                <a:spcPts val="0"/>
              </a:spcAft>
              <a:buNone/>
              <a:tabLst/>
              <a:defRPr/>
            </a:pPr>
            <a:r>
              <a:rPr lang="en-US" sz="1600"/>
              <a:t>Drivetrain</a:t>
            </a:r>
            <a:endParaRPr lang="en-US"/>
          </a:p>
        </p:txBody>
      </p:sp>
      <p:sp>
        <p:nvSpPr>
          <p:cNvPr id="18" name="TextBox 17">
            <a:extLst>
              <a:ext uri="{FF2B5EF4-FFF2-40B4-BE49-F238E27FC236}">
                <a16:creationId xmlns:a16="http://schemas.microsoft.com/office/drawing/2014/main" id="{CC4E9188-B706-3D13-ECEF-90D172B423F5}"/>
              </a:ext>
            </a:extLst>
          </p:cNvPr>
          <p:cNvSpPr txBox="1"/>
          <p:nvPr/>
        </p:nvSpPr>
        <p:spPr>
          <a:xfrm>
            <a:off x="6466510" y="9614452"/>
            <a:ext cx="934278" cy="44394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a:t>43</a:t>
            </a:r>
            <a:endParaRPr kumimoji="0" lang="en-US" sz="16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227;p28">
            <a:extLst>
              <a:ext uri="{FF2B5EF4-FFF2-40B4-BE49-F238E27FC236}">
                <a16:creationId xmlns:a16="http://schemas.microsoft.com/office/drawing/2014/main" id="{BF584B53-809A-E416-C271-625BCEE4A822}"/>
              </a:ext>
            </a:extLst>
          </p:cNvPr>
          <p:cNvSpPr txBox="1">
            <a:spLocks noChangeAspect="1"/>
          </p:cNvSpPr>
          <p:nvPr/>
        </p:nvSpPr>
        <p:spPr>
          <a:xfrm>
            <a:off x="3863010" y="9724517"/>
            <a:ext cx="1219200" cy="33388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1pPr>
            <a:lvl2pPr marL="914400" marR="0" lvl="1"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2pPr>
            <a:lvl3pPr marL="1371600" marR="0" lvl="2"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3pPr>
            <a:lvl4pPr marL="1828800" marR="0" lvl="3"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4pPr>
            <a:lvl5pPr marL="2286000" marR="0" lvl="4"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5pPr>
            <a:lvl6pPr marL="2743200" marR="0" lvl="5"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6pPr>
            <a:lvl7pPr marL="3200400" marR="0" lvl="6"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7pPr>
            <a:lvl8pPr marL="3657600" marR="0" lvl="7"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8pPr>
            <a:lvl9pPr marL="4114800" marR="0" lvl="8"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500" b="0" i="0" u="none" strike="noStrike" kern="0" cap="none" spc="0" normalizeH="0" baseline="0" noProof="0">
                <a:ln>
                  <a:noFill/>
                </a:ln>
                <a:solidFill>
                  <a:srgbClr val="000000"/>
                </a:solidFill>
                <a:effectLst/>
                <a:uLnTx/>
                <a:uFillTx/>
                <a:latin typeface="Roboto"/>
                <a:ea typeface="Roboto"/>
                <a:cs typeface="Roboto"/>
                <a:sym typeface="Roboto"/>
              </a:rPr>
              <a:t>Date:</a:t>
            </a:r>
          </a:p>
        </p:txBody>
      </p:sp>
      <p:sp>
        <p:nvSpPr>
          <p:cNvPr id="21" name="TextBox 20">
            <a:extLst>
              <a:ext uri="{FF2B5EF4-FFF2-40B4-BE49-F238E27FC236}">
                <a16:creationId xmlns:a16="http://schemas.microsoft.com/office/drawing/2014/main" id="{E6E9E0BB-1E4F-074A-4DCB-31355D17DC7A}"/>
              </a:ext>
            </a:extLst>
          </p:cNvPr>
          <p:cNvSpPr txBox="1"/>
          <p:nvPr/>
        </p:nvSpPr>
        <p:spPr>
          <a:xfrm>
            <a:off x="4359965" y="9614452"/>
            <a:ext cx="1285462" cy="44394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a:t>8/25/25</a:t>
            </a:r>
            <a:endParaRPr kumimoji="0" lang="en-US" sz="1600" b="0" i="0" u="none" strike="noStrike" kern="0" cap="none" spc="0" normalizeH="0" baseline="0" noProof="0">
              <a:ln>
                <a:noFill/>
              </a:ln>
              <a:solidFill>
                <a:srgbClr val="000000"/>
              </a:solidFill>
              <a:effectLst/>
              <a:uLnTx/>
              <a:uFillTx/>
              <a:latin typeface="Arial"/>
              <a:cs typeface="Arial"/>
              <a:sym typeface="Arial"/>
            </a:endParaRPr>
          </a:p>
        </p:txBody>
      </p:sp>
      <p:sp>
        <p:nvSpPr>
          <p:cNvPr id="3" name="TextBox 2">
            <a:extLst>
              <a:ext uri="{FF2B5EF4-FFF2-40B4-BE49-F238E27FC236}">
                <a16:creationId xmlns:a16="http://schemas.microsoft.com/office/drawing/2014/main" id="{658E26E4-C7C7-1803-4590-9E003700D1F8}"/>
              </a:ext>
            </a:extLst>
          </p:cNvPr>
          <p:cNvSpPr txBox="1"/>
          <p:nvPr/>
        </p:nvSpPr>
        <p:spPr>
          <a:xfrm>
            <a:off x="4850297" y="463827"/>
            <a:ext cx="2517912" cy="39093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pPr>
              <a:defRPr/>
            </a:pPr>
            <a:r>
              <a:rPr lang="en-US" sz="1600"/>
              <a:t>John Hawkins</a:t>
            </a:r>
            <a:endParaRPr kumimoji="0" lang="en-US" sz="1600" b="0" i="0" u="none" strike="noStrike" kern="0" cap="none" spc="0" normalizeH="0" baseline="0" noProof="0">
              <a:ln>
                <a:noFill/>
              </a:ln>
              <a:solidFill>
                <a:srgbClr val="000000"/>
              </a:solidFill>
              <a:effectLst/>
              <a:uLnTx/>
              <a:uFillTx/>
              <a:latin typeface="Arial"/>
              <a:cs typeface="Arial"/>
              <a:sym typeface="Arial"/>
            </a:endParaRPr>
          </a:p>
        </p:txBody>
      </p:sp>
      <p:sp>
        <p:nvSpPr>
          <p:cNvPr id="4" name="TextBox 3">
            <a:extLst>
              <a:ext uri="{FF2B5EF4-FFF2-40B4-BE49-F238E27FC236}">
                <a16:creationId xmlns:a16="http://schemas.microsoft.com/office/drawing/2014/main" id="{3CA25509-48E2-4A8B-78DB-0F54FCE25DE4}"/>
              </a:ext>
            </a:extLst>
          </p:cNvPr>
          <p:cNvSpPr txBox="1"/>
          <p:nvPr/>
        </p:nvSpPr>
        <p:spPr>
          <a:xfrm>
            <a:off x="4858028" y="1697382"/>
            <a:ext cx="927649" cy="357809"/>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6" name="TextBox 5">
            <a:extLst>
              <a:ext uri="{FF2B5EF4-FFF2-40B4-BE49-F238E27FC236}">
                <a16:creationId xmlns:a16="http://schemas.microsoft.com/office/drawing/2014/main" id="{43FD73D8-9019-BD92-6FC4-EC80FE22D2F9}"/>
              </a:ext>
            </a:extLst>
          </p:cNvPr>
          <p:cNvSpPr txBox="1"/>
          <p:nvPr/>
        </p:nvSpPr>
        <p:spPr>
          <a:xfrm>
            <a:off x="4843671" y="894522"/>
            <a:ext cx="2537790" cy="39093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pPr>
              <a:defRPr/>
            </a:pPr>
            <a:r>
              <a:rPr lang="en-US" sz="1600"/>
              <a:t>Ryder </a:t>
            </a:r>
            <a:r>
              <a:rPr lang="en-US" sz="1600" err="1"/>
              <a:t>Sandstrum</a:t>
            </a:r>
            <a:endParaRPr kumimoji="0" lang="en-US" sz="1600" b="0" i="0" u="none" strike="noStrike" kern="0" cap="none" spc="0" normalizeH="0" baseline="0" noProof="0" err="1">
              <a:ln>
                <a:noFill/>
              </a:ln>
              <a:solidFill>
                <a:srgbClr val="000000"/>
              </a:solidFill>
              <a:effectLst/>
              <a:uLnTx/>
              <a:uFillTx/>
              <a:latin typeface="Arial"/>
              <a:cs typeface="Arial"/>
              <a:sym typeface="Arial"/>
            </a:endParaRPr>
          </a:p>
        </p:txBody>
      </p:sp>
      <p:sp>
        <p:nvSpPr>
          <p:cNvPr id="7" name="TextBox 6">
            <a:extLst>
              <a:ext uri="{FF2B5EF4-FFF2-40B4-BE49-F238E27FC236}">
                <a16:creationId xmlns:a16="http://schemas.microsoft.com/office/drawing/2014/main" id="{FA68398A-6FCD-C279-DB66-55FE7D82FE9B}"/>
              </a:ext>
            </a:extLst>
          </p:cNvPr>
          <p:cNvSpPr txBox="1"/>
          <p:nvPr/>
        </p:nvSpPr>
        <p:spPr>
          <a:xfrm>
            <a:off x="4294813" y="7167217"/>
            <a:ext cx="927649" cy="357809"/>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TextBox 7">
            <a:extLst>
              <a:ext uri="{FF2B5EF4-FFF2-40B4-BE49-F238E27FC236}">
                <a16:creationId xmlns:a16="http://schemas.microsoft.com/office/drawing/2014/main" id="{8CFEAB09-61F1-35BC-A4DF-957B3DBCD9A9}"/>
              </a:ext>
            </a:extLst>
          </p:cNvPr>
          <p:cNvSpPr txBox="1"/>
          <p:nvPr/>
        </p:nvSpPr>
        <p:spPr>
          <a:xfrm>
            <a:off x="-420758" y="2686876"/>
            <a:ext cx="3786258" cy="307777"/>
          </a:xfrm>
          <a:prstGeom prst="rect">
            <a:avLst/>
          </a:prstGeom>
          <a:noFill/>
        </p:spPr>
        <p:txBody>
          <a:bodyPr wrap="square" rtlCol="0">
            <a:spAutoFit/>
          </a:bodyPr>
          <a:lstStyle/>
          <a:p>
            <a:pPr algn="ctr"/>
            <a:r>
              <a:rPr lang="en-US"/>
              <a:t>Impact - </a:t>
            </a:r>
            <a:r>
              <a:rPr lang="en-US" sz="1100"/>
              <a:t>(bump from various directions)</a:t>
            </a:r>
          </a:p>
        </p:txBody>
      </p:sp>
      <p:sp>
        <p:nvSpPr>
          <p:cNvPr id="11" name="TextBox 10">
            <a:extLst>
              <a:ext uri="{FF2B5EF4-FFF2-40B4-BE49-F238E27FC236}">
                <a16:creationId xmlns:a16="http://schemas.microsoft.com/office/drawing/2014/main" id="{FEF486F1-00FD-C6C0-895E-AA8C79286CA3}"/>
              </a:ext>
            </a:extLst>
          </p:cNvPr>
          <p:cNvSpPr txBox="1"/>
          <p:nvPr/>
        </p:nvSpPr>
        <p:spPr>
          <a:xfrm>
            <a:off x="-279400" y="3302554"/>
            <a:ext cx="3725517" cy="307777"/>
          </a:xfrm>
          <a:prstGeom prst="rect">
            <a:avLst/>
          </a:prstGeom>
          <a:noFill/>
        </p:spPr>
        <p:txBody>
          <a:bodyPr wrap="square" rtlCol="0">
            <a:spAutoFit/>
          </a:bodyPr>
          <a:lstStyle/>
          <a:p>
            <a:pPr algn="ctr"/>
            <a:r>
              <a:rPr lang="en-US"/>
              <a:t>Torsion - </a:t>
            </a:r>
            <a:r>
              <a:rPr lang="en-US" sz="1200"/>
              <a:t>(twisting force, try and spin it.)</a:t>
            </a:r>
          </a:p>
        </p:txBody>
      </p:sp>
      <p:sp>
        <p:nvSpPr>
          <p:cNvPr id="19" name="TextBox 18">
            <a:extLst>
              <a:ext uri="{FF2B5EF4-FFF2-40B4-BE49-F238E27FC236}">
                <a16:creationId xmlns:a16="http://schemas.microsoft.com/office/drawing/2014/main" id="{4016AA86-8794-36EF-93D8-470284F4D87E}"/>
              </a:ext>
            </a:extLst>
          </p:cNvPr>
          <p:cNvSpPr txBox="1"/>
          <p:nvPr/>
        </p:nvSpPr>
        <p:spPr>
          <a:xfrm>
            <a:off x="-705127" y="5181600"/>
            <a:ext cx="5327927" cy="307777"/>
          </a:xfrm>
          <a:prstGeom prst="rect">
            <a:avLst/>
          </a:prstGeom>
          <a:noFill/>
        </p:spPr>
        <p:txBody>
          <a:bodyPr wrap="square" rtlCol="0">
            <a:spAutoFit/>
          </a:bodyPr>
          <a:lstStyle/>
          <a:p>
            <a:pPr algn="ctr"/>
            <a:r>
              <a:rPr lang="en-US"/>
              <a:t>Bending  - </a:t>
            </a:r>
            <a:r>
              <a:rPr lang="en-US" sz="1200"/>
              <a:t>(apply force to one side, then another)</a:t>
            </a:r>
          </a:p>
        </p:txBody>
      </p:sp>
      <p:sp>
        <p:nvSpPr>
          <p:cNvPr id="24" name="TextBox 23">
            <a:extLst>
              <a:ext uri="{FF2B5EF4-FFF2-40B4-BE49-F238E27FC236}">
                <a16:creationId xmlns:a16="http://schemas.microsoft.com/office/drawing/2014/main" id="{053E091D-D154-B537-0039-1907F49142E8}"/>
              </a:ext>
            </a:extLst>
          </p:cNvPr>
          <p:cNvSpPr txBox="1"/>
          <p:nvPr/>
        </p:nvSpPr>
        <p:spPr>
          <a:xfrm>
            <a:off x="-127000" y="3925401"/>
            <a:ext cx="3225800" cy="307777"/>
          </a:xfrm>
          <a:prstGeom prst="rect">
            <a:avLst/>
          </a:prstGeom>
          <a:noFill/>
        </p:spPr>
        <p:txBody>
          <a:bodyPr wrap="square" rtlCol="0">
            <a:spAutoFit/>
          </a:bodyPr>
          <a:lstStyle/>
          <a:p>
            <a:pPr algn="ctr"/>
            <a:r>
              <a:rPr lang="en-US"/>
              <a:t>Load - </a:t>
            </a:r>
            <a:r>
              <a:rPr lang="en-US" sz="1100"/>
              <a:t>(does it hold appropriate weight)</a:t>
            </a:r>
          </a:p>
        </p:txBody>
      </p:sp>
      <p:sp>
        <p:nvSpPr>
          <p:cNvPr id="25" name="TextBox 24">
            <a:extLst>
              <a:ext uri="{FF2B5EF4-FFF2-40B4-BE49-F238E27FC236}">
                <a16:creationId xmlns:a16="http://schemas.microsoft.com/office/drawing/2014/main" id="{974958E5-DEBD-5013-3A33-4AB26C73BB19}"/>
              </a:ext>
            </a:extLst>
          </p:cNvPr>
          <p:cNvSpPr txBox="1"/>
          <p:nvPr/>
        </p:nvSpPr>
        <p:spPr>
          <a:xfrm>
            <a:off x="-884582" y="6446627"/>
            <a:ext cx="5964582" cy="307777"/>
          </a:xfrm>
          <a:prstGeom prst="rect">
            <a:avLst/>
          </a:prstGeom>
          <a:noFill/>
        </p:spPr>
        <p:txBody>
          <a:bodyPr wrap="square" rtlCol="0">
            <a:spAutoFit/>
          </a:bodyPr>
          <a:lstStyle/>
          <a:p>
            <a:pPr algn="ctr"/>
            <a:r>
              <a:rPr lang="en-US"/>
              <a:t>Cycle - </a:t>
            </a:r>
            <a:r>
              <a:rPr lang="en-US" sz="1100"/>
              <a:t>(how many times can it do its function repeatedly)</a:t>
            </a:r>
          </a:p>
        </p:txBody>
      </p:sp>
      <p:sp>
        <p:nvSpPr>
          <p:cNvPr id="26" name="TextBox 25" descr="Pass / Fail">
            <a:extLst>
              <a:ext uri="{FF2B5EF4-FFF2-40B4-BE49-F238E27FC236}">
                <a16:creationId xmlns:a16="http://schemas.microsoft.com/office/drawing/2014/main" id="{DCCA404C-F1C1-62AD-0505-A587063D0B80}"/>
              </a:ext>
              <a:ext uri="{C183D7F6-B498-43B3-948B-1728B52AA6E4}">
                <adec:decorative xmlns:adec="http://schemas.microsoft.com/office/drawing/2017/decorative" val="0"/>
              </a:ext>
            </a:extLst>
          </p:cNvPr>
          <p:cNvSpPr txBox="1"/>
          <p:nvPr/>
        </p:nvSpPr>
        <p:spPr>
          <a:xfrm>
            <a:off x="201546" y="2984500"/>
            <a:ext cx="623954" cy="36277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fontScale="92500"/>
          </a:bodyPr>
          <a:lstStyle/>
          <a:p>
            <a:pPr marL="0" marR="0" lvl="0" indent="0" algn="l" defTabSz="914400">
              <a:lnSpc>
                <a:spcPct val="100000"/>
              </a:lnSpc>
              <a:spcBef>
                <a:spcPts val="0"/>
              </a:spcBef>
              <a:spcAft>
                <a:spcPts val="0"/>
              </a:spcAft>
              <a:buNone/>
              <a:tabLst/>
              <a:defRPr/>
            </a:pPr>
            <a:r>
              <a:rPr lang="en-US"/>
              <a:t>PASS</a:t>
            </a:r>
          </a:p>
        </p:txBody>
      </p:sp>
      <p:sp>
        <p:nvSpPr>
          <p:cNvPr id="32" name="TextBox 31">
            <a:extLst>
              <a:ext uri="{FF2B5EF4-FFF2-40B4-BE49-F238E27FC236}">
                <a16:creationId xmlns:a16="http://schemas.microsoft.com/office/drawing/2014/main" id="{D4344309-A11B-71D7-1567-5E7BB191042C}"/>
              </a:ext>
            </a:extLst>
          </p:cNvPr>
          <p:cNvSpPr txBox="1"/>
          <p:nvPr/>
        </p:nvSpPr>
        <p:spPr>
          <a:xfrm>
            <a:off x="-1091096" y="4567027"/>
            <a:ext cx="6183796" cy="307777"/>
          </a:xfrm>
          <a:prstGeom prst="rect">
            <a:avLst/>
          </a:prstGeom>
          <a:noFill/>
        </p:spPr>
        <p:txBody>
          <a:bodyPr wrap="square" rtlCol="0">
            <a:spAutoFit/>
          </a:bodyPr>
          <a:lstStyle/>
          <a:p>
            <a:pPr algn="ctr"/>
            <a:r>
              <a:rPr lang="en-US"/>
              <a:t>Torque - </a:t>
            </a:r>
            <a:r>
              <a:rPr lang="en-US" sz="1100"/>
              <a:t>(if is motorized, can it supply enough power?)</a:t>
            </a:r>
          </a:p>
        </p:txBody>
      </p:sp>
      <p:sp>
        <p:nvSpPr>
          <p:cNvPr id="34" name="TextBox 33">
            <a:extLst>
              <a:ext uri="{FF2B5EF4-FFF2-40B4-BE49-F238E27FC236}">
                <a16:creationId xmlns:a16="http://schemas.microsoft.com/office/drawing/2014/main" id="{0D251549-4AC0-74E1-3DA3-14E0B679F090}"/>
              </a:ext>
            </a:extLst>
          </p:cNvPr>
          <p:cNvSpPr txBox="1"/>
          <p:nvPr/>
        </p:nvSpPr>
        <p:spPr>
          <a:xfrm>
            <a:off x="-246822" y="5824879"/>
            <a:ext cx="6139622" cy="307777"/>
          </a:xfrm>
          <a:prstGeom prst="rect">
            <a:avLst/>
          </a:prstGeom>
          <a:noFill/>
        </p:spPr>
        <p:txBody>
          <a:bodyPr wrap="square" rtlCol="0">
            <a:spAutoFit/>
          </a:bodyPr>
          <a:lstStyle/>
          <a:p>
            <a:pPr algn="ctr"/>
            <a:r>
              <a:rPr lang="en-US"/>
              <a:t>Handling - </a:t>
            </a:r>
            <a:r>
              <a:rPr lang="en-US" sz="1100"/>
              <a:t>(Does the robot still drive as expected with the mechanism installed?)</a:t>
            </a:r>
          </a:p>
        </p:txBody>
      </p:sp>
      <p:sp>
        <p:nvSpPr>
          <p:cNvPr id="17" name="TextBox 16">
            <a:extLst>
              <a:ext uri="{FF2B5EF4-FFF2-40B4-BE49-F238E27FC236}">
                <a16:creationId xmlns:a16="http://schemas.microsoft.com/office/drawing/2014/main" id="{0C4B4751-EC19-4EB1-E8AF-EA6D27DD92A1}"/>
              </a:ext>
            </a:extLst>
          </p:cNvPr>
          <p:cNvSpPr txBox="1"/>
          <p:nvPr/>
        </p:nvSpPr>
        <p:spPr>
          <a:xfrm>
            <a:off x="152400" y="7023100"/>
            <a:ext cx="4851400" cy="462884"/>
          </a:xfrm>
          <a:prstGeom prst="rect">
            <a:avLst/>
          </a:prstGeom>
          <a:noFill/>
        </p:spPr>
        <p:txBody>
          <a:bodyPr wrap="square" rtlCol="0">
            <a:spAutoFit/>
          </a:bodyPr>
          <a:lstStyle/>
          <a:p>
            <a:pPr marL="0" marR="0">
              <a:lnSpc>
                <a:spcPct val="200000"/>
              </a:lnSpc>
              <a:spcBef>
                <a:spcPts val="10"/>
              </a:spcBef>
              <a:spcAft>
                <a:spcPts val="800"/>
              </a:spcAft>
            </a:pPr>
            <a:r>
              <a:rPr lang="en-US" sz="1400" kern="1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rPr>
              <a:t>Does the mechanism perform under </a:t>
            </a:r>
            <a:r>
              <a:rPr lang="en-US" sz="1400" kern="100">
                <a:solidFill>
                  <a:schemeClr val="tx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rPr>
              <a:t>game conditions?</a:t>
            </a:r>
          </a:p>
        </p:txBody>
      </p:sp>
      <p:sp>
        <p:nvSpPr>
          <p:cNvPr id="22" name="TextBox 21">
            <a:extLst>
              <a:ext uri="{FF2B5EF4-FFF2-40B4-BE49-F238E27FC236}">
                <a16:creationId xmlns:a16="http://schemas.microsoft.com/office/drawing/2014/main" id="{5CD588FA-D860-5D43-3C9C-0287FBB29785}"/>
              </a:ext>
            </a:extLst>
          </p:cNvPr>
          <p:cNvSpPr txBox="1"/>
          <p:nvPr/>
        </p:nvSpPr>
        <p:spPr>
          <a:xfrm>
            <a:off x="895628" y="2983026"/>
            <a:ext cx="6368771" cy="36977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ctr">
            <a:normAutofit/>
          </a:bodyPr>
          <a:lstStyle/>
          <a:p>
            <a:pPr>
              <a:defRPr/>
            </a:pPr>
            <a:r>
              <a:rPr lang="en-US"/>
              <a:t>We ran it into a wall multiple times and beat it up with a stick.</a:t>
            </a:r>
          </a:p>
        </p:txBody>
      </p:sp>
      <p:sp>
        <p:nvSpPr>
          <p:cNvPr id="23" name="TextBox 22">
            <a:extLst>
              <a:ext uri="{FF2B5EF4-FFF2-40B4-BE49-F238E27FC236}">
                <a16:creationId xmlns:a16="http://schemas.microsoft.com/office/drawing/2014/main" id="{7BB98490-A590-4F27-3B04-C674CA04B3E0}"/>
              </a:ext>
            </a:extLst>
          </p:cNvPr>
          <p:cNvSpPr txBox="1"/>
          <p:nvPr/>
        </p:nvSpPr>
        <p:spPr>
          <a:xfrm>
            <a:off x="214246" y="3594100"/>
            <a:ext cx="623954" cy="36277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pPr marL="0" marR="0" lvl="0" indent="0" algn="l" defTabSz="914400">
              <a:lnSpc>
                <a:spcPct val="100000"/>
              </a:lnSpc>
              <a:spcBef>
                <a:spcPts val="0"/>
              </a:spcBef>
              <a:spcAft>
                <a:spcPts val="0"/>
              </a:spcAft>
              <a:buNone/>
              <a:tabLst/>
              <a:defRPr/>
            </a:pPr>
            <a:r>
              <a:rPr lang="en-US" sz="1300"/>
              <a:t>PASS</a:t>
            </a:r>
            <a:endParaRPr lang="en-US"/>
          </a:p>
        </p:txBody>
      </p:sp>
      <p:sp>
        <p:nvSpPr>
          <p:cNvPr id="35" name="TextBox 34">
            <a:extLst>
              <a:ext uri="{FF2B5EF4-FFF2-40B4-BE49-F238E27FC236}">
                <a16:creationId xmlns:a16="http://schemas.microsoft.com/office/drawing/2014/main" id="{009A2C05-97D7-3830-7431-D7231449FE68}"/>
              </a:ext>
            </a:extLst>
          </p:cNvPr>
          <p:cNvSpPr txBox="1"/>
          <p:nvPr/>
        </p:nvSpPr>
        <p:spPr>
          <a:xfrm>
            <a:off x="882928" y="3592626"/>
            <a:ext cx="6368771" cy="36977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ctr">
            <a:normAutofit/>
          </a:bodyPr>
          <a:lstStyle/>
          <a:p>
            <a:pPr>
              <a:defRPr/>
            </a:pPr>
            <a:r>
              <a:rPr lang="en-US"/>
              <a:t>It twists slightly, but not enough to affect the robot's functionality.</a:t>
            </a:r>
          </a:p>
        </p:txBody>
      </p:sp>
      <p:sp>
        <p:nvSpPr>
          <p:cNvPr id="36" name="TextBox 35">
            <a:extLst>
              <a:ext uri="{FF2B5EF4-FFF2-40B4-BE49-F238E27FC236}">
                <a16:creationId xmlns:a16="http://schemas.microsoft.com/office/drawing/2014/main" id="{CD4B2487-21F6-3B10-B43F-A7B10353C010}"/>
              </a:ext>
            </a:extLst>
          </p:cNvPr>
          <p:cNvSpPr txBox="1"/>
          <p:nvPr/>
        </p:nvSpPr>
        <p:spPr>
          <a:xfrm>
            <a:off x="226946" y="4229100"/>
            <a:ext cx="623954" cy="36277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pPr marL="0" marR="0" lvl="0" indent="0" algn="l" defTabSz="914400">
              <a:lnSpc>
                <a:spcPct val="100000"/>
              </a:lnSpc>
              <a:spcBef>
                <a:spcPts val="0"/>
              </a:spcBef>
              <a:spcAft>
                <a:spcPts val="0"/>
              </a:spcAft>
              <a:buNone/>
              <a:tabLst/>
              <a:defRPr/>
            </a:pPr>
            <a:r>
              <a:rPr lang="en-US" sz="1300"/>
              <a:t>PASS</a:t>
            </a:r>
            <a:endParaRPr lang="en-US"/>
          </a:p>
        </p:txBody>
      </p:sp>
      <p:sp>
        <p:nvSpPr>
          <p:cNvPr id="37" name="TextBox 36">
            <a:extLst>
              <a:ext uri="{FF2B5EF4-FFF2-40B4-BE49-F238E27FC236}">
                <a16:creationId xmlns:a16="http://schemas.microsoft.com/office/drawing/2014/main" id="{1B94B147-A673-1AFE-97E0-16198EA93FEA}"/>
              </a:ext>
            </a:extLst>
          </p:cNvPr>
          <p:cNvSpPr txBox="1"/>
          <p:nvPr/>
        </p:nvSpPr>
        <p:spPr>
          <a:xfrm>
            <a:off x="895628" y="4227626"/>
            <a:ext cx="6368771" cy="36977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chor="ctr">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TextBox 37">
            <a:extLst>
              <a:ext uri="{FF2B5EF4-FFF2-40B4-BE49-F238E27FC236}">
                <a16:creationId xmlns:a16="http://schemas.microsoft.com/office/drawing/2014/main" id="{7CBC8C42-5656-6E95-233A-3E5BDBD88A57}"/>
              </a:ext>
            </a:extLst>
          </p:cNvPr>
          <p:cNvSpPr txBox="1"/>
          <p:nvPr/>
        </p:nvSpPr>
        <p:spPr>
          <a:xfrm>
            <a:off x="239646" y="4851400"/>
            <a:ext cx="623954" cy="36277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pPr marL="0" marR="0" lvl="0" indent="0" algn="l" defTabSz="914400">
              <a:lnSpc>
                <a:spcPct val="100000"/>
              </a:lnSpc>
              <a:spcBef>
                <a:spcPts val="0"/>
              </a:spcBef>
              <a:spcAft>
                <a:spcPts val="0"/>
              </a:spcAft>
              <a:buNone/>
              <a:tabLst/>
              <a:defRPr/>
            </a:pPr>
            <a:r>
              <a:rPr lang="en-US" sz="1300"/>
              <a:t>PASS</a:t>
            </a:r>
            <a:endParaRPr lang="en-US"/>
          </a:p>
        </p:txBody>
      </p:sp>
      <p:sp>
        <p:nvSpPr>
          <p:cNvPr id="39" name="TextBox 38">
            <a:extLst>
              <a:ext uri="{FF2B5EF4-FFF2-40B4-BE49-F238E27FC236}">
                <a16:creationId xmlns:a16="http://schemas.microsoft.com/office/drawing/2014/main" id="{46BEBD8A-C682-CAAD-666F-43A5CC70EDF9}"/>
              </a:ext>
            </a:extLst>
          </p:cNvPr>
          <p:cNvSpPr txBox="1"/>
          <p:nvPr/>
        </p:nvSpPr>
        <p:spPr>
          <a:xfrm>
            <a:off x="908328" y="4849926"/>
            <a:ext cx="6368771" cy="36977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chor="ctr">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TextBox 39">
            <a:extLst>
              <a:ext uri="{FF2B5EF4-FFF2-40B4-BE49-F238E27FC236}">
                <a16:creationId xmlns:a16="http://schemas.microsoft.com/office/drawing/2014/main" id="{0573A45C-22EF-DFDB-9C34-8EE58B24CF38}"/>
              </a:ext>
            </a:extLst>
          </p:cNvPr>
          <p:cNvSpPr txBox="1"/>
          <p:nvPr/>
        </p:nvSpPr>
        <p:spPr>
          <a:xfrm>
            <a:off x="252346" y="5473700"/>
            <a:ext cx="623954" cy="36277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fontScale="77500" lnSpcReduction="20000"/>
          </a:bodyPr>
          <a:lstStyle/>
          <a:p>
            <a:pPr marL="0" marR="0" lvl="0" indent="0" algn="l" defTabSz="914400">
              <a:lnSpc>
                <a:spcPct val="100000"/>
              </a:lnSpc>
              <a:spcBef>
                <a:spcPts val="0"/>
              </a:spcBef>
              <a:spcAft>
                <a:spcPts val="0"/>
              </a:spcAft>
              <a:buNone/>
              <a:tabLst/>
              <a:defRPr/>
            </a:pPr>
            <a:r>
              <a:rPr lang="en-US" sz="1700"/>
              <a:t>PASS</a:t>
            </a:r>
            <a:endParaRPr lang="en-US"/>
          </a:p>
        </p:txBody>
      </p:sp>
      <p:sp>
        <p:nvSpPr>
          <p:cNvPr id="41" name="TextBox 40">
            <a:extLst>
              <a:ext uri="{FF2B5EF4-FFF2-40B4-BE49-F238E27FC236}">
                <a16:creationId xmlns:a16="http://schemas.microsoft.com/office/drawing/2014/main" id="{39BB43B3-E75F-FCA8-8BF6-721242B4E2D8}"/>
              </a:ext>
            </a:extLst>
          </p:cNvPr>
          <p:cNvSpPr txBox="1"/>
          <p:nvPr/>
        </p:nvSpPr>
        <p:spPr>
          <a:xfrm>
            <a:off x="921028" y="5472226"/>
            <a:ext cx="6368771" cy="36977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chor="ctr">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TextBox 41">
            <a:extLst>
              <a:ext uri="{FF2B5EF4-FFF2-40B4-BE49-F238E27FC236}">
                <a16:creationId xmlns:a16="http://schemas.microsoft.com/office/drawing/2014/main" id="{A7DC4136-F801-0657-9B39-C8AAD7376A19}"/>
              </a:ext>
            </a:extLst>
          </p:cNvPr>
          <p:cNvSpPr txBox="1"/>
          <p:nvPr/>
        </p:nvSpPr>
        <p:spPr>
          <a:xfrm>
            <a:off x="252346" y="6108700"/>
            <a:ext cx="623954" cy="36277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fontScale="77500" lnSpcReduction="20000"/>
          </a:bodyPr>
          <a:lstStyle/>
          <a:p>
            <a:pPr marL="0" marR="0" lvl="0" indent="0" algn="l" defTabSz="914400">
              <a:lnSpc>
                <a:spcPct val="100000"/>
              </a:lnSpc>
              <a:spcBef>
                <a:spcPts val="0"/>
              </a:spcBef>
              <a:spcAft>
                <a:spcPts val="0"/>
              </a:spcAft>
              <a:buNone/>
              <a:tabLst/>
              <a:defRPr/>
            </a:pPr>
            <a:r>
              <a:rPr lang="en-US" sz="1700"/>
              <a:t>PASS</a:t>
            </a:r>
            <a:endParaRPr lang="en-US"/>
          </a:p>
        </p:txBody>
      </p:sp>
      <p:sp>
        <p:nvSpPr>
          <p:cNvPr id="43" name="TextBox 42">
            <a:extLst>
              <a:ext uri="{FF2B5EF4-FFF2-40B4-BE49-F238E27FC236}">
                <a16:creationId xmlns:a16="http://schemas.microsoft.com/office/drawing/2014/main" id="{75135F4F-C272-0240-78AF-F81F9FFD26C8}"/>
              </a:ext>
            </a:extLst>
          </p:cNvPr>
          <p:cNvSpPr txBox="1"/>
          <p:nvPr/>
        </p:nvSpPr>
        <p:spPr>
          <a:xfrm>
            <a:off x="921028" y="6107226"/>
            <a:ext cx="6368771" cy="36977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chor="ctr">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TextBox 43">
            <a:extLst>
              <a:ext uri="{FF2B5EF4-FFF2-40B4-BE49-F238E27FC236}">
                <a16:creationId xmlns:a16="http://schemas.microsoft.com/office/drawing/2014/main" id="{40EC85DA-ADA9-5877-8E1C-8295A9940E74}"/>
              </a:ext>
            </a:extLst>
          </p:cNvPr>
          <p:cNvSpPr txBox="1"/>
          <p:nvPr/>
        </p:nvSpPr>
        <p:spPr>
          <a:xfrm>
            <a:off x="252346" y="6731000"/>
            <a:ext cx="623954" cy="36277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pPr marL="0" marR="0" lvl="0" indent="0" algn="l" defTabSz="914400">
              <a:lnSpc>
                <a:spcPct val="100000"/>
              </a:lnSpc>
              <a:spcBef>
                <a:spcPts val="0"/>
              </a:spcBef>
              <a:spcAft>
                <a:spcPts val="0"/>
              </a:spcAft>
              <a:buNone/>
              <a:tabLst/>
              <a:defRPr/>
            </a:pPr>
            <a:r>
              <a:rPr lang="en-US" sz="1300"/>
              <a:t>PASS</a:t>
            </a:r>
            <a:endParaRPr lang="en-US"/>
          </a:p>
        </p:txBody>
      </p:sp>
      <p:sp>
        <p:nvSpPr>
          <p:cNvPr id="45" name="TextBox 44">
            <a:extLst>
              <a:ext uri="{FF2B5EF4-FFF2-40B4-BE49-F238E27FC236}">
                <a16:creationId xmlns:a16="http://schemas.microsoft.com/office/drawing/2014/main" id="{E1FE8A9F-D195-C7F2-252B-CEE38D8881B8}"/>
              </a:ext>
            </a:extLst>
          </p:cNvPr>
          <p:cNvSpPr txBox="1"/>
          <p:nvPr/>
        </p:nvSpPr>
        <p:spPr>
          <a:xfrm>
            <a:off x="921028" y="6729526"/>
            <a:ext cx="6368771" cy="36977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ctr">
            <a:normAutofit/>
          </a:bodyPr>
          <a:lstStyle/>
          <a:p>
            <a:pPr>
              <a:defRPr/>
            </a:pPr>
            <a:r>
              <a:rPr lang="en-US"/>
              <a:t>We ran it into a wall multiple times</a:t>
            </a: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pic>
        <p:nvPicPr>
          <p:cNvPr id="15" name="Picture 14" descr="A yellow circle and black squares&#10;&#10;AI-generated content may be incorrect.">
            <a:extLst>
              <a:ext uri="{FF2B5EF4-FFF2-40B4-BE49-F238E27FC236}">
                <a16:creationId xmlns:a16="http://schemas.microsoft.com/office/drawing/2014/main" id="{EE82B06D-4254-C5EE-336B-090C6886F50A}"/>
              </a:ext>
            </a:extLst>
          </p:cNvPr>
          <p:cNvPicPr>
            <a:picLocks noChangeAspect="1"/>
          </p:cNvPicPr>
          <p:nvPr/>
        </p:nvPicPr>
        <p:blipFill>
          <a:blip r:embed="rId3"/>
          <a:stretch>
            <a:fillRect/>
          </a:stretch>
        </p:blipFill>
        <p:spPr>
          <a:xfrm>
            <a:off x="7153164" y="-9478"/>
            <a:ext cx="603019" cy="809871"/>
          </a:xfrm>
          <a:prstGeom prst="rect">
            <a:avLst/>
          </a:prstGeom>
        </p:spPr>
      </p:pic>
    </p:spTree>
    <p:extLst>
      <p:ext uri="{BB962C8B-B14F-4D97-AF65-F5344CB8AC3E}">
        <p14:creationId xmlns:p14="http://schemas.microsoft.com/office/powerpoint/2010/main" val="1464517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3"/>
        <p:cNvGrpSpPr/>
        <p:nvPr/>
      </p:nvGrpSpPr>
      <p:grpSpPr>
        <a:xfrm>
          <a:off x="0" y="0"/>
          <a:ext cx="0" cy="0"/>
          <a:chOff x="0" y="0"/>
          <a:chExt cx="0" cy="0"/>
        </a:xfrm>
      </p:grpSpPr>
      <p:sp>
        <p:nvSpPr>
          <p:cNvPr id="17" name="TextBox 16">
            <a:extLst>
              <a:ext uri="{FF2B5EF4-FFF2-40B4-BE49-F238E27FC236}">
                <a16:creationId xmlns:a16="http://schemas.microsoft.com/office/drawing/2014/main" id="{217B79C2-6720-69DA-AB9A-5EDABD305D32}"/>
              </a:ext>
            </a:extLst>
          </p:cNvPr>
          <p:cNvSpPr txBox="1">
            <a:spLocks/>
          </p:cNvSpPr>
          <p:nvPr/>
        </p:nvSpPr>
        <p:spPr>
          <a:xfrm>
            <a:off x="126511" y="9052560"/>
            <a:ext cx="7321211" cy="1388842"/>
          </a:xfrm>
          <a:prstGeom prst="rect">
            <a:avLst/>
          </a:prstGeom>
          <a:noFill/>
        </p:spPr>
        <p:txBody>
          <a:bodyPr wrap="square">
            <a:spAutoFit/>
          </a:bodyPr>
          <a:lstStyle/>
          <a:p>
            <a:pPr marR="0" lvl="0">
              <a:spcBef>
                <a:spcPts val="0"/>
              </a:spcBef>
              <a:spcAft>
                <a:spcPts val="0"/>
              </a:spcAft>
            </a:pPr>
            <a:r>
              <a:rPr lang="en-US" sz="1600" b="0" i="0" u="none" strike="noStrike">
                <a:solidFill>
                  <a:srgbClr val="000000"/>
                </a:solidFill>
                <a:effectLst/>
                <a:latin typeface="Calibri" panose="020F0502020204030204" pitchFamily="34" charset="0"/>
                <a:cs typeface="Calibri" panose="020F0502020204030204" pitchFamily="34" charset="0"/>
              </a:rPr>
              <a:t>4.     Demonstrate the product that you produced this sprint.</a:t>
            </a:r>
            <a:endParaRPr lang="en-US" sz="1200" kern="100">
              <a:effectLst/>
              <a:latin typeface="Calibri" panose="020F0502020204030204" pitchFamily="34" charset="0"/>
              <a:ea typeface="Calibri" panose="020F0502020204030204" pitchFamily="34" charset="0"/>
              <a:cs typeface="Calibri" panose="020F0502020204030204" pitchFamily="34"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p:txBody>
      </p:sp>
      <p:sp>
        <p:nvSpPr>
          <p:cNvPr id="227" name="Google Shape;227;p28"/>
          <p:cNvSpPr txBox="1">
            <a:spLocks noGrp="1"/>
          </p:cNvSpPr>
          <p:nvPr>
            <p:ph type="subTitle" idx="3"/>
          </p:nvPr>
        </p:nvSpPr>
        <p:spPr>
          <a:xfrm>
            <a:off x="5962694" y="9552239"/>
            <a:ext cx="795916" cy="506161"/>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a:t>Page:</a:t>
            </a:r>
            <a:endParaRPr/>
          </a:p>
        </p:txBody>
      </p:sp>
      <p:sp>
        <p:nvSpPr>
          <p:cNvPr id="2" name="TextBox 1">
            <a:extLst>
              <a:ext uri="{FF2B5EF4-FFF2-40B4-BE49-F238E27FC236}">
                <a16:creationId xmlns:a16="http://schemas.microsoft.com/office/drawing/2014/main" id="{DDF58858-C21D-BFC0-E7C2-200539C0F540}"/>
              </a:ext>
            </a:extLst>
          </p:cNvPr>
          <p:cNvSpPr txBox="1">
            <a:spLocks noChangeAspect="1"/>
          </p:cNvSpPr>
          <p:nvPr/>
        </p:nvSpPr>
        <p:spPr>
          <a:xfrm>
            <a:off x="126500" y="1697528"/>
            <a:ext cx="7645900" cy="1696618"/>
          </a:xfrm>
          <a:prstGeom prst="rect">
            <a:avLst/>
          </a:prstGeom>
          <a:noFill/>
        </p:spPr>
        <p:txBody>
          <a:bodyPr wrap="square">
            <a:spAutoFit/>
          </a:bodyPr>
          <a:lstStyle/>
          <a:p>
            <a:pPr marL="342900" marR="0" lvl="0" indent="-342900">
              <a:spcBef>
                <a:spcPts val="0"/>
              </a:spcBef>
              <a:spcAft>
                <a:spcPts val="0"/>
              </a:spcAft>
              <a:buFont typeface="+mj-lt"/>
              <a:buAutoNum type="arabicPeriod"/>
            </a:pPr>
            <a:r>
              <a:rPr lang="en-US" sz="1600" b="0" i="0" u="none" strike="noStrike">
                <a:solidFill>
                  <a:srgbClr val="000000"/>
                </a:solidFill>
                <a:effectLst/>
                <a:latin typeface="Calibri" panose="020F0502020204030204" pitchFamily="34" charset="0"/>
                <a:cs typeface="Calibri" panose="020F0502020204030204" pitchFamily="34" charset="0"/>
              </a:rPr>
              <a:t>Using complete sentences, give a summary of what your team accomplished this sprint. Also, identify which </a:t>
            </a:r>
            <a:r>
              <a:rPr lang="en-US" sz="1600" b="1" i="0" u="none" strike="noStrike">
                <a:solidFill>
                  <a:srgbClr val="000000"/>
                </a:solidFill>
                <a:effectLst/>
                <a:latin typeface="Calibri" panose="020F0502020204030204" pitchFamily="34" charset="0"/>
                <a:cs typeface="Calibri" panose="020F0502020204030204" pitchFamily="34" charset="0"/>
              </a:rPr>
              <a:t>product backlog </a:t>
            </a:r>
            <a:r>
              <a:rPr lang="en-US" sz="1600" b="0" i="0" u="none" strike="noStrike">
                <a:solidFill>
                  <a:srgbClr val="000000"/>
                </a:solidFill>
                <a:effectLst/>
                <a:latin typeface="Calibri" panose="020F0502020204030204" pitchFamily="34" charset="0"/>
                <a:cs typeface="Calibri" panose="020F0502020204030204" pitchFamily="34" charset="0"/>
              </a:rPr>
              <a:t>items you fully completed:</a:t>
            </a:r>
            <a:endParaRPr lang="en-US" sz="1200" kern="100">
              <a:effectLst/>
              <a:latin typeface="Calibri" panose="020F0502020204030204" pitchFamily="34" charset="0"/>
              <a:ea typeface="Calibri" panose="020F0502020204030204" pitchFamily="34" charset="0"/>
              <a:cs typeface="Calibri" panose="020F0502020204030204" pitchFamily="34"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90F41F90-78E7-2177-13F8-257F08B2CBF6}"/>
              </a:ext>
            </a:extLst>
          </p:cNvPr>
          <p:cNvSpPr txBox="1"/>
          <p:nvPr/>
        </p:nvSpPr>
        <p:spPr>
          <a:xfrm>
            <a:off x="92765" y="6135756"/>
            <a:ext cx="7169427" cy="584775"/>
          </a:xfrm>
          <a:prstGeom prst="rect">
            <a:avLst/>
          </a:prstGeom>
          <a:noFill/>
        </p:spPr>
        <p:txBody>
          <a:bodyPr wrap="square" rtlCol="0">
            <a:spAutoFit/>
          </a:bodyPr>
          <a:lstStyle/>
          <a:p>
            <a:pPr marL="396875" marR="0" lvl="0" indent="-396875">
              <a:spcBef>
                <a:spcPts val="0"/>
              </a:spcBef>
              <a:spcAft>
                <a:spcPts val="0"/>
              </a:spcAft>
            </a:pPr>
            <a:r>
              <a:rPr lang="en-US" sz="1600" b="1" kern="100">
                <a:effectLst/>
                <a:latin typeface="Calibri" panose="020F0502020204030204" pitchFamily="34" charset="0"/>
                <a:ea typeface="Calibri" panose="020F0502020204030204" pitchFamily="34" charset="0"/>
                <a:cs typeface="Times New Roman" panose="02020603050405020304" pitchFamily="18" charset="0"/>
              </a:rPr>
              <a:t>3.     </a:t>
            </a:r>
            <a:r>
              <a:rPr lang="en-US" sz="1600" kern="100">
                <a:effectLst/>
                <a:latin typeface="Calibri" panose="020F0502020204030204" pitchFamily="34" charset="0"/>
                <a:ea typeface="Calibri" panose="020F0502020204030204" pitchFamily="34" charset="0"/>
                <a:cs typeface="Times New Roman" panose="02020603050405020304" pitchFamily="18" charset="0"/>
              </a:rPr>
              <a:t>What sprint backlog items do you need to move back to your product backlog</a:t>
            </a:r>
            <a:r>
              <a:rPr lang="en-US" sz="1600" kern="100">
                <a:latin typeface="Calibri" panose="020F0502020204030204" pitchFamily="34" charset="0"/>
                <a:ea typeface="Calibri" panose="020F0502020204030204" pitchFamily="34" charset="0"/>
                <a:cs typeface="Times New Roman" panose="02020603050405020304" pitchFamily="18" charset="0"/>
              </a:rPr>
              <a:t>? Put them in order of priority, highest priority should be at the top of the list.</a:t>
            </a:r>
            <a:endParaRPr lang="en-US" sz="1400" b="1" kern="100">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9FA93A42-E4A7-6BBA-E8D3-CD16068D40BE}"/>
              </a:ext>
            </a:extLst>
          </p:cNvPr>
          <p:cNvSpPr txBox="1"/>
          <p:nvPr/>
        </p:nvSpPr>
        <p:spPr>
          <a:xfrm>
            <a:off x="154991" y="140174"/>
            <a:ext cx="3608254" cy="1270476"/>
          </a:xfrm>
          <a:prstGeom prst="rect">
            <a:avLst/>
          </a:prstGeom>
          <a:noFill/>
        </p:spPr>
        <p:txBody>
          <a:bodyPr wrap="square" rtlCol="0">
            <a:spAutoFit/>
          </a:bodyPr>
          <a:lstStyle/>
          <a:p>
            <a:pPr marL="0" marR="0">
              <a:lnSpc>
                <a:spcPct val="107000"/>
              </a:lnSpc>
              <a:spcBef>
                <a:spcPts val="0"/>
              </a:spcBef>
              <a:spcAft>
                <a:spcPts val="800"/>
              </a:spcAft>
            </a:pPr>
            <a:r>
              <a:rPr lang="en-US" sz="2400" b="1" kern="10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Sprint Review</a:t>
            </a:r>
            <a:endParaRPr lang="en-US" sz="2400" kern="10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Sprint #: </a:t>
            </a:r>
          </a:p>
          <a:p>
            <a:pPr marL="0" marR="0">
              <a:lnSpc>
                <a:spcPct val="107000"/>
              </a:lnSpc>
              <a:spcBef>
                <a:spcPts val="0"/>
              </a:spcBef>
              <a:spcAft>
                <a:spcPts val="800"/>
              </a:spcAft>
            </a:pPr>
            <a:r>
              <a:rPr lang="en-US" sz="1800" b="1" kern="10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Team:</a:t>
            </a:r>
            <a:endParaRPr lang="en-US" sz="1800">
              <a:solidFill>
                <a:schemeClr val="tx1">
                  <a:lumMod val="65000"/>
                  <a:lumOff val="35000"/>
                </a:schemeClr>
              </a:solidFill>
            </a:endParaRPr>
          </a:p>
        </p:txBody>
      </p:sp>
      <p:sp>
        <p:nvSpPr>
          <p:cNvPr id="8" name="TextBox 7">
            <a:extLst>
              <a:ext uri="{FF2B5EF4-FFF2-40B4-BE49-F238E27FC236}">
                <a16:creationId xmlns:a16="http://schemas.microsoft.com/office/drawing/2014/main" id="{690A2BBC-5B21-B64A-905F-0DEE5BAA6C38}"/>
              </a:ext>
            </a:extLst>
          </p:cNvPr>
          <p:cNvSpPr txBox="1"/>
          <p:nvPr/>
        </p:nvSpPr>
        <p:spPr>
          <a:xfrm>
            <a:off x="3301538" y="601178"/>
            <a:ext cx="4179314" cy="373757"/>
          </a:xfrm>
          <a:prstGeom prst="rect">
            <a:avLst/>
          </a:prstGeom>
          <a:noFill/>
        </p:spPr>
        <p:txBody>
          <a:bodyPr wrap="square" rtlCol="0">
            <a:spAutoFit/>
          </a:bodyPr>
          <a:lstStyle/>
          <a:p>
            <a:pPr marL="0" marR="0">
              <a:lnSpc>
                <a:spcPct val="107000"/>
              </a:lnSpc>
              <a:spcBef>
                <a:spcPts val="0"/>
              </a:spcBef>
              <a:spcAft>
                <a:spcPts val="800"/>
              </a:spcAft>
            </a:pPr>
            <a:r>
              <a:rPr lang="en-US" sz="18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Team Members Present:</a:t>
            </a:r>
            <a:endParaRPr lang="en-US" sz="1800">
              <a:solidFill>
                <a:schemeClr val="tx1">
                  <a:lumMod val="65000"/>
                  <a:lumOff val="35000"/>
                </a:schemeClr>
              </a:solidFill>
            </a:endParaRPr>
          </a:p>
        </p:txBody>
      </p:sp>
      <p:sp>
        <p:nvSpPr>
          <p:cNvPr id="13" name="TextBox 12">
            <a:extLst>
              <a:ext uri="{FF2B5EF4-FFF2-40B4-BE49-F238E27FC236}">
                <a16:creationId xmlns:a16="http://schemas.microsoft.com/office/drawing/2014/main" id="{EA59A4F0-32BE-1B11-03F1-D279F4074A7A}"/>
              </a:ext>
            </a:extLst>
          </p:cNvPr>
          <p:cNvSpPr txBox="1">
            <a:spLocks noGrp="1" noRot="1" noChangeAspect="1" noMove="1" noResize="1" noEditPoints="1" noAdjustHandles="1" noChangeArrowheads="1" noChangeShapeType="1"/>
          </p:cNvSpPr>
          <p:nvPr/>
        </p:nvSpPr>
        <p:spPr>
          <a:xfrm>
            <a:off x="126500" y="4023284"/>
            <a:ext cx="7645900" cy="1635063"/>
          </a:xfrm>
          <a:prstGeom prst="rect">
            <a:avLst/>
          </a:prstGeom>
          <a:noFill/>
        </p:spPr>
        <p:txBody>
          <a:bodyPr wrap="square">
            <a:spAutoFit/>
          </a:bodyPr>
          <a:lstStyle/>
          <a:p>
            <a:pPr marR="0" lvl="0">
              <a:spcBef>
                <a:spcPts val="0"/>
              </a:spcBef>
              <a:spcAft>
                <a:spcPts val="0"/>
              </a:spcAft>
            </a:pPr>
            <a:r>
              <a:rPr lang="en-US" sz="1600" b="0" i="0" u="none" strike="noStrike">
                <a:solidFill>
                  <a:srgbClr val="000000"/>
                </a:solidFill>
                <a:effectLst/>
                <a:latin typeface="Calibri" panose="020F0502020204030204" pitchFamily="34" charset="0"/>
                <a:cs typeface="Calibri" panose="020F0502020204030204" pitchFamily="34" charset="0"/>
              </a:rPr>
              <a:t>2.     Using complete sentences, tell me what your sprint goal was, did you meet that goal this sprint, and why you did or did not meet that goal:</a:t>
            </a:r>
            <a:endParaRPr lang="en-US" sz="1200" kern="100">
              <a:effectLst/>
              <a:latin typeface="Calibri" panose="020F0502020204030204" pitchFamily="34" charset="0"/>
              <a:ea typeface="Calibri" panose="020F0502020204030204" pitchFamily="34" charset="0"/>
              <a:cs typeface="Calibri" panose="020F0502020204030204" pitchFamily="34"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1503678A-098C-16BE-553F-9CDE718D7048}"/>
              </a:ext>
            </a:extLst>
          </p:cNvPr>
          <p:cNvSpPr txBox="1"/>
          <p:nvPr/>
        </p:nvSpPr>
        <p:spPr>
          <a:xfrm>
            <a:off x="1133062" y="602975"/>
            <a:ext cx="2100468" cy="44394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1</a:t>
            </a:r>
          </a:p>
        </p:txBody>
      </p:sp>
      <p:sp>
        <p:nvSpPr>
          <p:cNvPr id="15" name="TextBox 14">
            <a:extLst>
              <a:ext uri="{FF2B5EF4-FFF2-40B4-BE49-F238E27FC236}">
                <a16:creationId xmlns:a16="http://schemas.microsoft.com/office/drawing/2014/main" id="{AB3B52DE-5CFE-9D56-903E-F4EBED9B7E84}"/>
              </a:ext>
            </a:extLst>
          </p:cNvPr>
          <p:cNvSpPr txBox="1"/>
          <p:nvPr/>
        </p:nvSpPr>
        <p:spPr>
          <a:xfrm>
            <a:off x="914400" y="1106558"/>
            <a:ext cx="2305878" cy="44394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37528B</a:t>
            </a:r>
            <a:endParaRPr lang="en-US"/>
          </a:p>
        </p:txBody>
      </p:sp>
      <p:sp>
        <p:nvSpPr>
          <p:cNvPr id="16" name="TextBox 15">
            <a:extLst>
              <a:ext uri="{FF2B5EF4-FFF2-40B4-BE49-F238E27FC236}">
                <a16:creationId xmlns:a16="http://schemas.microsoft.com/office/drawing/2014/main" id="{B5EE4236-0E6F-5EA4-E81C-6726200410CE}"/>
              </a:ext>
            </a:extLst>
          </p:cNvPr>
          <p:cNvSpPr txBox="1"/>
          <p:nvPr/>
        </p:nvSpPr>
        <p:spPr>
          <a:xfrm>
            <a:off x="3412437" y="947532"/>
            <a:ext cx="3955772" cy="602972"/>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fontScale="77500" lnSpcReduction="20000"/>
          </a:bodyPr>
          <a:lstStyle/>
          <a:p>
            <a:r>
              <a:rPr lang="en-US" sz="1600"/>
              <a:t>Ryder </a:t>
            </a:r>
            <a:r>
              <a:rPr lang="en-US" sz="1600" err="1"/>
              <a:t>Sandstrum</a:t>
            </a:r>
          </a:p>
          <a:p>
            <a:r>
              <a:rPr lang="en-US" sz="1600"/>
              <a:t>John Hopkins</a:t>
            </a:r>
          </a:p>
          <a:p>
            <a:r>
              <a:rPr lang="en-US" sz="1600"/>
              <a:t>Kirby Larson</a:t>
            </a:r>
          </a:p>
          <a:p>
            <a:endParaRPr lang="en-US" sz="1600"/>
          </a:p>
        </p:txBody>
      </p:sp>
      <p:sp>
        <p:nvSpPr>
          <p:cNvPr id="6" name="TextBox 5">
            <a:extLst>
              <a:ext uri="{FF2B5EF4-FFF2-40B4-BE49-F238E27FC236}">
                <a16:creationId xmlns:a16="http://schemas.microsoft.com/office/drawing/2014/main" id="{531B3B4C-7EC5-02A6-59E0-7826973053FF}"/>
              </a:ext>
            </a:extLst>
          </p:cNvPr>
          <p:cNvSpPr txBox="1"/>
          <p:nvPr/>
        </p:nvSpPr>
        <p:spPr>
          <a:xfrm>
            <a:off x="198784" y="4647586"/>
            <a:ext cx="7209182" cy="148424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Design, prototype, and test a functional drivetrain, using a series gear system to warrant balanced power delivery to the ground as well as speed.</a:t>
            </a:r>
          </a:p>
          <a:p>
            <a:endParaRPr lang="en-US"/>
          </a:p>
          <a:p>
            <a:r>
              <a:rPr lang="en-US"/>
              <a:t>We met our sprint goal by completing our drivetrain using the system we planned in the sprint goal.</a:t>
            </a:r>
          </a:p>
        </p:txBody>
      </p:sp>
      <p:sp>
        <p:nvSpPr>
          <p:cNvPr id="5" name="TextBox 4">
            <a:extLst>
              <a:ext uri="{FF2B5EF4-FFF2-40B4-BE49-F238E27FC236}">
                <a16:creationId xmlns:a16="http://schemas.microsoft.com/office/drawing/2014/main" id="{BF35CC95-51B6-6EFE-CB8B-711E848155D4}"/>
              </a:ext>
            </a:extLst>
          </p:cNvPr>
          <p:cNvSpPr txBox="1"/>
          <p:nvPr/>
        </p:nvSpPr>
        <p:spPr>
          <a:xfrm>
            <a:off x="198784" y="2279373"/>
            <a:ext cx="7209182" cy="1722783"/>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This sprint we built and completed (includes testing and improving) the drive train, we have also built the intake which we cannot completely test it until we have the rest of the scoring system complete.</a:t>
            </a:r>
          </a:p>
        </p:txBody>
      </p:sp>
      <p:sp>
        <p:nvSpPr>
          <p:cNvPr id="12" name="TextBox 11">
            <a:extLst>
              <a:ext uri="{FF2B5EF4-FFF2-40B4-BE49-F238E27FC236}">
                <a16:creationId xmlns:a16="http://schemas.microsoft.com/office/drawing/2014/main" id="{C01BA2D3-F633-27FE-1432-E0634EFEE346}"/>
              </a:ext>
            </a:extLst>
          </p:cNvPr>
          <p:cNvSpPr txBox="1"/>
          <p:nvPr/>
        </p:nvSpPr>
        <p:spPr>
          <a:xfrm>
            <a:off x="212036" y="6705600"/>
            <a:ext cx="7209182" cy="230587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Currently, none.</a:t>
            </a:r>
          </a:p>
        </p:txBody>
      </p:sp>
      <p:sp>
        <p:nvSpPr>
          <p:cNvPr id="18" name="TextBox 17">
            <a:extLst>
              <a:ext uri="{FF2B5EF4-FFF2-40B4-BE49-F238E27FC236}">
                <a16:creationId xmlns:a16="http://schemas.microsoft.com/office/drawing/2014/main" id="{348F4EDF-0021-D2B6-AF76-9C38420B356C}"/>
              </a:ext>
            </a:extLst>
          </p:cNvPr>
          <p:cNvSpPr txBox="1"/>
          <p:nvPr/>
        </p:nvSpPr>
        <p:spPr>
          <a:xfrm>
            <a:off x="6493566" y="9448801"/>
            <a:ext cx="934278" cy="44394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44</a:t>
            </a:r>
          </a:p>
        </p:txBody>
      </p:sp>
      <p:pic>
        <p:nvPicPr>
          <p:cNvPr id="10" name="Picture 9" descr="A yellow circle and black squares&#10;&#10;AI-generated content may be incorrect.">
            <a:extLst>
              <a:ext uri="{FF2B5EF4-FFF2-40B4-BE49-F238E27FC236}">
                <a16:creationId xmlns:a16="http://schemas.microsoft.com/office/drawing/2014/main" id="{82F22B59-ED11-3D01-3BBE-3F8468A75FE1}"/>
              </a:ext>
            </a:extLst>
          </p:cNvPr>
          <p:cNvPicPr>
            <a:picLocks noChangeAspect="1"/>
          </p:cNvPicPr>
          <p:nvPr/>
        </p:nvPicPr>
        <p:blipFill>
          <a:blip r:embed="rId3"/>
          <a:stretch>
            <a:fillRect/>
          </a:stretch>
        </p:blipFill>
        <p:spPr>
          <a:xfrm>
            <a:off x="7153164" y="-9478"/>
            <a:ext cx="603019" cy="809871"/>
          </a:xfrm>
          <a:prstGeom prst="rect">
            <a:avLst/>
          </a:prstGeom>
        </p:spPr>
      </p:pic>
    </p:spTree>
    <p:extLst>
      <p:ext uri="{BB962C8B-B14F-4D97-AF65-F5344CB8AC3E}">
        <p14:creationId xmlns:p14="http://schemas.microsoft.com/office/powerpoint/2010/main" val="39462356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3"/>
        <p:cNvGrpSpPr/>
        <p:nvPr/>
      </p:nvGrpSpPr>
      <p:grpSpPr>
        <a:xfrm>
          <a:off x="0" y="0"/>
          <a:ext cx="0" cy="0"/>
          <a:chOff x="0" y="0"/>
          <a:chExt cx="0" cy="0"/>
        </a:xfrm>
      </p:grpSpPr>
      <p:sp>
        <p:nvSpPr>
          <p:cNvPr id="2" name="Subtitle 1">
            <a:extLst>
              <a:ext uri="{FF2B5EF4-FFF2-40B4-BE49-F238E27FC236}">
                <a16:creationId xmlns:a16="http://schemas.microsoft.com/office/drawing/2014/main" id="{EF046252-C638-926D-A767-492CD0EA4D98}"/>
              </a:ext>
            </a:extLst>
          </p:cNvPr>
          <p:cNvSpPr txBox="1">
            <a:spLocks noGrp="1"/>
          </p:cNvSpPr>
          <p:nvPr>
            <p:ph type="subTitle" idx="4"/>
          </p:nvPr>
        </p:nvSpPr>
        <p:spPr>
          <a:xfrm>
            <a:off x="139561" y="1576113"/>
            <a:ext cx="7332663" cy="2736390"/>
          </a:xfrm>
          <a:prstGeom prst="rect">
            <a:avLst/>
          </a:prstGeom>
          <a:noFill/>
        </p:spPr>
        <p:txBody>
          <a:bodyPr wrap="square" rtlCol="0">
            <a:spAutoFit/>
          </a:bodyPr>
          <a:lstStyle/>
          <a:p>
            <a:pPr marL="0" marR="0">
              <a:lnSpc>
                <a:spcPct val="107000"/>
              </a:lnSpc>
              <a:spcBef>
                <a:spcPts val="10"/>
              </a:spcBef>
              <a:spcAft>
                <a:spcPts val="800"/>
              </a:spcAft>
            </a:pPr>
            <a:r>
              <a:rPr lang="en-US" kern="100">
                <a:effectLst/>
                <a:latin typeface="Calibri" panose="020F0502020204030204" pitchFamily="34" charset="0"/>
                <a:ea typeface="Calibri" panose="020F0502020204030204" pitchFamily="34" charset="0"/>
                <a:cs typeface="Times New Roman" panose="02020603050405020304" pitchFamily="18" charset="0"/>
              </a:rPr>
              <a:t>During the </a:t>
            </a:r>
            <a:r>
              <a:rPr lang="en-US" b="1" kern="100">
                <a:effectLst/>
                <a:latin typeface="Calibri" panose="020F0502020204030204" pitchFamily="34" charset="0"/>
                <a:ea typeface="Calibri" panose="020F0502020204030204" pitchFamily="34" charset="0"/>
                <a:cs typeface="Times New Roman" panose="02020603050405020304" pitchFamily="18" charset="0"/>
              </a:rPr>
              <a:t>Sprint Retrospective</a:t>
            </a:r>
            <a:r>
              <a:rPr lang="en-US" kern="100">
                <a:effectLst/>
                <a:latin typeface="Calibri" panose="020F0502020204030204" pitchFamily="34" charset="0"/>
                <a:ea typeface="Calibri" panose="020F0502020204030204" pitchFamily="34" charset="0"/>
                <a:cs typeface="Times New Roman" panose="02020603050405020304" pitchFamily="18" charset="0"/>
              </a:rPr>
              <a:t> you will talk with your team and discuss the last sprint. You will need to reflect on how well your team is working together, be respectful but honest,</a:t>
            </a:r>
            <a:r>
              <a:rPr lang="en-US" kern="100">
                <a:latin typeface="Calibri" panose="020F0502020204030204" pitchFamily="34" charset="0"/>
                <a:ea typeface="Calibri" panose="020F0502020204030204" pitchFamily="34" charset="0"/>
                <a:cs typeface="Times New Roman" panose="02020603050405020304" pitchFamily="18" charset="0"/>
              </a:rPr>
              <a:t> and everyone should be allowed to express themselves</a:t>
            </a:r>
            <a:r>
              <a:rPr lang="en-US" kern="100">
                <a:effectLst/>
                <a:latin typeface="Calibri" panose="020F0502020204030204" pitchFamily="34" charset="0"/>
                <a:ea typeface="Calibri" panose="020F0502020204030204" pitchFamily="34" charset="0"/>
                <a:cs typeface="Times New Roman" panose="02020603050405020304" pitchFamily="18" charset="0"/>
              </a:rPr>
              <a:t>. Then, answer the following questions:</a:t>
            </a:r>
          </a:p>
          <a:p>
            <a:pPr marL="342900" marR="0" lvl="0" indent="-342900">
              <a:lnSpc>
                <a:spcPct val="200000"/>
              </a:lnSpc>
              <a:spcBef>
                <a:spcPts val="10"/>
              </a:spcBef>
              <a:spcAft>
                <a:spcPts val="800"/>
              </a:spcAft>
              <a:buAutoNum type="arabicPeriod"/>
            </a:pPr>
            <a:r>
              <a:rPr lang="en-US" sz="1400" kern="100">
                <a:effectLst/>
                <a:latin typeface="Calibri" panose="020F0502020204030204" pitchFamily="34" charset="0"/>
                <a:ea typeface="Calibri" panose="020F0502020204030204" pitchFamily="34" charset="0"/>
                <a:cs typeface="Times New Roman" panose="02020603050405020304" pitchFamily="18" charset="0"/>
              </a:rPr>
              <a:t>What is working for our team, that we should </a:t>
            </a:r>
            <a:r>
              <a:rPr lang="en-US" sz="1400" b="1" kern="10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CONTINUE</a:t>
            </a:r>
            <a:r>
              <a:rPr lang="en-US" sz="1400" b="1" kern="100">
                <a:effectLst/>
                <a:latin typeface="Calibri" panose="020F0502020204030204" pitchFamily="34" charset="0"/>
                <a:ea typeface="Calibri" panose="020F0502020204030204" pitchFamily="34" charset="0"/>
                <a:cs typeface="Times New Roman" panose="02020603050405020304" pitchFamily="18" charset="0"/>
              </a:rPr>
              <a:t> </a:t>
            </a:r>
            <a:r>
              <a:rPr lang="en-US" sz="1400" kern="100">
                <a:effectLst/>
                <a:latin typeface="Calibri" panose="020F0502020204030204" pitchFamily="34" charset="0"/>
                <a:ea typeface="Calibri" panose="020F0502020204030204" pitchFamily="34" charset="0"/>
                <a:cs typeface="Times New Roman" panose="02020603050405020304" pitchFamily="18" charset="0"/>
              </a:rPr>
              <a:t>doing (use complete sentences): </a:t>
            </a:r>
          </a:p>
          <a:p>
            <a:pPr marL="342900" marR="0" lvl="0" indent="-342900">
              <a:lnSpc>
                <a:spcPct val="200000"/>
              </a:lnSpc>
              <a:spcBef>
                <a:spcPts val="10"/>
              </a:spcBef>
              <a:spcAft>
                <a:spcPts val="800"/>
              </a:spcAft>
              <a:buAutoNum type="arabicPeriod"/>
            </a:pPr>
            <a:endParaRPr lang="en-US" b="1" kern="10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200000"/>
              </a:lnSpc>
              <a:spcBef>
                <a:spcPts val="10"/>
              </a:spcBef>
              <a:spcAft>
                <a:spcPts val="800"/>
              </a:spcAft>
              <a:buAutoNum type="arabicPeriod"/>
            </a:pPr>
            <a:endParaRPr lang="en-US" b="1" kern="100">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227" name="Google Shape;227;p28"/>
          <p:cNvSpPr txBox="1">
            <a:spLocks noGrp="1" noChangeAspect="1"/>
          </p:cNvSpPr>
          <p:nvPr>
            <p:ph type="subTitle" idx="3"/>
          </p:nvPr>
        </p:nvSpPr>
        <p:spPr>
          <a:xfrm>
            <a:off x="5936974" y="9605247"/>
            <a:ext cx="1219200" cy="333883"/>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a:t>Page:</a:t>
            </a:r>
            <a:endParaRPr/>
          </a:p>
        </p:txBody>
      </p:sp>
      <p:sp>
        <p:nvSpPr>
          <p:cNvPr id="5" name="TextBox 4">
            <a:extLst>
              <a:ext uri="{FF2B5EF4-FFF2-40B4-BE49-F238E27FC236}">
                <a16:creationId xmlns:a16="http://schemas.microsoft.com/office/drawing/2014/main" id="{36A4DEA4-BFE6-90FA-D076-54D7DB143536}"/>
              </a:ext>
            </a:extLst>
          </p:cNvPr>
          <p:cNvSpPr txBox="1">
            <a:spLocks noChangeAspect="1"/>
          </p:cNvSpPr>
          <p:nvPr/>
        </p:nvSpPr>
        <p:spPr>
          <a:xfrm>
            <a:off x="95526" y="4599609"/>
            <a:ext cx="6789487" cy="382092"/>
          </a:xfrm>
          <a:prstGeom prst="rect">
            <a:avLst/>
          </a:prstGeom>
          <a:noFill/>
        </p:spPr>
        <p:txBody>
          <a:bodyPr wrap="none" rtlCol="0">
            <a:spAutoFit/>
          </a:bodyPr>
          <a:lstStyle/>
          <a:p>
            <a:pPr marL="0" marR="0">
              <a:lnSpc>
                <a:spcPct val="150000"/>
              </a:lnSpc>
              <a:spcBef>
                <a:spcPts val="10"/>
              </a:spcBef>
              <a:spcAft>
                <a:spcPts val="0"/>
              </a:spcAft>
            </a:pPr>
            <a:r>
              <a:rPr lang="en-US" b="1" kern="100">
                <a:effectLst/>
                <a:latin typeface="Calibri" panose="020F0502020204030204" pitchFamily="34" charset="0"/>
                <a:ea typeface="Calibri" panose="020F0502020204030204" pitchFamily="34" charset="0"/>
                <a:cs typeface="Times New Roman" panose="02020603050405020304" pitchFamily="18" charset="0"/>
              </a:rPr>
              <a:t>2. </a:t>
            </a:r>
            <a:r>
              <a:rPr lang="en-US" kern="100">
                <a:effectLst/>
                <a:latin typeface="Calibri" panose="020F0502020204030204" pitchFamily="34" charset="0"/>
                <a:ea typeface="Calibri" panose="020F0502020204030204" pitchFamily="34" charset="0"/>
                <a:cs typeface="Times New Roman" panose="02020603050405020304" pitchFamily="18" charset="0"/>
              </a:rPr>
              <a:t>What is not working for our team, that we should </a:t>
            </a:r>
            <a:r>
              <a:rPr lang="en-US" b="1" kern="100">
                <a:solidFill>
                  <a:schemeClr val="tx2">
                    <a:lumMod val="75000"/>
                  </a:schemeClr>
                </a:solidFill>
                <a:effectLst/>
                <a:latin typeface="Calibri" panose="020F0502020204030204" pitchFamily="34" charset="0"/>
                <a:ea typeface="Calibri" panose="020F0502020204030204" pitchFamily="34" charset="0"/>
                <a:cs typeface="Times New Roman" panose="02020603050405020304" pitchFamily="18" charset="0"/>
              </a:rPr>
              <a:t>STOP</a:t>
            </a:r>
            <a:r>
              <a:rPr lang="en-US" b="1" kern="100">
                <a:effectLst/>
                <a:latin typeface="Calibri" panose="020F0502020204030204" pitchFamily="34" charset="0"/>
                <a:ea typeface="Calibri" panose="020F0502020204030204" pitchFamily="34" charset="0"/>
                <a:cs typeface="Times New Roman" panose="02020603050405020304" pitchFamily="18" charset="0"/>
              </a:rPr>
              <a:t> </a:t>
            </a:r>
            <a:r>
              <a:rPr lang="en-US" kern="100">
                <a:effectLst/>
                <a:latin typeface="Calibri" panose="020F0502020204030204" pitchFamily="34" charset="0"/>
                <a:ea typeface="Calibri" panose="020F0502020204030204" pitchFamily="34" charset="0"/>
                <a:cs typeface="Times New Roman" panose="02020603050405020304" pitchFamily="18" charset="0"/>
              </a:rPr>
              <a:t>doing (use complete sentences):</a:t>
            </a:r>
          </a:p>
        </p:txBody>
      </p:sp>
      <p:sp>
        <p:nvSpPr>
          <p:cNvPr id="9" name="TextBox 8">
            <a:extLst>
              <a:ext uri="{FF2B5EF4-FFF2-40B4-BE49-F238E27FC236}">
                <a16:creationId xmlns:a16="http://schemas.microsoft.com/office/drawing/2014/main" id="{B83A36B9-6B45-7BD7-3112-2EF0879D0251}"/>
              </a:ext>
            </a:extLst>
          </p:cNvPr>
          <p:cNvSpPr txBox="1"/>
          <p:nvPr/>
        </p:nvSpPr>
        <p:spPr>
          <a:xfrm>
            <a:off x="231913" y="92765"/>
            <a:ext cx="6950765" cy="1446550"/>
          </a:xfrm>
          <a:prstGeom prst="rect">
            <a:avLst/>
          </a:prstGeom>
          <a:noFill/>
        </p:spPr>
        <p:txBody>
          <a:bodyPr wrap="square" numCol="2">
            <a:spAutoFit/>
          </a:bodyPr>
          <a:lstStyle/>
          <a:p>
            <a:pPr marL="0" marR="0">
              <a:spcBef>
                <a:spcPts val="0"/>
              </a:spcBef>
              <a:spcAft>
                <a:spcPts val="800"/>
              </a:spcAft>
            </a:pPr>
            <a:r>
              <a:rPr lang="en-US" sz="2400" b="1" kern="100">
                <a:effectLst/>
                <a:latin typeface="Calibri" panose="020F0502020204030204" pitchFamily="34" charset="0"/>
                <a:ea typeface="Calibri" panose="020F0502020204030204" pitchFamily="34" charset="0"/>
                <a:cs typeface="Times New Roman" panose="02020603050405020304" pitchFamily="18" charset="0"/>
              </a:rPr>
              <a:t>Sprint Retrospective</a:t>
            </a:r>
          </a:p>
          <a:p>
            <a:pPr marL="0" marR="0">
              <a:lnSpc>
                <a:spcPct val="150000"/>
              </a:lnSpc>
              <a:spcBef>
                <a:spcPts val="0"/>
              </a:spcBef>
              <a:spcAft>
                <a:spcPts val="800"/>
              </a:spcAft>
            </a:pPr>
            <a:r>
              <a:rPr lang="en-US" sz="16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Sprint #:</a:t>
            </a:r>
          </a:p>
          <a:p>
            <a:pPr marL="0" marR="0">
              <a:lnSpc>
                <a:spcPct val="150000"/>
              </a:lnSpc>
              <a:spcBef>
                <a:spcPts val="0"/>
              </a:spcBef>
              <a:spcAft>
                <a:spcPts val="800"/>
              </a:spcAft>
            </a:pPr>
            <a:r>
              <a:rPr lang="en-US" sz="16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Team:</a:t>
            </a:r>
          </a:p>
          <a:p>
            <a:pPr marL="0" marR="0">
              <a:spcBef>
                <a:spcPts val="0"/>
              </a:spcBef>
              <a:spcAft>
                <a:spcPts val="800"/>
              </a:spcAft>
            </a:pPr>
            <a:endParaRPr lang="en-US" sz="1600" b="1" kern="10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800"/>
              </a:spcAft>
            </a:pPr>
            <a:r>
              <a:rPr lang="en-US" sz="16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Team Members Present:</a:t>
            </a:r>
          </a:p>
          <a:p>
            <a:pPr marL="0" marR="0">
              <a:spcBef>
                <a:spcPts val="0"/>
              </a:spcBef>
              <a:spcAft>
                <a:spcPts val="800"/>
              </a:spcAft>
            </a:pPr>
            <a:r>
              <a:rPr lang="en-US" sz="1200" b="1" kern="100">
                <a:effectLst/>
                <a:latin typeface="Calibri" panose="020F0502020204030204" pitchFamily="34" charset="0"/>
                <a:ea typeface="Calibri" panose="020F0502020204030204" pitchFamily="34" charset="0"/>
                <a:cs typeface="Times New Roman" panose="02020603050405020304" pitchFamily="18" charset="0"/>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7B4BFFF9-9851-78E9-E362-AC6F75CD9AD2}"/>
              </a:ext>
            </a:extLst>
          </p:cNvPr>
          <p:cNvSpPr txBox="1"/>
          <p:nvPr/>
        </p:nvSpPr>
        <p:spPr>
          <a:xfrm>
            <a:off x="107122" y="7046843"/>
            <a:ext cx="7356501" cy="523220"/>
          </a:xfrm>
          <a:prstGeom prst="rect">
            <a:avLst/>
          </a:prstGeom>
          <a:noFill/>
        </p:spPr>
        <p:txBody>
          <a:bodyPr wrap="none" rtlCol="0">
            <a:spAutoFit/>
          </a:bodyPr>
          <a:lstStyle/>
          <a:p>
            <a:r>
              <a:rPr lang="en-US" b="1" kern="100">
                <a:effectLst/>
                <a:latin typeface="Calibri" panose="020F0502020204030204" pitchFamily="34" charset="0"/>
                <a:ea typeface="Calibri" panose="020F0502020204030204" pitchFamily="34" charset="0"/>
                <a:cs typeface="Times New Roman" panose="02020603050405020304" pitchFamily="18" charset="0"/>
              </a:rPr>
              <a:t>3. </a:t>
            </a:r>
            <a:r>
              <a:rPr lang="en-US" kern="100">
                <a:effectLst/>
                <a:latin typeface="Calibri" panose="020F0502020204030204" pitchFamily="34" charset="0"/>
                <a:ea typeface="Calibri" panose="020F0502020204030204" pitchFamily="34" charset="0"/>
                <a:cs typeface="Times New Roman" panose="02020603050405020304" pitchFamily="18" charset="0"/>
              </a:rPr>
              <a:t>What do we want to try doing as a team, that we should </a:t>
            </a:r>
            <a:r>
              <a:rPr lang="en-US" b="1" kern="100">
                <a:solidFill>
                  <a:srgbClr val="006600"/>
                </a:solidFill>
                <a:effectLst/>
                <a:latin typeface="Calibri" panose="020F0502020204030204" pitchFamily="34" charset="0"/>
                <a:ea typeface="Calibri" panose="020F0502020204030204" pitchFamily="34" charset="0"/>
                <a:cs typeface="Times New Roman" panose="02020603050405020304" pitchFamily="18" charset="0"/>
              </a:rPr>
              <a:t>START</a:t>
            </a:r>
            <a:r>
              <a:rPr lang="en-US" b="1" kern="100">
                <a:effectLst/>
                <a:latin typeface="Calibri" panose="020F0502020204030204" pitchFamily="34" charset="0"/>
                <a:ea typeface="Calibri" panose="020F0502020204030204" pitchFamily="34" charset="0"/>
                <a:cs typeface="Times New Roman" panose="02020603050405020304" pitchFamily="18" charset="0"/>
              </a:rPr>
              <a:t> </a:t>
            </a:r>
            <a:r>
              <a:rPr lang="en-US" kern="100">
                <a:effectLst/>
                <a:latin typeface="Calibri" panose="020F0502020204030204" pitchFamily="34" charset="0"/>
                <a:ea typeface="Calibri" panose="020F0502020204030204" pitchFamily="34" charset="0"/>
                <a:cs typeface="Times New Roman" panose="02020603050405020304" pitchFamily="18" charset="0"/>
              </a:rPr>
              <a:t>doing (use complete sentences):</a:t>
            </a:r>
          </a:p>
          <a:p>
            <a:r>
              <a:rPr lang="en-US" kern="100">
                <a:latin typeface="Calibri" panose="020F0502020204030204" pitchFamily="34" charset="0"/>
                <a:cs typeface="Times New Roman" panose="02020603050405020304" pitchFamily="18" charset="0"/>
              </a:rPr>
              <a:t>     For Each thing we want to </a:t>
            </a:r>
            <a:r>
              <a:rPr lang="en-US" b="1" kern="100">
                <a:solidFill>
                  <a:schemeClr val="tx2">
                    <a:lumMod val="75000"/>
                  </a:schemeClr>
                </a:solidFill>
                <a:latin typeface="Calibri" panose="020F0502020204030204" pitchFamily="34" charset="0"/>
                <a:cs typeface="Times New Roman" panose="02020603050405020304" pitchFamily="18" charset="0"/>
              </a:rPr>
              <a:t>stop</a:t>
            </a:r>
            <a:r>
              <a:rPr lang="en-US" kern="100">
                <a:latin typeface="Calibri" panose="020F0502020204030204" pitchFamily="34" charset="0"/>
                <a:cs typeface="Times New Roman" panose="02020603050405020304" pitchFamily="18" charset="0"/>
              </a:rPr>
              <a:t> doing, we should have a thing to </a:t>
            </a:r>
            <a:r>
              <a:rPr lang="en-US" b="1" kern="100">
                <a:solidFill>
                  <a:srgbClr val="006600"/>
                </a:solidFill>
                <a:latin typeface="Calibri" panose="020F0502020204030204" pitchFamily="34" charset="0"/>
                <a:cs typeface="Times New Roman" panose="02020603050405020304" pitchFamily="18" charset="0"/>
              </a:rPr>
              <a:t>start</a:t>
            </a:r>
            <a:r>
              <a:rPr lang="en-US" kern="100">
                <a:latin typeface="Calibri" panose="020F0502020204030204" pitchFamily="34" charset="0"/>
                <a:cs typeface="Times New Roman" panose="02020603050405020304" pitchFamily="18" charset="0"/>
              </a:rPr>
              <a:t> that solves the issue!</a:t>
            </a:r>
            <a:endParaRPr lang="en-US"/>
          </a:p>
        </p:txBody>
      </p:sp>
      <p:sp>
        <p:nvSpPr>
          <p:cNvPr id="12" name="TextBox 11">
            <a:extLst>
              <a:ext uri="{FF2B5EF4-FFF2-40B4-BE49-F238E27FC236}">
                <a16:creationId xmlns:a16="http://schemas.microsoft.com/office/drawing/2014/main" id="{CF9957A6-2CC7-A4FB-7E0F-4894484F17EF}"/>
              </a:ext>
            </a:extLst>
          </p:cNvPr>
          <p:cNvSpPr txBox="1"/>
          <p:nvPr/>
        </p:nvSpPr>
        <p:spPr>
          <a:xfrm>
            <a:off x="174843" y="2865290"/>
            <a:ext cx="7209182" cy="174339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Designing and researching what we need to build before building, as well as extensive planning of our robot.</a:t>
            </a:r>
          </a:p>
          <a:p>
            <a:r>
              <a:rPr lang="en-US"/>
              <a:t>Also continue communicating with each other.</a:t>
            </a:r>
          </a:p>
        </p:txBody>
      </p:sp>
      <p:sp>
        <p:nvSpPr>
          <p:cNvPr id="13" name="TextBox 12">
            <a:extLst>
              <a:ext uri="{FF2B5EF4-FFF2-40B4-BE49-F238E27FC236}">
                <a16:creationId xmlns:a16="http://schemas.microsoft.com/office/drawing/2014/main" id="{9767E627-570B-4FD1-C354-5509ED8F8483}"/>
              </a:ext>
            </a:extLst>
          </p:cNvPr>
          <p:cNvSpPr txBox="1"/>
          <p:nvPr/>
        </p:nvSpPr>
        <p:spPr>
          <a:xfrm>
            <a:off x="165653" y="5014842"/>
            <a:ext cx="7209182" cy="1967949"/>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pPr marL="342900" indent="-342900">
              <a:buAutoNum type="alphaUcPeriod"/>
            </a:pPr>
            <a:r>
              <a:rPr lang="en-US"/>
              <a:t>Stop overlooking documentation by documenting everything important (more in start doing)</a:t>
            </a:r>
          </a:p>
        </p:txBody>
      </p:sp>
      <p:sp>
        <p:nvSpPr>
          <p:cNvPr id="14" name="TextBox 13">
            <a:extLst>
              <a:ext uri="{FF2B5EF4-FFF2-40B4-BE49-F238E27FC236}">
                <a16:creationId xmlns:a16="http://schemas.microsoft.com/office/drawing/2014/main" id="{1E3A5FDB-01A9-4564-AF6B-34535DC21207}"/>
              </a:ext>
            </a:extLst>
          </p:cNvPr>
          <p:cNvSpPr txBox="1"/>
          <p:nvPr/>
        </p:nvSpPr>
        <p:spPr>
          <a:xfrm>
            <a:off x="185529" y="7600121"/>
            <a:ext cx="7209183" cy="187518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pPr marL="342900" indent="-342900">
              <a:buAutoNum type="alphaUcPeriod"/>
            </a:pPr>
            <a:r>
              <a:rPr lang="en-US"/>
              <a:t>Documenting progress with pictures</a:t>
            </a:r>
            <a:r>
              <a:rPr lang="en-US" dirty="0"/>
              <a:t> simply by taking them between competitions and take pictures of newly built parts and updating the notebook more often by using things that we don't normally put in the </a:t>
            </a:r>
            <a:r>
              <a:rPr lang="en-US"/>
              <a:t>notebook</a:t>
            </a:r>
            <a:r>
              <a:rPr lang="en-US" dirty="0"/>
              <a:t> and documenting every change</a:t>
            </a:r>
            <a:r>
              <a:rPr lang="en-US"/>
              <a:t>.</a:t>
            </a:r>
          </a:p>
        </p:txBody>
      </p:sp>
      <p:sp>
        <p:nvSpPr>
          <p:cNvPr id="15" name="TextBox 14">
            <a:extLst>
              <a:ext uri="{FF2B5EF4-FFF2-40B4-BE49-F238E27FC236}">
                <a16:creationId xmlns:a16="http://schemas.microsoft.com/office/drawing/2014/main" id="{18BB6E65-AA5A-5487-0A5C-44DA2B158813}"/>
              </a:ext>
            </a:extLst>
          </p:cNvPr>
          <p:cNvSpPr txBox="1"/>
          <p:nvPr/>
        </p:nvSpPr>
        <p:spPr>
          <a:xfrm>
            <a:off x="914400" y="1104899"/>
            <a:ext cx="2431775" cy="381001"/>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500">
                <a:ea typeface="Roboto"/>
              </a:rPr>
              <a:t>37528B</a:t>
            </a:r>
            <a:endParaRPr lang="en-US"/>
          </a:p>
        </p:txBody>
      </p:sp>
      <p:sp>
        <p:nvSpPr>
          <p:cNvPr id="16" name="TextBox 15">
            <a:extLst>
              <a:ext uri="{FF2B5EF4-FFF2-40B4-BE49-F238E27FC236}">
                <a16:creationId xmlns:a16="http://schemas.microsoft.com/office/drawing/2014/main" id="{E2144BC1-9E46-9C6C-51D9-7DD81E422C3D}"/>
              </a:ext>
            </a:extLst>
          </p:cNvPr>
          <p:cNvSpPr txBox="1"/>
          <p:nvPr/>
        </p:nvSpPr>
        <p:spPr>
          <a:xfrm>
            <a:off x="1106558" y="655983"/>
            <a:ext cx="2246242" cy="39093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1</a:t>
            </a:r>
          </a:p>
        </p:txBody>
      </p:sp>
      <p:sp>
        <p:nvSpPr>
          <p:cNvPr id="17" name="TextBox 16">
            <a:extLst>
              <a:ext uri="{FF2B5EF4-FFF2-40B4-BE49-F238E27FC236}">
                <a16:creationId xmlns:a16="http://schemas.microsoft.com/office/drawing/2014/main" id="{6053D81F-9F81-A6DB-E099-F2106554EED3}"/>
              </a:ext>
            </a:extLst>
          </p:cNvPr>
          <p:cNvSpPr txBox="1"/>
          <p:nvPr/>
        </p:nvSpPr>
        <p:spPr>
          <a:xfrm>
            <a:off x="3717235" y="722243"/>
            <a:ext cx="3611217" cy="828261"/>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Ryder </a:t>
            </a:r>
            <a:r>
              <a:rPr lang="en-US" sz="1600" err="1"/>
              <a:t>Sandstrum</a:t>
            </a:r>
          </a:p>
          <a:p>
            <a:r>
              <a:rPr lang="en-US" sz="1600"/>
              <a:t>John Hopkins</a:t>
            </a:r>
          </a:p>
          <a:p>
            <a:r>
              <a:rPr lang="en-US" sz="1600"/>
              <a:t>Kirby Larson</a:t>
            </a:r>
          </a:p>
        </p:txBody>
      </p:sp>
      <p:sp>
        <p:nvSpPr>
          <p:cNvPr id="18" name="TextBox 17">
            <a:extLst>
              <a:ext uri="{FF2B5EF4-FFF2-40B4-BE49-F238E27FC236}">
                <a16:creationId xmlns:a16="http://schemas.microsoft.com/office/drawing/2014/main" id="{459AE218-CAC8-7AD4-C7FF-C45C732E86A9}"/>
              </a:ext>
            </a:extLst>
          </p:cNvPr>
          <p:cNvSpPr txBox="1"/>
          <p:nvPr/>
        </p:nvSpPr>
        <p:spPr>
          <a:xfrm>
            <a:off x="6453810" y="9515062"/>
            <a:ext cx="934278" cy="44394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45</a:t>
            </a:r>
          </a:p>
        </p:txBody>
      </p:sp>
      <p:sp>
        <p:nvSpPr>
          <p:cNvPr id="20" name="Google Shape;227;p28">
            <a:extLst>
              <a:ext uri="{FF2B5EF4-FFF2-40B4-BE49-F238E27FC236}">
                <a16:creationId xmlns:a16="http://schemas.microsoft.com/office/drawing/2014/main" id="{66DD8841-0451-909A-9228-D00CDD5F84A7}"/>
              </a:ext>
            </a:extLst>
          </p:cNvPr>
          <p:cNvSpPr txBox="1">
            <a:spLocks noChangeAspect="1"/>
          </p:cNvSpPr>
          <p:nvPr/>
        </p:nvSpPr>
        <p:spPr>
          <a:xfrm>
            <a:off x="3863010" y="9625125"/>
            <a:ext cx="1219200" cy="33388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1pPr>
            <a:lvl2pPr marL="914400" marR="0" lvl="1"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2pPr>
            <a:lvl3pPr marL="1371600" marR="0" lvl="2"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3pPr>
            <a:lvl4pPr marL="1828800" marR="0" lvl="3"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4pPr>
            <a:lvl5pPr marL="2286000" marR="0" lvl="4"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5pPr>
            <a:lvl6pPr marL="2743200" marR="0" lvl="5"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6pPr>
            <a:lvl7pPr marL="3200400" marR="0" lvl="6"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7pPr>
            <a:lvl8pPr marL="3657600" marR="0" lvl="7"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8pPr>
            <a:lvl9pPr marL="4114800" marR="0" lvl="8"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9pPr>
          </a:lstStyle>
          <a:p>
            <a:pPr marL="0" indent="0">
              <a:buSzPts val="1100"/>
              <a:buFont typeface="Arial"/>
              <a:buNone/>
            </a:pPr>
            <a:r>
              <a:rPr lang="en-US"/>
              <a:t>Date:</a:t>
            </a:r>
          </a:p>
        </p:txBody>
      </p:sp>
      <p:sp>
        <p:nvSpPr>
          <p:cNvPr id="21" name="TextBox 20">
            <a:extLst>
              <a:ext uri="{FF2B5EF4-FFF2-40B4-BE49-F238E27FC236}">
                <a16:creationId xmlns:a16="http://schemas.microsoft.com/office/drawing/2014/main" id="{B87CAFE9-2082-52D6-ED72-373170CA9D3C}"/>
              </a:ext>
            </a:extLst>
          </p:cNvPr>
          <p:cNvSpPr txBox="1"/>
          <p:nvPr/>
        </p:nvSpPr>
        <p:spPr>
          <a:xfrm>
            <a:off x="4359965" y="9508435"/>
            <a:ext cx="1285462" cy="44394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8-29-25</a:t>
            </a:r>
          </a:p>
        </p:txBody>
      </p:sp>
      <p:pic>
        <p:nvPicPr>
          <p:cNvPr id="6" name="Picture 5" descr="A yellow circle and black squares&#10;&#10;AI-generated content may be incorrect.">
            <a:extLst>
              <a:ext uri="{FF2B5EF4-FFF2-40B4-BE49-F238E27FC236}">
                <a16:creationId xmlns:a16="http://schemas.microsoft.com/office/drawing/2014/main" id="{B5EF33FA-57A0-7A23-667A-D9D8F15B910B}"/>
              </a:ext>
            </a:extLst>
          </p:cNvPr>
          <p:cNvPicPr>
            <a:picLocks noChangeAspect="1"/>
          </p:cNvPicPr>
          <p:nvPr/>
        </p:nvPicPr>
        <p:blipFill>
          <a:blip r:embed="rId3"/>
          <a:stretch>
            <a:fillRect/>
          </a:stretch>
        </p:blipFill>
        <p:spPr>
          <a:xfrm>
            <a:off x="7153164" y="-9478"/>
            <a:ext cx="603019" cy="809871"/>
          </a:xfrm>
          <a:prstGeom prst="rect">
            <a:avLst/>
          </a:prstGeom>
        </p:spPr>
      </p:pic>
    </p:spTree>
    <p:extLst>
      <p:ext uri="{BB962C8B-B14F-4D97-AF65-F5344CB8AC3E}">
        <p14:creationId xmlns:p14="http://schemas.microsoft.com/office/powerpoint/2010/main" val="32281287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2">
          <a:extLst>
            <a:ext uri="{FF2B5EF4-FFF2-40B4-BE49-F238E27FC236}">
              <a16:creationId xmlns:a16="http://schemas.microsoft.com/office/drawing/2014/main" id="{85B78171-96FD-D6C8-27ED-D72AE468083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75E8179-72B3-1479-7BAD-A09F0D8C16DC}"/>
              </a:ext>
            </a:extLst>
          </p:cNvPr>
          <p:cNvSpPr txBox="1"/>
          <p:nvPr/>
        </p:nvSpPr>
        <p:spPr>
          <a:xfrm>
            <a:off x="123669" y="1233481"/>
            <a:ext cx="7483125" cy="636008"/>
          </a:xfrm>
          <a:prstGeom prst="rect">
            <a:avLst/>
          </a:prstGeom>
          <a:noFill/>
        </p:spPr>
        <p:txBody>
          <a:bodyPr wrap="square">
            <a:spAutoFit/>
          </a:bodyPr>
          <a:lstStyle/>
          <a:p>
            <a:pPr marL="0" marR="0">
              <a:lnSpc>
                <a:spcPct val="150000"/>
              </a:lnSpc>
              <a:spcBef>
                <a:spcPts val="0"/>
              </a:spcBef>
              <a:spcAft>
                <a:spcPts val="0"/>
              </a:spcAft>
            </a:pPr>
            <a:br>
              <a:rPr lang="en-US" sz="1100" b="1">
                <a:effectLst/>
                <a:latin typeface="Calibri" panose="020F0502020204030204" pitchFamily="34" charset="0"/>
                <a:ea typeface="Calibri" panose="020F0502020204030204" pitchFamily="34" charset="0"/>
                <a:cs typeface="Times New Roman" panose="02020603050405020304" pitchFamily="18" charset="0"/>
              </a:rPr>
            </a:br>
            <a:r>
              <a:rPr lang="en-US" b="1" kern="100">
                <a:effectLst/>
                <a:latin typeface="Calibri" panose="020F0502020204030204" pitchFamily="34" charset="0"/>
                <a:ea typeface="Calibri" panose="020F0502020204030204" pitchFamily="34" charset="0"/>
                <a:cs typeface="Times New Roman" panose="02020603050405020304" pitchFamily="18" charset="0"/>
              </a:rPr>
              <a:t>Product Backlog </a:t>
            </a:r>
            <a:r>
              <a:rPr lang="en-US" kern="100">
                <a:effectLst/>
                <a:latin typeface="Calibri" panose="020F0502020204030204" pitchFamily="34" charset="0"/>
                <a:ea typeface="Calibri" panose="020F0502020204030204" pitchFamily="34" charset="0"/>
                <a:cs typeface="Times New Roman" panose="02020603050405020304" pitchFamily="18" charset="0"/>
              </a:rPr>
              <a:t>(at the start of this sprint, what is your product backlog):</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33094C7-2CFA-56B4-61F6-D3181BD5A47E}"/>
              </a:ext>
            </a:extLst>
          </p:cNvPr>
          <p:cNvSpPr txBox="1"/>
          <p:nvPr/>
        </p:nvSpPr>
        <p:spPr>
          <a:xfrm>
            <a:off x="3356175" y="607508"/>
            <a:ext cx="3734873" cy="342466"/>
          </a:xfrm>
          <a:prstGeom prst="rect">
            <a:avLst/>
          </a:prstGeom>
          <a:noFill/>
        </p:spPr>
        <p:txBody>
          <a:bodyPr wrap="square" rtlCol="0">
            <a:spAutoFit/>
          </a:bodyPr>
          <a:lstStyle/>
          <a:p>
            <a:pPr marL="0" marR="0">
              <a:lnSpc>
                <a:spcPct val="107000"/>
              </a:lnSpc>
              <a:spcBef>
                <a:spcPts val="0"/>
              </a:spcBef>
              <a:spcAft>
                <a:spcPts val="800"/>
              </a:spcAft>
            </a:pPr>
            <a:r>
              <a:rPr lang="en-US" sz="16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Team Members Present:</a:t>
            </a:r>
            <a:endParaRPr lang="en-US" sz="1600">
              <a:solidFill>
                <a:schemeClr val="tx1">
                  <a:lumMod val="65000"/>
                  <a:lumOff val="35000"/>
                </a:schemeClr>
              </a:solidFill>
            </a:endParaRPr>
          </a:p>
        </p:txBody>
      </p:sp>
      <p:sp>
        <p:nvSpPr>
          <p:cNvPr id="8" name="TextBox 7">
            <a:extLst>
              <a:ext uri="{FF2B5EF4-FFF2-40B4-BE49-F238E27FC236}">
                <a16:creationId xmlns:a16="http://schemas.microsoft.com/office/drawing/2014/main" id="{048271BE-60B9-1395-2921-EAB8BB12019F}"/>
              </a:ext>
            </a:extLst>
          </p:cNvPr>
          <p:cNvSpPr txBox="1"/>
          <p:nvPr/>
        </p:nvSpPr>
        <p:spPr>
          <a:xfrm>
            <a:off x="225286" y="4200939"/>
            <a:ext cx="7142923" cy="752061"/>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Research and design the rest of the scoring system, then test it, if extra time, </a:t>
            </a:r>
          </a:p>
        </p:txBody>
      </p:sp>
      <p:sp>
        <p:nvSpPr>
          <p:cNvPr id="9" name="TextBox 8">
            <a:extLst>
              <a:ext uri="{FF2B5EF4-FFF2-40B4-BE49-F238E27FC236}">
                <a16:creationId xmlns:a16="http://schemas.microsoft.com/office/drawing/2014/main" id="{ACD54797-872D-BB7F-B187-9AA19652C5BC}"/>
              </a:ext>
            </a:extLst>
          </p:cNvPr>
          <p:cNvSpPr txBox="1"/>
          <p:nvPr/>
        </p:nvSpPr>
        <p:spPr>
          <a:xfrm>
            <a:off x="231912" y="1820287"/>
            <a:ext cx="3239528" cy="2067169"/>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pPr marL="285750" indent="-285750">
              <a:buChar char="•"/>
            </a:pPr>
            <a:r>
              <a:rPr lang="en-US" strike="sngStrike"/>
              <a:t>Design and build drivetrain and </a:t>
            </a:r>
            <a:r>
              <a:rPr lang="en-US" strike="sngStrike" err="1"/>
              <a:t>chasis</a:t>
            </a:r>
          </a:p>
          <a:p>
            <a:pPr marL="285750" indent="-285750">
              <a:buChar char="•"/>
            </a:pPr>
            <a:r>
              <a:rPr lang="en-US"/>
              <a:t>Design and build "Scoring system"</a:t>
            </a:r>
          </a:p>
          <a:p>
            <a:pPr marL="742950" lvl="1" indent="-285750">
              <a:buFont typeface="Courier New"/>
              <a:buChar char="o"/>
            </a:pPr>
            <a:r>
              <a:rPr lang="en-US"/>
              <a:t>Frame</a:t>
            </a:r>
          </a:p>
          <a:p>
            <a:pPr marL="742950" lvl="1" indent="-285750">
              <a:buFont typeface="Courier New"/>
              <a:buChar char="o"/>
            </a:pPr>
            <a:r>
              <a:rPr lang="en-US" strike="sngStrike"/>
              <a:t>Intake</a:t>
            </a:r>
          </a:p>
          <a:p>
            <a:pPr marL="742950" lvl="1" indent="-285750">
              <a:buFont typeface="Courier New"/>
              <a:buChar char="o"/>
            </a:pPr>
            <a:r>
              <a:rPr lang="en-US"/>
              <a:t>Conveyer belt</a:t>
            </a:r>
          </a:p>
          <a:p>
            <a:pPr marL="285750" indent="-285750">
              <a:buFont typeface="Arial"/>
              <a:buChar char="•"/>
            </a:pPr>
            <a:r>
              <a:rPr lang="en-US"/>
              <a:t>"Pink Notebook"</a:t>
            </a:r>
          </a:p>
          <a:p>
            <a:pPr marL="285750" indent="-285750">
              <a:buChar char="•"/>
            </a:pPr>
            <a:r>
              <a:rPr lang="en-US"/>
              <a:t>"Media Training"</a:t>
            </a:r>
          </a:p>
          <a:p>
            <a:endParaRPr lang="en-US"/>
          </a:p>
        </p:txBody>
      </p:sp>
      <p:sp>
        <p:nvSpPr>
          <p:cNvPr id="10" name="TextBox 9">
            <a:extLst>
              <a:ext uri="{FF2B5EF4-FFF2-40B4-BE49-F238E27FC236}">
                <a16:creationId xmlns:a16="http://schemas.microsoft.com/office/drawing/2014/main" id="{4DF61977-0436-929A-04EF-C5475D359DD3}"/>
              </a:ext>
            </a:extLst>
          </p:cNvPr>
          <p:cNvSpPr txBox="1"/>
          <p:nvPr/>
        </p:nvSpPr>
        <p:spPr>
          <a:xfrm>
            <a:off x="123135" y="101600"/>
            <a:ext cx="6950765" cy="1692771"/>
          </a:xfrm>
          <a:prstGeom prst="rect">
            <a:avLst/>
          </a:prstGeom>
          <a:noFill/>
        </p:spPr>
        <p:txBody>
          <a:bodyPr wrap="square" numCol="1">
            <a:spAutoFit/>
          </a:bodyPr>
          <a:lstStyle/>
          <a:p>
            <a:pPr marL="0" marR="0">
              <a:spcBef>
                <a:spcPts val="0"/>
              </a:spcBef>
              <a:spcAft>
                <a:spcPts val="800"/>
              </a:spcAft>
            </a:pPr>
            <a:r>
              <a:rPr lang="en-US" sz="2400" b="1" kern="100">
                <a:effectLst/>
                <a:latin typeface="Calibri" panose="020F0502020204030204" pitchFamily="34" charset="0"/>
                <a:ea typeface="Calibri" panose="020F0502020204030204" pitchFamily="34" charset="0"/>
                <a:cs typeface="Times New Roman" panose="02020603050405020304" pitchFamily="18" charset="0"/>
              </a:rPr>
              <a:t>Sprint Plan (Sprint backlog and burndown)</a:t>
            </a:r>
          </a:p>
          <a:p>
            <a:pPr marL="0" marR="0">
              <a:lnSpc>
                <a:spcPct val="150000"/>
              </a:lnSpc>
              <a:spcBef>
                <a:spcPts val="0"/>
              </a:spcBef>
              <a:spcAft>
                <a:spcPts val="800"/>
              </a:spcAft>
            </a:pPr>
            <a:r>
              <a:rPr lang="en-US" sz="16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Sprint #:</a:t>
            </a:r>
          </a:p>
          <a:p>
            <a:pPr marL="0" marR="0">
              <a:lnSpc>
                <a:spcPct val="150000"/>
              </a:lnSpc>
              <a:spcBef>
                <a:spcPts val="0"/>
              </a:spcBef>
              <a:spcAft>
                <a:spcPts val="800"/>
              </a:spcAft>
            </a:pPr>
            <a:r>
              <a:rPr lang="en-US" sz="16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Team:</a:t>
            </a:r>
          </a:p>
          <a:p>
            <a:pPr marL="0" marR="0">
              <a:spcBef>
                <a:spcPts val="0"/>
              </a:spcBef>
              <a:spcAft>
                <a:spcPts val="800"/>
              </a:spcAft>
            </a:pPr>
            <a:r>
              <a:rPr lang="en-US" sz="1200" b="1" kern="100">
                <a:effectLst/>
                <a:latin typeface="Calibri" panose="020F0502020204030204" pitchFamily="34" charset="0"/>
                <a:ea typeface="Calibri" panose="020F0502020204030204" pitchFamily="34" charset="0"/>
                <a:cs typeface="Times New Roman" panose="02020603050405020304" pitchFamily="18" charset="0"/>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CA664EB8-F45A-131B-B103-683E8B0CF698}"/>
              </a:ext>
            </a:extLst>
          </p:cNvPr>
          <p:cNvSpPr txBox="1"/>
          <p:nvPr/>
        </p:nvSpPr>
        <p:spPr>
          <a:xfrm>
            <a:off x="1013793" y="616226"/>
            <a:ext cx="2246242" cy="39093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2</a:t>
            </a:r>
          </a:p>
        </p:txBody>
      </p:sp>
      <p:sp>
        <p:nvSpPr>
          <p:cNvPr id="12" name="TextBox 11">
            <a:extLst>
              <a:ext uri="{FF2B5EF4-FFF2-40B4-BE49-F238E27FC236}">
                <a16:creationId xmlns:a16="http://schemas.microsoft.com/office/drawing/2014/main" id="{19F3D954-E8D3-C38C-B764-B80A06473164}"/>
              </a:ext>
            </a:extLst>
          </p:cNvPr>
          <p:cNvSpPr txBox="1"/>
          <p:nvPr/>
        </p:nvSpPr>
        <p:spPr>
          <a:xfrm>
            <a:off x="852804" y="1049867"/>
            <a:ext cx="2418520" cy="39093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37528B</a:t>
            </a:r>
          </a:p>
        </p:txBody>
      </p:sp>
      <p:sp>
        <p:nvSpPr>
          <p:cNvPr id="13" name="TextBox 12">
            <a:extLst>
              <a:ext uri="{FF2B5EF4-FFF2-40B4-BE49-F238E27FC236}">
                <a16:creationId xmlns:a16="http://schemas.microsoft.com/office/drawing/2014/main" id="{4AC6A5F4-DE06-44C0-CD97-29A24C0BA464}"/>
              </a:ext>
            </a:extLst>
          </p:cNvPr>
          <p:cNvSpPr txBox="1"/>
          <p:nvPr/>
        </p:nvSpPr>
        <p:spPr>
          <a:xfrm>
            <a:off x="3478697" y="947529"/>
            <a:ext cx="3902763" cy="496957"/>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Kirby, John, and Ryder</a:t>
            </a:r>
          </a:p>
        </p:txBody>
      </p:sp>
      <p:sp>
        <p:nvSpPr>
          <p:cNvPr id="14" name="Google Shape;227;p28">
            <a:extLst>
              <a:ext uri="{FF2B5EF4-FFF2-40B4-BE49-F238E27FC236}">
                <a16:creationId xmlns:a16="http://schemas.microsoft.com/office/drawing/2014/main" id="{4642A48D-3840-303B-922D-8F62CAC9F917}"/>
              </a:ext>
            </a:extLst>
          </p:cNvPr>
          <p:cNvSpPr txBox="1">
            <a:spLocks noChangeAspect="1"/>
          </p:cNvSpPr>
          <p:nvPr/>
        </p:nvSpPr>
        <p:spPr>
          <a:xfrm>
            <a:off x="5936974" y="9724517"/>
            <a:ext cx="1219200" cy="33388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1pPr>
            <a:lvl2pPr marL="914400" marR="0" lvl="1"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2pPr>
            <a:lvl3pPr marL="1371600" marR="0" lvl="2"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3pPr>
            <a:lvl4pPr marL="1828800" marR="0" lvl="3"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4pPr>
            <a:lvl5pPr marL="2286000" marR="0" lvl="4"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5pPr>
            <a:lvl6pPr marL="2743200" marR="0" lvl="5"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6pPr>
            <a:lvl7pPr marL="3200400" marR="0" lvl="6"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7pPr>
            <a:lvl8pPr marL="3657600" marR="0" lvl="7"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8pPr>
            <a:lvl9pPr marL="4114800" marR="0" lvl="8"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9pPr>
          </a:lstStyle>
          <a:p>
            <a:pPr marL="0" indent="0">
              <a:buSzPts val="1100"/>
              <a:buFont typeface="Arial"/>
              <a:buNone/>
            </a:pPr>
            <a:r>
              <a:rPr lang="en-US"/>
              <a:t>Page:</a:t>
            </a:r>
          </a:p>
        </p:txBody>
      </p:sp>
      <p:sp>
        <p:nvSpPr>
          <p:cNvPr id="15" name="TextBox 14">
            <a:extLst>
              <a:ext uri="{FF2B5EF4-FFF2-40B4-BE49-F238E27FC236}">
                <a16:creationId xmlns:a16="http://schemas.microsoft.com/office/drawing/2014/main" id="{FAAAD928-858F-52E4-73BF-83EB8F8C544D}"/>
              </a:ext>
            </a:extLst>
          </p:cNvPr>
          <p:cNvSpPr txBox="1"/>
          <p:nvPr/>
        </p:nvSpPr>
        <p:spPr>
          <a:xfrm>
            <a:off x="6480866" y="9639852"/>
            <a:ext cx="934278" cy="32467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lnSpcReduction="10000"/>
          </a:bodyPr>
          <a:lstStyle/>
          <a:p>
            <a:r>
              <a:rPr lang="en-US" sz="1600"/>
              <a:t>46</a:t>
            </a:r>
          </a:p>
        </p:txBody>
      </p:sp>
      <p:sp>
        <p:nvSpPr>
          <p:cNvPr id="4" name="TextBox 3">
            <a:extLst>
              <a:ext uri="{FF2B5EF4-FFF2-40B4-BE49-F238E27FC236}">
                <a16:creationId xmlns:a16="http://schemas.microsoft.com/office/drawing/2014/main" id="{2DF9979C-9088-8F86-A417-088AE4027C9C}"/>
              </a:ext>
            </a:extLst>
          </p:cNvPr>
          <p:cNvSpPr txBox="1"/>
          <p:nvPr/>
        </p:nvSpPr>
        <p:spPr>
          <a:xfrm>
            <a:off x="143845" y="3898900"/>
            <a:ext cx="5914055" cy="523220"/>
          </a:xfrm>
          <a:prstGeom prst="rect">
            <a:avLst/>
          </a:prstGeom>
          <a:noFill/>
        </p:spPr>
        <p:txBody>
          <a:bodyPr wrap="none" rtlCol="0">
            <a:spAutoFit/>
          </a:bodyPr>
          <a:lstStyle/>
          <a:p>
            <a:r>
              <a:rPr lang="en-US" b="1" kern="100">
                <a:effectLst/>
                <a:latin typeface="Calibri" panose="020F0502020204030204" pitchFamily="34" charset="0"/>
                <a:ea typeface="Calibri" panose="020F0502020204030204" pitchFamily="34" charset="0"/>
                <a:cs typeface="Times New Roman" panose="02020603050405020304" pitchFamily="18" charset="0"/>
              </a:rPr>
              <a:t>Sprint Goal </a:t>
            </a:r>
            <a:r>
              <a:rPr lang="en-US" kern="100">
                <a:effectLst/>
                <a:latin typeface="Calibri" panose="020F0502020204030204" pitchFamily="34" charset="0"/>
                <a:ea typeface="Calibri" panose="020F0502020204030204" pitchFamily="34" charset="0"/>
                <a:cs typeface="Times New Roman" panose="02020603050405020304" pitchFamily="18" charset="0"/>
              </a:rPr>
              <a:t>(write in full sentences what concise goal you have for the sprint):</a:t>
            </a:r>
          </a:p>
          <a:p>
            <a:endParaRPr lang="en-US"/>
          </a:p>
        </p:txBody>
      </p:sp>
      <p:sp>
        <p:nvSpPr>
          <p:cNvPr id="6" name="TextBox 5">
            <a:extLst>
              <a:ext uri="{FF2B5EF4-FFF2-40B4-BE49-F238E27FC236}">
                <a16:creationId xmlns:a16="http://schemas.microsoft.com/office/drawing/2014/main" id="{F2541771-2B53-1191-10B5-EBB3BE06092A}"/>
              </a:ext>
            </a:extLst>
          </p:cNvPr>
          <p:cNvSpPr txBox="1"/>
          <p:nvPr/>
        </p:nvSpPr>
        <p:spPr>
          <a:xfrm>
            <a:off x="147905" y="5041119"/>
            <a:ext cx="7285303" cy="846386"/>
          </a:xfrm>
          <a:prstGeom prst="rect">
            <a:avLst/>
          </a:prstGeom>
          <a:noFill/>
        </p:spPr>
        <p:txBody>
          <a:bodyPr wrap="square" lIns="91440" tIns="45720" rIns="91440" bIns="45720" rtlCol="0" anchor="t">
            <a:spAutoFit/>
          </a:bodyPr>
          <a:lstStyle/>
          <a:p>
            <a:pPr marL="0" marR="0">
              <a:spcBef>
                <a:spcPts val="0"/>
              </a:spcBef>
            </a:pPr>
            <a:r>
              <a:rPr lang="en-US" b="1" kern="100">
                <a:effectLst/>
                <a:latin typeface="Calibri"/>
                <a:ea typeface="Calibri"/>
                <a:cs typeface="Times New Roman"/>
              </a:rPr>
              <a:t>Sprint Backlog </a:t>
            </a:r>
            <a:r>
              <a:rPr lang="en-US" kern="100">
                <a:effectLst/>
                <a:latin typeface="Calibri"/>
                <a:ea typeface="Calibri"/>
                <a:cs typeface="Times New Roman"/>
              </a:rPr>
              <a:t>/ Burndown (Break product backlog items into sprint backlog items) </a:t>
            </a:r>
          </a:p>
          <a:p>
            <a:pPr marL="0" marR="0">
              <a:lnSpc>
                <a:spcPct val="150000"/>
              </a:lnSpc>
              <a:spcBef>
                <a:spcPts val="0"/>
              </a:spcBef>
            </a:pPr>
            <a:r>
              <a:rPr lang="en-US" b="1" kern="100">
                <a:effectLst/>
                <a:latin typeface="Calibri" panose="020F0502020204030204" pitchFamily="34" charset="0"/>
                <a:ea typeface="Calibri" panose="020F0502020204030204" pitchFamily="34" charset="0"/>
                <a:cs typeface="Times New Roman" panose="02020603050405020304" pitchFamily="18" charset="0"/>
              </a:rPr>
              <a:t>Remember to INDENT sprint backlog items</a:t>
            </a:r>
            <a:r>
              <a:rPr lang="en-US" kern="100">
                <a:effectLst/>
                <a:latin typeface="Calibri" panose="020F0502020204030204" pitchFamily="34" charset="0"/>
                <a:ea typeface="Calibri" panose="020F0502020204030204" pitchFamily="34" charset="0"/>
                <a:cs typeface="Times New Roman" panose="02020603050405020304" pitchFamily="18" charset="0"/>
              </a:rPr>
              <a:t>:</a:t>
            </a:r>
          </a:p>
          <a:p>
            <a:endParaRPr lang="en-US">
              <a:effectLst/>
              <a:ea typeface="Calibri"/>
            </a:endParaRPr>
          </a:p>
        </p:txBody>
      </p:sp>
      <p:sp>
        <p:nvSpPr>
          <p:cNvPr id="16" name="TextBox 15">
            <a:extLst>
              <a:ext uri="{FF2B5EF4-FFF2-40B4-BE49-F238E27FC236}">
                <a16:creationId xmlns:a16="http://schemas.microsoft.com/office/drawing/2014/main" id="{F3219189-9A8A-AC3C-F701-A7302F8CCC72}"/>
              </a:ext>
            </a:extLst>
          </p:cNvPr>
          <p:cNvSpPr txBox="1"/>
          <p:nvPr/>
        </p:nvSpPr>
        <p:spPr>
          <a:xfrm>
            <a:off x="4118112" y="1820287"/>
            <a:ext cx="3239528" cy="2067169"/>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pPr marL="285750" indent="-285750">
              <a:buFont typeface="Arial,Sans-Serif"/>
              <a:buChar char="•"/>
            </a:pPr>
            <a:r>
              <a:rPr lang="en-US"/>
              <a:t>Code</a:t>
            </a:r>
          </a:p>
          <a:p>
            <a:pPr marL="742950" lvl="1" indent="-285750">
              <a:buFont typeface="Courier New,monospace"/>
              <a:buChar char="o"/>
            </a:pPr>
            <a:r>
              <a:rPr lang="en-US"/>
              <a:t>Driver Control code</a:t>
            </a:r>
          </a:p>
          <a:p>
            <a:pPr marL="742950" lvl="1" indent="-285750">
              <a:buFont typeface="Courier New,monospace"/>
              <a:buChar char="o"/>
            </a:pPr>
            <a:r>
              <a:rPr lang="en-US"/>
              <a:t>Code motor groups </a:t>
            </a:r>
            <a:r>
              <a:rPr lang="en-US" err="1"/>
              <a:t>etc</a:t>
            </a:r>
            <a:endParaRPr lang="en-US"/>
          </a:p>
          <a:p>
            <a:pPr marL="742950" lvl="1" indent="-285750">
              <a:buFont typeface="Courier New,monospace"/>
              <a:buChar char="o"/>
            </a:pPr>
            <a:r>
              <a:rPr lang="en-US"/>
              <a:t>Skills</a:t>
            </a:r>
          </a:p>
          <a:p>
            <a:pPr marL="742950" lvl="1" indent="-285750">
              <a:buFont typeface="Courier New,monospace"/>
              <a:buChar char="o"/>
            </a:pPr>
            <a:r>
              <a:rPr lang="en-US"/>
              <a:t>Autonomous match start.</a:t>
            </a:r>
          </a:p>
          <a:p>
            <a:pPr marL="285750" indent="-285750">
              <a:buFont typeface="Arial"/>
              <a:buChar char="•"/>
            </a:pPr>
            <a:r>
              <a:rPr lang="en-US"/>
              <a:t>Stress test the robot</a:t>
            </a:r>
          </a:p>
          <a:p>
            <a:pPr marL="285750" indent="-285750">
              <a:buChar char="•"/>
            </a:pPr>
            <a:r>
              <a:rPr lang="en-US"/>
              <a:t>Strategize skills and matches</a:t>
            </a:r>
          </a:p>
          <a:p>
            <a:pPr marL="285750" indent="-285750">
              <a:buChar char="•"/>
            </a:pPr>
            <a:r>
              <a:rPr lang="en-US"/>
              <a:t>Competition readiness check</a:t>
            </a:r>
          </a:p>
          <a:p>
            <a:pPr marL="285750" indent="-285750">
              <a:buChar char="•"/>
            </a:pPr>
            <a:endParaRPr lang="en-US"/>
          </a:p>
        </p:txBody>
      </p:sp>
      <p:pic>
        <p:nvPicPr>
          <p:cNvPr id="18" name="Picture 17" descr="A yellow circle and black squares&#10;&#10;AI-generated content may be incorrect.">
            <a:extLst>
              <a:ext uri="{FF2B5EF4-FFF2-40B4-BE49-F238E27FC236}">
                <a16:creationId xmlns:a16="http://schemas.microsoft.com/office/drawing/2014/main" id="{114872E9-508D-A7EA-BF0D-4C95701B54F6}"/>
              </a:ext>
            </a:extLst>
          </p:cNvPr>
          <p:cNvPicPr>
            <a:picLocks noChangeAspect="1"/>
          </p:cNvPicPr>
          <p:nvPr/>
        </p:nvPicPr>
        <p:blipFill>
          <a:blip r:embed="rId3"/>
          <a:stretch>
            <a:fillRect/>
          </a:stretch>
        </p:blipFill>
        <p:spPr>
          <a:xfrm>
            <a:off x="7153164" y="-9478"/>
            <a:ext cx="603019" cy="809871"/>
          </a:xfrm>
          <a:prstGeom prst="rect">
            <a:avLst/>
          </a:prstGeom>
        </p:spPr>
      </p:pic>
      <p:sp>
        <p:nvSpPr>
          <p:cNvPr id="7" name="TextBox 6">
            <a:extLst>
              <a:ext uri="{FF2B5EF4-FFF2-40B4-BE49-F238E27FC236}">
                <a16:creationId xmlns:a16="http://schemas.microsoft.com/office/drawing/2014/main" id="{0724F131-5F90-61D7-A7A2-973C77B07BDA}"/>
              </a:ext>
            </a:extLst>
          </p:cNvPr>
          <p:cNvSpPr txBox="1"/>
          <p:nvPr/>
        </p:nvSpPr>
        <p:spPr>
          <a:xfrm>
            <a:off x="228698" y="5740998"/>
            <a:ext cx="5273421" cy="2462213"/>
          </a:xfrm>
          <a:prstGeom prst="rect">
            <a:avLst/>
          </a:prstGeom>
          <a:noFill/>
        </p:spPr>
        <p:txBody>
          <a:bodyPr wrap="square" lIns="91440" tIns="45720" rIns="91440" bIns="45720" rtlCol="0" anchor="t">
            <a:spAutoFit/>
          </a:bodyPr>
          <a:lstStyle/>
          <a:p>
            <a:r>
              <a:rPr lang="en-US" kern="100">
                <a:latin typeface="Calibri"/>
                <a:ea typeface="Calibri"/>
                <a:cs typeface="Times New Roman"/>
              </a:rPr>
              <a:t>Backlog Item:</a:t>
            </a:r>
          </a:p>
          <a:p>
            <a:r>
              <a:rPr lang="en-US" kern="100">
                <a:latin typeface="Calibri"/>
                <a:ea typeface="Calibri"/>
                <a:cs typeface="Times New Roman"/>
              </a:rPr>
              <a:t>Build Scoring system</a:t>
            </a:r>
          </a:p>
          <a:p>
            <a:pPr marL="342900" indent="-342900">
              <a:buAutoNum type="arabicPeriod"/>
            </a:pPr>
            <a:r>
              <a:rPr lang="en-US" kern="100">
                <a:latin typeface="Calibri"/>
                <a:ea typeface="Calibri"/>
                <a:cs typeface="Times New Roman"/>
              </a:rPr>
              <a:t>Research conveyer belt</a:t>
            </a:r>
          </a:p>
          <a:p>
            <a:pPr marL="342900" indent="-342900">
              <a:buAutoNum type="arabicPeriod"/>
            </a:pPr>
            <a:r>
              <a:rPr lang="en-US" kern="100">
                <a:latin typeface="Calibri"/>
                <a:ea typeface="Calibri"/>
                <a:cs typeface="Times New Roman"/>
              </a:rPr>
              <a:t>Research Block Loader</a:t>
            </a:r>
          </a:p>
          <a:p>
            <a:pPr marL="342900" indent="-342900">
              <a:buAutoNum type="arabicPeriod"/>
            </a:pPr>
            <a:r>
              <a:rPr lang="en-US" kern="100">
                <a:latin typeface="Calibri"/>
                <a:ea typeface="Calibri"/>
                <a:cs typeface="Times New Roman"/>
              </a:rPr>
              <a:t>Design conveyer belt</a:t>
            </a:r>
          </a:p>
          <a:p>
            <a:pPr marL="342900" indent="-342900">
              <a:buAutoNum type="arabicPeriod"/>
            </a:pPr>
            <a:r>
              <a:rPr lang="en-US" kern="100">
                <a:latin typeface="Calibri"/>
                <a:ea typeface="Calibri"/>
                <a:cs typeface="Times New Roman"/>
              </a:rPr>
              <a:t>Design block loader</a:t>
            </a:r>
          </a:p>
          <a:p>
            <a:pPr marL="342900" indent="-342900">
              <a:buAutoNum type="arabicPeriod"/>
            </a:pPr>
            <a:r>
              <a:rPr lang="en-US" kern="100">
                <a:latin typeface="Calibri"/>
                <a:ea typeface="Calibri"/>
                <a:cs typeface="Times New Roman"/>
              </a:rPr>
              <a:t>Build Frame</a:t>
            </a:r>
          </a:p>
          <a:p>
            <a:pPr marL="342900" indent="-342900">
              <a:buAutoNum type="arabicPeriod"/>
            </a:pPr>
            <a:r>
              <a:rPr lang="en-US" kern="100">
                <a:latin typeface="Calibri"/>
                <a:ea typeface="Calibri"/>
                <a:cs typeface="Times New Roman"/>
              </a:rPr>
              <a:t>Build conveyer belt</a:t>
            </a:r>
          </a:p>
          <a:p>
            <a:pPr marL="342900" indent="-342900">
              <a:buAutoNum type="arabicPeriod"/>
            </a:pPr>
            <a:r>
              <a:rPr lang="en-US" kern="100">
                <a:latin typeface="Calibri"/>
                <a:ea typeface="Calibri"/>
                <a:cs typeface="Times New Roman"/>
              </a:rPr>
              <a:t>Build Block Loader</a:t>
            </a:r>
          </a:p>
          <a:p>
            <a:pPr marL="342900" indent="-342900">
              <a:buAutoNum type="arabicPeriod"/>
            </a:pPr>
            <a:r>
              <a:rPr lang="en-US" kern="100">
                <a:latin typeface="Calibri"/>
                <a:ea typeface="Calibri"/>
                <a:cs typeface="Times New Roman"/>
              </a:rPr>
              <a:t>Test each part of the system individually</a:t>
            </a:r>
          </a:p>
          <a:p>
            <a:pPr marL="342900" indent="-342900">
              <a:buAutoNum type="arabicPeriod"/>
            </a:pPr>
            <a:r>
              <a:rPr lang="en-US" kern="100">
                <a:latin typeface="Calibri"/>
                <a:ea typeface="Calibri"/>
                <a:cs typeface="Times New Roman"/>
              </a:rPr>
              <a:t>Test all the scoring system together</a:t>
            </a:r>
          </a:p>
        </p:txBody>
      </p:sp>
      <p:sp>
        <p:nvSpPr>
          <p:cNvPr id="21" name="TextBox 20">
            <a:extLst>
              <a:ext uri="{FF2B5EF4-FFF2-40B4-BE49-F238E27FC236}">
                <a16:creationId xmlns:a16="http://schemas.microsoft.com/office/drawing/2014/main" id="{491AA087-9187-82BD-3317-F607E1AF3AEE}"/>
              </a:ext>
            </a:extLst>
          </p:cNvPr>
          <p:cNvSpPr txBox="1"/>
          <p:nvPr/>
        </p:nvSpPr>
        <p:spPr>
          <a:xfrm>
            <a:off x="5956225" y="5742129"/>
            <a:ext cx="1490395" cy="2462213"/>
          </a:xfrm>
          <a:prstGeom prst="rect">
            <a:avLst/>
          </a:prstGeom>
          <a:noFill/>
        </p:spPr>
        <p:txBody>
          <a:bodyPr wrap="square" lIns="91440" tIns="45720" rIns="91440" bIns="45720" rtlCol="0" anchor="t">
            <a:spAutoFit/>
          </a:bodyPr>
          <a:lstStyle/>
          <a:p>
            <a:r>
              <a:rPr lang="en-US" kern="100">
                <a:latin typeface="Calibri"/>
                <a:ea typeface="Calibri"/>
                <a:cs typeface="Times New Roman"/>
              </a:rPr>
              <a:t>Date Completed:</a:t>
            </a:r>
            <a:endParaRPr lang="en-US">
              <a:ea typeface="Calibri"/>
            </a:endParaRPr>
          </a:p>
          <a:p>
            <a:r>
              <a:rPr lang="en-US" kern="100">
                <a:latin typeface="Calibri"/>
                <a:ea typeface="Calibri"/>
                <a:cs typeface="Times New Roman"/>
              </a:rPr>
              <a:t>1. 8-30-25</a:t>
            </a:r>
            <a:endParaRPr lang="en-US"/>
          </a:p>
          <a:p>
            <a:r>
              <a:rPr lang="en-US" kern="100">
                <a:latin typeface="Calibri"/>
                <a:ea typeface="Calibri"/>
                <a:cs typeface="Times New Roman"/>
              </a:rPr>
              <a:t>2.  8-29-25</a:t>
            </a:r>
          </a:p>
          <a:p>
            <a:r>
              <a:rPr lang="en-US" kern="100">
                <a:latin typeface="Calibri"/>
                <a:ea typeface="Calibri"/>
                <a:cs typeface="Times New Roman"/>
              </a:rPr>
              <a:t>3. 8-30-25</a:t>
            </a:r>
          </a:p>
          <a:p>
            <a:r>
              <a:rPr lang="en-US" kern="100">
                <a:latin typeface="Calibri"/>
                <a:ea typeface="Calibri"/>
                <a:cs typeface="Times New Roman"/>
              </a:rPr>
              <a:t>4. 8-29-25</a:t>
            </a:r>
          </a:p>
          <a:p>
            <a:r>
              <a:rPr lang="en-US" kern="100">
                <a:latin typeface="Calibri"/>
                <a:ea typeface="Calibri"/>
                <a:cs typeface="Times New Roman"/>
              </a:rPr>
              <a:t>5. 9-05-25</a:t>
            </a:r>
          </a:p>
          <a:p>
            <a:r>
              <a:rPr lang="en-US" kern="100">
                <a:latin typeface="Calibri"/>
                <a:ea typeface="Calibri"/>
                <a:cs typeface="Times New Roman"/>
              </a:rPr>
              <a:t>6. 9-16-25</a:t>
            </a:r>
          </a:p>
          <a:p>
            <a:r>
              <a:rPr lang="en-US" kern="100">
                <a:latin typeface="Calibri"/>
                <a:ea typeface="Calibri"/>
                <a:cs typeface="Times New Roman"/>
              </a:rPr>
              <a:t>7. 9-09-25</a:t>
            </a:r>
            <a:endParaRPr lang="en-US"/>
          </a:p>
          <a:p>
            <a:r>
              <a:rPr lang="en-US" kern="100">
                <a:latin typeface="Calibri"/>
                <a:ea typeface="Calibri"/>
                <a:cs typeface="Times New Roman"/>
              </a:rPr>
              <a:t>8. </a:t>
            </a:r>
          </a:p>
          <a:p>
            <a:r>
              <a:rPr lang="en-US" kern="100">
                <a:latin typeface="Calibri"/>
                <a:ea typeface="Calibri"/>
                <a:cs typeface="Times New Roman"/>
              </a:rPr>
              <a:t>9.</a:t>
            </a:r>
          </a:p>
          <a:p>
            <a:endParaRPr lang="en-US" kern="100">
              <a:latin typeface="Calibri"/>
              <a:ea typeface="Calibri"/>
              <a:cs typeface="Times New Roman"/>
            </a:endParaRPr>
          </a:p>
        </p:txBody>
      </p:sp>
    </p:spTree>
    <p:extLst>
      <p:ext uri="{BB962C8B-B14F-4D97-AF65-F5344CB8AC3E}">
        <p14:creationId xmlns:p14="http://schemas.microsoft.com/office/powerpoint/2010/main" val="10215056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a:stretch>
        </a:blipFill>
        <a:effectLst/>
      </p:bgPr>
    </p:bg>
    <p:spTree>
      <p:nvGrpSpPr>
        <p:cNvPr id="1" name="">
          <a:extLst>
            <a:ext uri="{FF2B5EF4-FFF2-40B4-BE49-F238E27FC236}">
              <a16:creationId xmlns:a16="http://schemas.microsoft.com/office/drawing/2014/main" id="{A56B5752-12ED-9886-6A41-F369B86D8D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A7D084-6B0B-F7B7-9D08-F4868A210707}"/>
              </a:ext>
            </a:extLst>
          </p:cNvPr>
          <p:cNvSpPr>
            <a:spLocks noGrp="1"/>
          </p:cNvSpPr>
          <p:nvPr>
            <p:ph type="title"/>
          </p:nvPr>
        </p:nvSpPr>
        <p:spPr/>
        <p:txBody>
          <a:bodyPr/>
          <a:lstStyle/>
          <a:p>
            <a:r>
              <a:rPr lang="en-US"/>
              <a:t>Output design</a:t>
            </a:r>
          </a:p>
        </p:txBody>
      </p:sp>
      <p:sp>
        <p:nvSpPr>
          <p:cNvPr id="3" name="Subtitle 2">
            <a:extLst>
              <a:ext uri="{FF2B5EF4-FFF2-40B4-BE49-F238E27FC236}">
                <a16:creationId xmlns:a16="http://schemas.microsoft.com/office/drawing/2014/main" id="{D702FCF5-A7AA-952A-6D0F-7E999160C0D0}"/>
              </a:ext>
            </a:extLst>
          </p:cNvPr>
          <p:cNvSpPr>
            <a:spLocks noGrp="1"/>
          </p:cNvSpPr>
          <p:nvPr>
            <p:ph type="subTitle" idx="1"/>
          </p:nvPr>
        </p:nvSpPr>
        <p:spPr/>
        <p:txBody>
          <a:bodyPr/>
          <a:lstStyle/>
          <a:p>
            <a:r>
              <a:rPr lang="en-US"/>
              <a:t>John</a:t>
            </a:r>
          </a:p>
        </p:txBody>
      </p:sp>
      <p:sp>
        <p:nvSpPr>
          <p:cNvPr id="4" name="Subtitle 3">
            <a:extLst>
              <a:ext uri="{FF2B5EF4-FFF2-40B4-BE49-F238E27FC236}">
                <a16:creationId xmlns:a16="http://schemas.microsoft.com/office/drawing/2014/main" id="{BB6697F9-7C20-DF00-5D6C-DC2CA9E1D2E7}"/>
              </a:ext>
            </a:extLst>
          </p:cNvPr>
          <p:cNvSpPr>
            <a:spLocks noGrp="1"/>
          </p:cNvSpPr>
          <p:nvPr>
            <p:ph type="subTitle" idx="2"/>
          </p:nvPr>
        </p:nvSpPr>
        <p:spPr/>
        <p:txBody>
          <a:bodyPr/>
          <a:lstStyle/>
          <a:p>
            <a:r>
              <a:rPr lang="en-US"/>
              <a:t>9-3-25</a:t>
            </a:r>
          </a:p>
        </p:txBody>
      </p:sp>
      <p:sp>
        <p:nvSpPr>
          <p:cNvPr id="6" name="TextBox 5">
            <a:extLst>
              <a:ext uri="{FF2B5EF4-FFF2-40B4-BE49-F238E27FC236}">
                <a16:creationId xmlns:a16="http://schemas.microsoft.com/office/drawing/2014/main" id="{E226D96E-E455-13C2-F261-FFAFDD891BC5}"/>
              </a:ext>
            </a:extLst>
          </p:cNvPr>
          <p:cNvSpPr txBox="1"/>
          <p:nvPr/>
        </p:nvSpPr>
        <p:spPr>
          <a:xfrm>
            <a:off x="225287" y="212035"/>
            <a:ext cx="2884123" cy="523220"/>
          </a:xfrm>
          <a:prstGeom prst="rect">
            <a:avLst/>
          </a:prstGeom>
          <a:noFill/>
        </p:spPr>
        <p:txBody>
          <a:bodyPr wrap="none" rtlCol="0">
            <a:spAutoFit/>
          </a:bodyPr>
          <a:lstStyle/>
          <a:p>
            <a:r>
              <a:rPr lang="en-US" sz="2800" b="1"/>
              <a:t>Research Page:</a:t>
            </a:r>
          </a:p>
        </p:txBody>
      </p:sp>
      <p:sp>
        <p:nvSpPr>
          <p:cNvPr id="7" name="TextBox 6">
            <a:extLst>
              <a:ext uri="{FF2B5EF4-FFF2-40B4-BE49-F238E27FC236}">
                <a16:creationId xmlns:a16="http://schemas.microsoft.com/office/drawing/2014/main" id="{0FB19354-C7F8-EB60-623C-0DAC087282C9}"/>
              </a:ext>
            </a:extLst>
          </p:cNvPr>
          <p:cNvSpPr txBox="1"/>
          <p:nvPr/>
        </p:nvSpPr>
        <p:spPr>
          <a:xfrm>
            <a:off x="265043" y="874643"/>
            <a:ext cx="7288696" cy="954107"/>
          </a:xfrm>
          <a:prstGeom prst="rect">
            <a:avLst/>
          </a:prstGeom>
          <a:solidFill>
            <a:schemeClr val="bg1"/>
          </a:solidFill>
        </p:spPr>
        <p:txBody>
          <a:bodyPr wrap="square" rtlCol="0">
            <a:spAutoFit/>
          </a:bodyPr>
          <a:lstStyle/>
          <a:p>
            <a:pPr marL="342900" indent="-342900">
              <a:buAutoNum type="arabicPeriod"/>
            </a:pPr>
            <a:r>
              <a:rPr lang="en-US" b="1">
                <a:solidFill>
                  <a:schemeClr val="tx1">
                    <a:lumMod val="75000"/>
                    <a:lumOff val="25000"/>
                  </a:schemeClr>
                </a:solidFill>
              </a:rPr>
              <a:t>Identify the problem:</a:t>
            </a:r>
          </a:p>
          <a:p>
            <a:pPr marL="344488" indent="-344488"/>
            <a:r>
              <a:rPr lang="en-US">
                <a:solidFill>
                  <a:schemeClr val="tx1">
                    <a:lumMod val="65000"/>
                    <a:lumOff val="35000"/>
                  </a:schemeClr>
                </a:solidFill>
              </a:rPr>
              <a:t>       Clearly state an individual problem that you need to try to solve, or task that you are trying to make your robot accomplish. (i.e. do you need to lift something, grab something, push something, turn better, etc.)</a:t>
            </a:r>
          </a:p>
        </p:txBody>
      </p:sp>
      <p:sp>
        <p:nvSpPr>
          <p:cNvPr id="8" name="TextBox 7">
            <a:extLst>
              <a:ext uri="{FF2B5EF4-FFF2-40B4-BE49-F238E27FC236}">
                <a16:creationId xmlns:a16="http://schemas.microsoft.com/office/drawing/2014/main" id="{5CA64D45-FF26-0929-D874-25B6A72799AD}"/>
              </a:ext>
            </a:extLst>
          </p:cNvPr>
          <p:cNvSpPr txBox="1"/>
          <p:nvPr/>
        </p:nvSpPr>
        <p:spPr>
          <a:xfrm>
            <a:off x="238540" y="1868557"/>
            <a:ext cx="7301948" cy="111318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We must lift the ball to a height that allows us to score. This height must also be changeable.</a:t>
            </a:r>
          </a:p>
        </p:txBody>
      </p:sp>
      <p:sp>
        <p:nvSpPr>
          <p:cNvPr id="9" name="TextBox 8">
            <a:extLst>
              <a:ext uri="{FF2B5EF4-FFF2-40B4-BE49-F238E27FC236}">
                <a16:creationId xmlns:a16="http://schemas.microsoft.com/office/drawing/2014/main" id="{FDA34791-880C-3D04-95B8-314A79EE88ED}"/>
              </a:ext>
            </a:extLst>
          </p:cNvPr>
          <p:cNvSpPr txBox="1"/>
          <p:nvPr/>
        </p:nvSpPr>
        <p:spPr>
          <a:xfrm>
            <a:off x="245163" y="3028121"/>
            <a:ext cx="7374836" cy="738664"/>
          </a:xfrm>
          <a:prstGeom prst="rect">
            <a:avLst/>
          </a:prstGeom>
          <a:solidFill>
            <a:schemeClr val="bg1"/>
          </a:solidFill>
        </p:spPr>
        <p:txBody>
          <a:bodyPr wrap="square" rtlCol="0">
            <a:spAutoFit/>
          </a:bodyPr>
          <a:lstStyle/>
          <a:p>
            <a:r>
              <a:rPr lang="en-US" b="1">
                <a:solidFill>
                  <a:schemeClr val="tx1">
                    <a:lumMod val="75000"/>
                    <a:lumOff val="25000"/>
                  </a:schemeClr>
                </a:solidFill>
              </a:rPr>
              <a:t>2.    Find real-world examples:</a:t>
            </a:r>
          </a:p>
          <a:p>
            <a:pPr marL="344488" indent="-344488"/>
            <a:r>
              <a:rPr lang="en-US">
                <a:solidFill>
                  <a:schemeClr val="tx1">
                    <a:lumMod val="65000"/>
                    <a:lumOff val="35000"/>
                  </a:schemeClr>
                </a:solidFill>
              </a:rPr>
              <a:t>       Paste in pictures, video links, or screenshots of real-world examples that look like they could do the thing you are trying to do. </a:t>
            </a:r>
          </a:p>
        </p:txBody>
      </p:sp>
      <p:sp>
        <p:nvSpPr>
          <p:cNvPr id="10" name="TextBox 9">
            <a:extLst>
              <a:ext uri="{FF2B5EF4-FFF2-40B4-BE49-F238E27FC236}">
                <a16:creationId xmlns:a16="http://schemas.microsoft.com/office/drawing/2014/main" id="{186127D7-A09D-F2DF-6344-3C3AAD42A73C}"/>
              </a:ext>
            </a:extLst>
          </p:cNvPr>
          <p:cNvSpPr txBox="1"/>
          <p:nvPr/>
        </p:nvSpPr>
        <p:spPr>
          <a:xfrm>
            <a:off x="212032" y="7195929"/>
            <a:ext cx="7374836" cy="738664"/>
          </a:xfrm>
          <a:prstGeom prst="rect">
            <a:avLst/>
          </a:prstGeom>
          <a:solidFill>
            <a:schemeClr val="bg1"/>
          </a:solidFill>
        </p:spPr>
        <p:txBody>
          <a:bodyPr wrap="square" rtlCol="0">
            <a:spAutoFit/>
          </a:bodyPr>
          <a:lstStyle/>
          <a:p>
            <a:r>
              <a:rPr lang="en-US" b="1">
                <a:solidFill>
                  <a:schemeClr val="tx1">
                    <a:lumMod val="75000"/>
                    <a:lumOff val="25000"/>
                  </a:schemeClr>
                </a:solidFill>
              </a:rPr>
              <a:t>3.    Brainstorm:</a:t>
            </a:r>
          </a:p>
          <a:p>
            <a:pPr marL="344488" indent="-344488"/>
            <a:r>
              <a:rPr lang="en-US">
                <a:solidFill>
                  <a:schemeClr val="tx1">
                    <a:lumMod val="65000"/>
                    <a:lumOff val="35000"/>
                  </a:schemeClr>
                </a:solidFill>
              </a:rPr>
              <a:t>       How could this example be scaled down or changed to solve your problem? What could you do to make it work?</a:t>
            </a:r>
          </a:p>
        </p:txBody>
      </p:sp>
      <p:sp>
        <p:nvSpPr>
          <p:cNvPr id="11" name="TextBox 10">
            <a:extLst>
              <a:ext uri="{FF2B5EF4-FFF2-40B4-BE49-F238E27FC236}">
                <a16:creationId xmlns:a16="http://schemas.microsoft.com/office/drawing/2014/main" id="{4F4FBA19-893A-DFC9-6602-CA809E448EDC}"/>
              </a:ext>
            </a:extLst>
          </p:cNvPr>
          <p:cNvSpPr txBox="1"/>
          <p:nvPr/>
        </p:nvSpPr>
        <p:spPr>
          <a:xfrm>
            <a:off x="258418" y="7997687"/>
            <a:ext cx="7301948" cy="111318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We could build an inclined conveyor that leads to a mechanism like our intake. The conveyor will lead to a height where another mechanism can be used to score different goals. The output will be able to spin multiple ways to allow the block to go into different goals.</a:t>
            </a:r>
          </a:p>
        </p:txBody>
      </p:sp>
      <p:sp>
        <p:nvSpPr>
          <p:cNvPr id="12" name="TextBox 11">
            <a:extLst>
              <a:ext uri="{FF2B5EF4-FFF2-40B4-BE49-F238E27FC236}">
                <a16:creationId xmlns:a16="http://schemas.microsoft.com/office/drawing/2014/main" id="{4E81BEF5-BB3B-9374-A696-F93E936A7935}"/>
              </a:ext>
            </a:extLst>
          </p:cNvPr>
          <p:cNvSpPr txBox="1"/>
          <p:nvPr/>
        </p:nvSpPr>
        <p:spPr>
          <a:xfrm>
            <a:off x="381405" y="7048004"/>
            <a:ext cx="683805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hlinkClick r:id="rId3" action="ppaction://hlinksldjump"/>
              </a:rPr>
              <a:t>Also see pg. 34-35</a:t>
            </a:r>
            <a:endParaRPr lang="en-US"/>
          </a:p>
        </p:txBody>
      </p:sp>
      <p:pic>
        <p:nvPicPr>
          <p:cNvPr id="13" name="Picture 12">
            <a:extLst>
              <a:ext uri="{FF2B5EF4-FFF2-40B4-BE49-F238E27FC236}">
                <a16:creationId xmlns:a16="http://schemas.microsoft.com/office/drawing/2014/main" id="{C49BECC9-4362-AE48-AFD2-6A3ACF7865CB}"/>
              </a:ext>
            </a:extLst>
          </p:cNvPr>
          <p:cNvPicPr>
            <a:picLocks noChangeAspect="1"/>
          </p:cNvPicPr>
          <p:nvPr/>
        </p:nvPicPr>
        <p:blipFill>
          <a:blip r:embed="rId4"/>
          <a:stretch>
            <a:fillRect/>
          </a:stretch>
        </p:blipFill>
        <p:spPr>
          <a:xfrm>
            <a:off x="1538915" y="4005982"/>
            <a:ext cx="3127258" cy="3016429"/>
          </a:xfrm>
          <a:prstGeom prst="rect">
            <a:avLst/>
          </a:prstGeom>
        </p:spPr>
      </p:pic>
      <p:sp>
        <p:nvSpPr>
          <p:cNvPr id="15" name="TextBox 14">
            <a:extLst>
              <a:ext uri="{FF2B5EF4-FFF2-40B4-BE49-F238E27FC236}">
                <a16:creationId xmlns:a16="http://schemas.microsoft.com/office/drawing/2014/main" id="{8902FF90-305C-A522-DDAD-3FD4CB566838}"/>
              </a:ext>
            </a:extLst>
          </p:cNvPr>
          <p:cNvSpPr txBox="1"/>
          <p:nvPr/>
        </p:nvSpPr>
        <p:spPr>
          <a:xfrm>
            <a:off x="5268941" y="3780052"/>
            <a:ext cx="2435285" cy="3449443"/>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An inclined conveyor will be the first part. It will allow the block to be moved where it can be sorted into different goals.</a:t>
            </a:r>
          </a:p>
          <a:p>
            <a:endParaRPr lang="en-US"/>
          </a:p>
          <a:p>
            <a:r>
              <a:rPr lang="en-US"/>
              <a:t>On page 34-35 we designed an intake mechanism. We could use this same mechanism to sort the blocks into different goals.</a:t>
            </a:r>
          </a:p>
        </p:txBody>
      </p:sp>
      <p:sp>
        <p:nvSpPr>
          <p:cNvPr id="19" name="Google Shape;257;p32">
            <a:extLst>
              <a:ext uri="{FF2B5EF4-FFF2-40B4-BE49-F238E27FC236}">
                <a16:creationId xmlns:a16="http://schemas.microsoft.com/office/drawing/2014/main" id="{D72E40CB-9248-610F-54AE-397DB727110B}"/>
              </a:ext>
            </a:extLst>
          </p:cNvPr>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a:t>47</a:t>
            </a:r>
            <a:endParaRPr/>
          </a:p>
        </p:txBody>
      </p:sp>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54414A9F-0F50-1B2B-831A-D1F5050553DA}"/>
                  </a:ext>
                </a:extLst>
              </p14:cNvPr>
              <p14:cNvContentPartPr/>
              <p14:nvPr/>
            </p14:nvContentPartPr>
            <p14:xfrm>
              <a:off x="741041" y="548919"/>
              <a:ext cx="13722" cy="13722"/>
            </p14:xfrm>
          </p:contentPart>
        </mc:Choice>
        <mc:Fallback xmlns="">
          <p:pic>
            <p:nvPicPr>
              <p:cNvPr id="5" name="Ink 4">
                <a:extLst>
                  <a:ext uri="{FF2B5EF4-FFF2-40B4-BE49-F238E27FC236}">
                    <a16:creationId xmlns:a16="http://schemas.microsoft.com/office/drawing/2014/main" id="{54414A9F-0F50-1B2B-831A-D1F5050553DA}"/>
                  </a:ext>
                </a:extLst>
              </p:cNvPr>
              <p:cNvPicPr/>
              <p:nvPr/>
            </p:nvPicPr>
            <p:blipFill>
              <a:blip r:embed="rId6"/>
              <a:stretch>
                <a:fillRect/>
              </a:stretch>
            </p:blipFill>
            <p:spPr>
              <a:xfrm>
                <a:off x="54941" y="-137181"/>
                <a:ext cx="1372200" cy="1372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AF4634CE-7A09-AD37-5A81-3C0FE74B52E2}"/>
                  </a:ext>
                </a:extLst>
              </p14:cNvPr>
              <p14:cNvContentPartPr/>
              <p14:nvPr/>
            </p14:nvContentPartPr>
            <p14:xfrm>
              <a:off x="1097838" y="466581"/>
              <a:ext cx="13722" cy="13722"/>
            </p14:xfrm>
          </p:contentPart>
        </mc:Choice>
        <mc:Fallback xmlns="">
          <p:pic>
            <p:nvPicPr>
              <p:cNvPr id="14" name="Ink 13">
                <a:extLst>
                  <a:ext uri="{FF2B5EF4-FFF2-40B4-BE49-F238E27FC236}">
                    <a16:creationId xmlns:a16="http://schemas.microsoft.com/office/drawing/2014/main" id="{AF4634CE-7A09-AD37-5A81-3C0FE74B52E2}"/>
                  </a:ext>
                </a:extLst>
              </p:cNvPr>
              <p:cNvPicPr/>
              <p:nvPr/>
            </p:nvPicPr>
            <p:blipFill>
              <a:blip r:embed="rId6"/>
              <a:stretch>
                <a:fillRect/>
              </a:stretch>
            </p:blipFill>
            <p:spPr>
              <a:xfrm>
                <a:off x="411738" y="-219519"/>
                <a:ext cx="1372200" cy="1372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E1AB23E7-DB03-5BA4-5ACE-74771C56CB78}"/>
                  </a:ext>
                </a:extLst>
              </p14:cNvPr>
              <p14:cNvContentPartPr/>
              <p14:nvPr/>
            </p14:nvContentPartPr>
            <p14:xfrm>
              <a:off x="1097838" y="466581"/>
              <a:ext cx="13722" cy="13722"/>
            </p14:xfrm>
          </p:contentPart>
        </mc:Choice>
        <mc:Fallback xmlns="">
          <p:pic>
            <p:nvPicPr>
              <p:cNvPr id="16" name="Ink 15">
                <a:extLst>
                  <a:ext uri="{FF2B5EF4-FFF2-40B4-BE49-F238E27FC236}">
                    <a16:creationId xmlns:a16="http://schemas.microsoft.com/office/drawing/2014/main" id="{E1AB23E7-DB03-5BA4-5ACE-74771C56CB78}"/>
                  </a:ext>
                </a:extLst>
              </p:cNvPr>
              <p:cNvPicPr/>
              <p:nvPr/>
            </p:nvPicPr>
            <p:blipFill>
              <a:blip r:embed="rId6"/>
              <a:stretch>
                <a:fillRect/>
              </a:stretch>
            </p:blipFill>
            <p:spPr>
              <a:xfrm>
                <a:off x="411738" y="-219519"/>
                <a:ext cx="1372200" cy="1372200"/>
              </a:xfrm>
              <a:prstGeom prst="rect">
                <a:avLst/>
              </a:prstGeom>
            </p:spPr>
          </p:pic>
        </mc:Fallback>
      </mc:AlternateContent>
      <p:pic>
        <p:nvPicPr>
          <p:cNvPr id="18" name="Picture 17" descr="A yellow circle and black squares&#10;&#10;AI-generated content may be incorrect.">
            <a:extLst>
              <a:ext uri="{FF2B5EF4-FFF2-40B4-BE49-F238E27FC236}">
                <a16:creationId xmlns:a16="http://schemas.microsoft.com/office/drawing/2014/main" id="{F7FE5B54-51B1-4DD4-5F63-1B5B914A78F8}"/>
              </a:ext>
            </a:extLst>
          </p:cNvPr>
          <p:cNvPicPr>
            <a:picLocks noChangeAspect="1"/>
          </p:cNvPicPr>
          <p:nvPr/>
        </p:nvPicPr>
        <p:blipFill>
          <a:blip r:embed="rId9"/>
          <a:stretch>
            <a:fillRect/>
          </a:stretch>
        </p:blipFill>
        <p:spPr>
          <a:xfrm>
            <a:off x="7153164" y="-9478"/>
            <a:ext cx="603019" cy="809871"/>
          </a:xfrm>
          <a:prstGeom prst="rect">
            <a:avLst/>
          </a:prstGeom>
        </p:spPr>
      </p:pic>
    </p:spTree>
    <p:extLst>
      <p:ext uri="{BB962C8B-B14F-4D97-AF65-F5344CB8AC3E}">
        <p14:creationId xmlns:p14="http://schemas.microsoft.com/office/powerpoint/2010/main" val="8475578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53">
          <a:extLst>
            <a:ext uri="{FF2B5EF4-FFF2-40B4-BE49-F238E27FC236}">
              <a16:creationId xmlns:a16="http://schemas.microsoft.com/office/drawing/2014/main" id="{3172EEE0-BC37-99DB-D2A7-D502BCC61855}"/>
            </a:ext>
          </a:extLst>
        </p:cNvPr>
        <p:cNvGrpSpPr/>
        <p:nvPr/>
      </p:nvGrpSpPr>
      <p:grpSpPr>
        <a:xfrm>
          <a:off x="0" y="0"/>
          <a:ext cx="0" cy="0"/>
          <a:chOff x="0" y="0"/>
          <a:chExt cx="0" cy="0"/>
        </a:xfrm>
      </p:grpSpPr>
      <p:pic>
        <p:nvPicPr>
          <p:cNvPr id="19" name="Picture 18" descr="276-2252-305&#10;&#10;High Strength 18T Sprocket">
            <a:extLst>
              <a:ext uri="{FF2B5EF4-FFF2-40B4-BE49-F238E27FC236}">
                <a16:creationId xmlns:a16="http://schemas.microsoft.com/office/drawing/2014/main" id="{72D5DCD2-9CF5-5FF7-23AD-26B55D27E534}"/>
              </a:ext>
            </a:extLst>
          </p:cNvPr>
          <p:cNvPicPr>
            <a:picLocks noChangeAspect="1"/>
          </p:cNvPicPr>
          <p:nvPr/>
        </p:nvPicPr>
        <p:blipFill>
          <a:blip r:embed="rId3"/>
          <a:stretch>
            <a:fillRect/>
          </a:stretch>
        </p:blipFill>
        <p:spPr>
          <a:xfrm>
            <a:off x="1638764" y="6186609"/>
            <a:ext cx="917717" cy="934818"/>
          </a:xfrm>
          <a:prstGeom prst="rect">
            <a:avLst/>
          </a:prstGeom>
        </p:spPr>
      </p:pic>
      <p:pic>
        <p:nvPicPr>
          <p:cNvPr id="6" name="Picture 5" descr="276-2252-305&#10;&#10;High Strength 18T Sprocket">
            <a:extLst>
              <a:ext uri="{FF2B5EF4-FFF2-40B4-BE49-F238E27FC236}">
                <a16:creationId xmlns:a16="http://schemas.microsoft.com/office/drawing/2014/main" id="{7F0337FF-B4DD-BF22-9C61-B7AA25B5E2D9}"/>
              </a:ext>
            </a:extLst>
          </p:cNvPr>
          <p:cNvPicPr>
            <a:picLocks noChangeAspect="1"/>
          </p:cNvPicPr>
          <p:nvPr/>
        </p:nvPicPr>
        <p:blipFill>
          <a:blip r:embed="rId3"/>
          <a:stretch>
            <a:fillRect/>
          </a:stretch>
        </p:blipFill>
        <p:spPr>
          <a:xfrm>
            <a:off x="6729283" y="7854413"/>
            <a:ext cx="917717" cy="934818"/>
          </a:xfrm>
          <a:prstGeom prst="rect">
            <a:avLst/>
          </a:prstGeom>
        </p:spPr>
      </p:pic>
      <p:sp>
        <p:nvSpPr>
          <p:cNvPr id="254" name="Google Shape;254;p32">
            <a:extLst>
              <a:ext uri="{FF2B5EF4-FFF2-40B4-BE49-F238E27FC236}">
                <a16:creationId xmlns:a16="http://schemas.microsoft.com/office/drawing/2014/main" id="{B1EC91C9-CFE9-985C-FCC9-8EC77EBA2A1B}"/>
              </a:ext>
            </a:extLst>
          </p:cNvPr>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r>
              <a:rPr lang="en-US"/>
              <a:t>Upper scoring system 1</a:t>
            </a:r>
          </a:p>
        </p:txBody>
      </p:sp>
      <p:sp>
        <p:nvSpPr>
          <p:cNvPr id="255" name="Google Shape;255;p32">
            <a:extLst>
              <a:ext uri="{FF2B5EF4-FFF2-40B4-BE49-F238E27FC236}">
                <a16:creationId xmlns:a16="http://schemas.microsoft.com/office/drawing/2014/main" id="{4D8722CC-DF7C-349C-9AAE-5CECD65EA4A0}"/>
              </a:ext>
            </a:extLst>
          </p:cNvPr>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indent="0"/>
            <a:r>
              <a:rPr lang="en-US"/>
              <a:t>John Hopkins</a:t>
            </a:r>
            <a:endParaRPr/>
          </a:p>
        </p:txBody>
      </p:sp>
      <p:sp>
        <p:nvSpPr>
          <p:cNvPr id="256" name="Google Shape;256;p32">
            <a:extLst>
              <a:ext uri="{FF2B5EF4-FFF2-40B4-BE49-F238E27FC236}">
                <a16:creationId xmlns:a16="http://schemas.microsoft.com/office/drawing/2014/main" id="{2F5166A8-C5A2-36AC-1269-84A5DA9CC4B5}"/>
              </a:ext>
            </a:extLst>
          </p:cNvPr>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9-3-25</a:t>
            </a:r>
            <a:endParaRPr/>
          </a:p>
        </p:txBody>
      </p:sp>
      <p:sp>
        <p:nvSpPr>
          <p:cNvPr id="257" name="Google Shape;257;p32">
            <a:extLst>
              <a:ext uri="{FF2B5EF4-FFF2-40B4-BE49-F238E27FC236}">
                <a16:creationId xmlns:a16="http://schemas.microsoft.com/office/drawing/2014/main" id="{A758C1B3-D70D-9990-7910-3DBC6CDB578E}"/>
              </a:ext>
            </a:extLst>
          </p:cNvPr>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a:t>48</a:t>
            </a:r>
            <a:endParaRPr/>
          </a:p>
        </p:txBody>
      </p:sp>
      <p:pic>
        <p:nvPicPr>
          <p:cNvPr id="259" name="Google Shape;259;p32">
            <a:extLst>
              <a:ext uri="{FF2B5EF4-FFF2-40B4-BE49-F238E27FC236}">
                <a16:creationId xmlns:a16="http://schemas.microsoft.com/office/drawing/2014/main" id="{D572CEFC-CBDF-3DDA-E68A-2E9C6AA8695B}"/>
              </a:ext>
            </a:extLst>
          </p:cNvPr>
          <p:cNvPicPr preferRelativeResize="0"/>
          <p:nvPr/>
        </p:nvPicPr>
        <p:blipFill>
          <a:blip r:embed="rId4">
            <a:alphaModFix/>
          </a:blip>
          <a:stretch>
            <a:fillRect/>
          </a:stretch>
        </p:blipFill>
        <p:spPr>
          <a:xfrm>
            <a:off x="424" y="573610"/>
            <a:ext cx="9144003" cy="457200"/>
          </a:xfrm>
          <a:prstGeom prst="rect">
            <a:avLst/>
          </a:prstGeom>
          <a:noFill/>
          <a:ln>
            <a:noFill/>
          </a:ln>
        </p:spPr>
      </p:pic>
      <p:sp>
        <p:nvSpPr>
          <p:cNvPr id="2" name="TextBox 1">
            <a:extLst>
              <a:ext uri="{FF2B5EF4-FFF2-40B4-BE49-F238E27FC236}">
                <a16:creationId xmlns:a16="http://schemas.microsoft.com/office/drawing/2014/main" id="{1C213687-AB5E-4BB0-1FC9-F963502A5D96}"/>
              </a:ext>
            </a:extLst>
          </p:cNvPr>
          <p:cNvSpPr txBox="1"/>
          <p:nvPr/>
        </p:nvSpPr>
        <p:spPr>
          <a:xfrm>
            <a:off x="278296" y="291548"/>
            <a:ext cx="4059125" cy="523220"/>
          </a:xfrm>
          <a:prstGeom prst="rect">
            <a:avLst/>
          </a:prstGeom>
          <a:solidFill>
            <a:schemeClr val="bg1"/>
          </a:solidFill>
        </p:spPr>
        <p:txBody>
          <a:bodyPr wrap="none" lIns="91440" tIns="45720" rIns="91440" bIns="45720" rtlCol="0" anchor="t">
            <a:spAutoFit/>
          </a:bodyPr>
          <a:lstStyle/>
          <a:p>
            <a:r>
              <a:rPr lang="en-US" sz="2800" b="1"/>
              <a:t>Plan and Design Page:</a:t>
            </a:r>
          </a:p>
        </p:txBody>
      </p:sp>
      <p:pic>
        <p:nvPicPr>
          <p:cNvPr id="5" name="Picture 4" descr="276-2288-001&#10;&#10;Aluminum C-Channel 1x2x1x25">
            <a:extLst>
              <a:ext uri="{FF2B5EF4-FFF2-40B4-BE49-F238E27FC236}">
                <a16:creationId xmlns:a16="http://schemas.microsoft.com/office/drawing/2014/main" id="{81767614-12FA-C690-0BD8-DC69C0C04E2B}"/>
              </a:ext>
            </a:extLst>
          </p:cNvPr>
          <p:cNvPicPr>
            <a:picLocks noChangeAspect="1"/>
          </p:cNvPicPr>
          <p:nvPr/>
        </p:nvPicPr>
        <p:blipFill>
          <a:blip r:embed="rId5"/>
          <a:stretch>
            <a:fillRect/>
          </a:stretch>
        </p:blipFill>
        <p:spPr>
          <a:xfrm rot="1080000">
            <a:off x="1836995" y="7254557"/>
            <a:ext cx="5715575" cy="466725"/>
          </a:xfrm>
          <a:prstGeom prst="rect">
            <a:avLst/>
          </a:prstGeom>
        </p:spPr>
      </p:pic>
      <p:pic>
        <p:nvPicPr>
          <p:cNvPr id="39" name="Picture 38" descr="276-2168-002&#10;&#10;Tank Tread Links">
            <a:extLst>
              <a:ext uri="{FF2B5EF4-FFF2-40B4-BE49-F238E27FC236}">
                <a16:creationId xmlns:a16="http://schemas.microsoft.com/office/drawing/2014/main" id="{5A2E630B-4794-6581-20C2-F2E06409A60A}"/>
              </a:ext>
            </a:extLst>
          </p:cNvPr>
          <p:cNvPicPr>
            <a:picLocks noChangeAspect="1"/>
          </p:cNvPicPr>
          <p:nvPr/>
        </p:nvPicPr>
        <p:blipFill>
          <a:blip r:embed="rId6"/>
          <a:stretch>
            <a:fillRect/>
          </a:stretch>
        </p:blipFill>
        <p:spPr>
          <a:xfrm rot="1080000">
            <a:off x="1924708" y="6447009"/>
            <a:ext cx="2238600" cy="190500"/>
          </a:xfrm>
          <a:prstGeom prst="rect">
            <a:avLst/>
          </a:prstGeom>
        </p:spPr>
      </p:pic>
      <p:pic>
        <p:nvPicPr>
          <p:cNvPr id="40" name="Picture 39" descr="276-2168-002&#10;&#10;Tank Tread Links">
            <a:extLst>
              <a:ext uri="{FF2B5EF4-FFF2-40B4-BE49-F238E27FC236}">
                <a16:creationId xmlns:a16="http://schemas.microsoft.com/office/drawing/2014/main" id="{1B85A050-D879-EA2A-8AFE-AD123ECE5FAB}"/>
              </a:ext>
            </a:extLst>
          </p:cNvPr>
          <p:cNvPicPr>
            <a:picLocks noChangeAspect="1"/>
          </p:cNvPicPr>
          <p:nvPr/>
        </p:nvPicPr>
        <p:blipFill>
          <a:blip r:embed="rId6"/>
          <a:stretch>
            <a:fillRect/>
          </a:stretch>
        </p:blipFill>
        <p:spPr>
          <a:xfrm rot="1080000">
            <a:off x="3867600" y="7014405"/>
            <a:ext cx="2238600" cy="190500"/>
          </a:xfrm>
          <a:prstGeom prst="rect">
            <a:avLst/>
          </a:prstGeom>
        </p:spPr>
      </p:pic>
      <p:pic>
        <p:nvPicPr>
          <p:cNvPr id="41" name="Picture 40" descr="276-2168-002&#10;&#10;Tank Tread Links">
            <a:extLst>
              <a:ext uri="{FF2B5EF4-FFF2-40B4-BE49-F238E27FC236}">
                <a16:creationId xmlns:a16="http://schemas.microsoft.com/office/drawing/2014/main" id="{371C6500-034A-1509-99B0-36F816644631}"/>
              </a:ext>
            </a:extLst>
          </p:cNvPr>
          <p:cNvPicPr>
            <a:picLocks noChangeAspect="1"/>
          </p:cNvPicPr>
          <p:nvPr/>
        </p:nvPicPr>
        <p:blipFill>
          <a:blip r:embed="rId6"/>
          <a:stretch>
            <a:fillRect/>
          </a:stretch>
        </p:blipFill>
        <p:spPr>
          <a:xfrm rot="1080000">
            <a:off x="5426091" y="7615163"/>
            <a:ext cx="2238600" cy="190500"/>
          </a:xfrm>
          <a:prstGeom prst="rect">
            <a:avLst/>
          </a:prstGeom>
        </p:spPr>
      </p:pic>
      <p:pic>
        <p:nvPicPr>
          <p:cNvPr id="42" name="Picture 41" descr="276-2168-002&#10;&#10;Tank Tread Links">
            <a:extLst>
              <a:ext uri="{FF2B5EF4-FFF2-40B4-BE49-F238E27FC236}">
                <a16:creationId xmlns:a16="http://schemas.microsoft.com/office/drawing/2014/main" id="{ECD77EFE-EC42-66CC-F146-8AB9B7D03673}"/>
              </a:ext>
            </a:extLst>
          </p:cNvPr>
          <p:cNvPicPr>
            <a:picLocks noChangeAspect="1"/>
          </p:cNvPicPr>
          <p:nvPr/>
        </p:nvPicPr>
        <p:blipFill>
          <a:blip r:embed="rId6"/>
          <a:stretch>
            <a:fillRect/>
          </a:stretch>
        </p:blipFill>
        <p:spPr>
          <a:xfrm rot="11940000">
            <a:off x="5021503" y="8227213"/>
            <a:ext cx="2238600" cy="190500"/>
          </a:xfrm>
          <a:prstGeom prst="rect">
            <a:avLst/>
          </a:prstGeom>
        </p:spPr>
      </p:pic>
      <p:pic>
        <p:nvPicPr>
          <p:cNvPr id="43" name="Picture 42" descr="276-2168-002&#10;&#10;Tank Tread Links">
            <a:extLst>
              <a:ext uri="{FF2B5EF4-FFF2-40B4-BE49-F238E27FC236}">
                <a16:creationId xmlns:a16="http://schemas.microsoft.com/office/drawing/2014/main" id="{BF1052A5-3777-6821-1193-2A9AB93E8C76}"/>
              </a:ext>
            </a:extLst>
          </p:cNvPr>
          <p:cNvPicPr>
            <a:picLocks noChangeAspect="1"/>
          </p:cNvPicPr>
          <p:nvPr/>
        </p:nvPicPr>
        <p:blipFill>
          <a:blip r:embed="rId6"/>
          <a:stretch>
            <a:fillRect/>
          </a:stretch>
        </p:blipFill>
        <p:spPr>
          <a:xfrm rot="11940000">
            <a:off x="3023197" y="7592067"/>
            <a:ext cx="2238600" cy="190500"/>
          </a:xfrm>
          <a:prstGeom prst="rect">
            <a:avLst/>
          </a:prstGeom>
        </p:spPr>
      </p:pic>
      <p:pic>
        <p:nvPicPr>
          <p:cNvPr id="44" name="Picture 43" descr="276-2168-002&#10;&#10;Tank Tread Links">
            <a:extLst>
              <a:ext uri="{FF2B5EF4-FFF2-40B4-BE49-F238E27FC236}">
                <a16:creationId xmlns:a16="http://schemas.microsoft.com/office/drawing/2014/main" id="{B88FBFED-A1CD-8014-9952-CEBBDBDE230E}"/>
              </a:ext>
            </a:extLst>
          </p:cNvPr>
          <p:cNvPicPr>
            <a:picLocks noChangeAspect="1"/>
          </p:cNvPicPr>
          <p:nvPr/>
        </p:nvPicPr>
        <p:blipFill>
          <a:blip r:embed="rId6"/>
          <a:stretch>
            <a:fillRect/>
          </a:stretch>
        </p:blipFill>
        <p:spPr>
          <a:xfrm rot="11940000">
            <a:off x="1683313" y="7164787"/>
            <a:ext cx="2238600" cy="190500"/>
          </a:xfrm>
          <a:prstGeom prst="rect">
            <a:avLst/>
          </a:prstGeom>
        </p:spPr>
      </p:pic>
      <p:pic>
        <p:nvPicPr>
          <p:cNvPr id="45" name="Picture 44" descr="276-2252-307&#10;&#10;High Strength 30T Sprocket">
            <a:extLst>
              <a:ext uri="{FF2B5EF4-FFF2-40B4-BE49-F238E27FC236}">
                <a16:creationId xmlns:a16="http://schemas.microsoft.com/office/drawing/2014/main" id="{C6BA6BBC-92FE-F559-A610-3A0A5B5938A7}"/>
              </a:ext>
            </a:extLst>
          </p:cNvPr>
          <p:cNvPicPr>
            <a:picLocks noChangeAspect="1"/>
          </p:cNvPicPr>
          <p:nvPr/>
        </p:nvPicPr>
        <p:blipFill>
          <a:blip r:embed="rId7"/>
          <a:stretch>
            <a:fillRect/>
          </a:stretch>
        </p:blipFill>
        <p:spPr>
          <a:xfrm>
            <a:off x="7561" y="4257490"/>
            <a:ext cx="1545432" cy="1527119"/>
          </a:xfrm>
          <a:prstGeom prst="rect">
            <a:avLst/>
          </a:prstGeom>
        </p:spPr>
      </p:pic>
      <p:pic>
        <p:nvPicPr>
          <p:cNvPr id="9" name="Picture 8" descr="276-2288-001&#10;&#10;Aluminum C-Channel 1x2x1x25">
            <a:extLst>
              <a:ext uri="{FF2B5EF4-FFF2-40B4-BE49-F238E27FC236}">
                <a16:creationId xmlns:a16="http://schemas.microsoft.com/office/drawing/2014/main" id="{6E705B40-EFDE-0DB4-0B6F-2394C54E8A04}"/>
              </a:ext>
            </a:extLst>
          </p:cNvPr>
          <p:cNvPicPr>
            <a:picLocks noChangeAspect="1"/>
          </p:cNvPicPr>
          <p:nvPr/>
        </p:nvPicPr>
        <p:blipFill>
          <a:blip r:embed="rId5"/>
          <a:stretch>
            <a:fillRect/>
          </a:stretch>
        </p:blipFill>
        <p:spPr>
          <a:xfrm rot="1080000">
            <a:off x="2129121" y="5638335"/>
            <a:ext cx="5715575" cy="466725"/>
          </a:xfrm>
          <a:prstGeom prst="rect">
            <a:avLst/>
          </a:prstGeom>
        </p:spPr>
      </p:pic>
      <p:pic>
        <p:nvPicPr>
          <p:cNvPr id="11" name="Picture 10" descr="276-2232-038&#10;&#10;C-Channel 1x2x1x15">
            <a:extLst>
              <a:ext uri="{FF2B5EF4-FFF2-40B4-BE49-F238E27FC236}">
                <a16:creationId xmlns:a16="http://schemas.microsoft.com/office/drawing/2014/main" id="{38D7E669-27AA-F7C1-74A1-52B7877C77D8}"/>
              </a:ext>
            </a:extLst>
          </p:cNvPr>
          <p:cNvPicPr>
            <a:picLocks noChangeAspect="1"/>
          </p:cNvPicPr>
          <p:nvPr/>
        </p:nvPicPr>
        <p:blipFill>
          <a:blip r:embed="rId8"/>
          <a:srcRect l="41222" t="2642" r="-4286" b="10507"/>
          <a:stretch>
            <a:fillRect/>
          </a:stretch>
        </p:blipFill>
        <p:spPr>
          <a:xfrm rot="10800000">
            <a:off x="281715" y="4839069"/>
            <a:ext cx="2174693" cy="405359"/>
          </a:xfrm>
          <a:prstGeom prst="rect">
            <a:avLst/>
          </a:prstGeom>
        </p:spPr>
      </p:pic>
      <p:pic>
        <p:nvPicPr>
          <p:cNvPr id="10" name="Picture 9" descr="276-2232-038&#10;&#10;C-Channel 1x2x1x15">
            <a:extLst>
              <a:ext uri="{FF2B5EF4-FFF2-40B4-BE49-F238E27FC236}">
                <a16:creationId xmlns:a16="http://schemas.microsoft.com/office/drawing/2014/main" id="{DCFBE430-FB24-E581-3688-07953CCCE4ED}"/>
              </a:ext>
            </a:extLst>
          </p:cNvPr>
          <p:cNvPicPr>
            <a:picLocks noChangeAspect="1"/>
          </p:cNvPicPr>
          <p:nvPr/>
        </p:nvPicPr>
        <p:blipFill>
          <a:blip r:embed="rId8"/>
          <a:srcRect l="25257" t="-2097" r="17110" b="22474"/>
          <a:stretch>
            <a:fillRect/>
          </a:stretch>
        </p:blipFill>
        <p:spPr>
          <a:xfrm rot="-5400000">
            <a:off x="-400433" y="5636071"/>
            <a:ext cx="1987401" cy="371626"/>
          </a:xfrm>
          <a:prstGeom prst="rect">
            <a:avLst/>
          </a:prstGeom>
        </p:spPr>
      </p:pic>
      <p:pic>
        <p:nvPicPr>
          <p:cNvPr id="12" name="Picture 11" descr="276-2232-038&#10;&#10;C-Channel 1x2x1x15">
            <a:extLst>
              <a:ext uri="{FF2B5EF4-FFF2-40B4-BE49-F238E27FC236}">
                <a16:creationId xmlns:a16="http://schemas.microsoft.com/office/drawing/2014/main" id="{B6EE266B-7E75-C332-4948-CECB0FF2E3BA}"/>
              </a:ext>
            </a:extLst>
          </p:cNvPr>
          <p:cNvPicPr>
            <a:picLocks noChangeAspect="1"/>
          </p:cNvPicPr>
          <p:nvPr/>
        </p:nvPicPr>
        <p:blipFill>
          <a:blip r:embed="rId8"/>
          <a:srcRect l="958" t="3571" r="42268"/>
          <a:stretch>
            <a:fillRect/>
          </a:stretch>
        </p:blipFill>
        <p:spPr>
          <a:xfrm rot="13980000">
            <a:off x="1510450" y="4176857"/>
            <a:ext cx="1957794" cy="450057"/>
          </a:xfrm>
          <a:prstGeom prst="rect">
            <a:avLst/>
          </a:prstGeom>
        </p:spPr>
      </p:pic>
      <p:pic>
        <p:nvPicPr>
          <p:cNvPr id="13" name="Picture 12" descr="276-2232-038&#10;&#10;C-Channel 1x2x1x15">
            <a:extLst>
              <a:ext uri="{FF2B5EF4-FFF2-40B4-BE49-F238E27FC236}">
                <a16:creationId xmlns:a16="http://schemas.microsoft.com/office/drawing/2014/main" id="{46EC6309-7762-8D9D-D066-C73EB9EEB52D}"/>
              </a:ext>
              <a:ext uri="{C183D7F6-B498-43B3-948B-1728B52AA6E4}">
                <adec:decorative xmlns:adec="http://schemas.microsoft.com/office/drawing/2017/decorative" val="0"/>
              </a:ext>
            </a:extLst>
          </p:cNvPr>
          <p:cNvPicPr>
            <a:picLocks noChangeAspect="1"/>
          </p:cNvPicPr>
          <p:nvPr/>
        </p:nvPicPr>
        <p:blipFill>
          <a:blip r:embed="rId8"/>
          <a:srcRect l="958" t="3571" r="42268"/>
          <a:stretch>
            <a:fillRect/>
          </a:stretch>
        </p:blipFill>
        <p:spPr>
          <a:xfrm rot="11940000">
            <a:off x="110956" y="3075801"/>
            <a:ext cx="1957794" cy="450057"/>
          </a:xfrm>
          <a:prstGeom prst="rect">
            <a:avLst/>
          </a:prstGeom>
        </p:spPr>
      </p:pic>
      <p:pic>
        <p:nvPicPr>
          <p:cNvPr id="14" name="Picture 13" descr="276-2232-038&#10;&#10;C-Channel 1x2x1x15">
            <a:extLst>
              <a:ext uri="{FF2B5EF4-FFF2-40B4-BE49-F238E27FC236}">
                <a16:creationId xmlns:a16="http://schemas.microsoft.com/office/drawing/2014/main" id="{C1901FFE-735E-BAA6-F15C-46C54DB55D06}"/>
              </a:ext>
            </a:extLst>
          </p:cNvPr>
          <p:cNvPicPr>
            <a:picLocks noChangeAspect="1"/>
          </p:cNvPicPr>
          <p:nvPr/>
        </p:nvPicPr>
        <p:blipFill>
          <a:blip r:embed="rId8"/>
          <a:srcRect l="958" t="3571" r="42268"/>
          <a:stretch>
            <a:fillRect/>
          </a:stretch>
        </p:blipFill>
        <p:spPr>
          <a:xfrm rot="10800000">
            <a:off x="441444" y="6446443"/>
            <a:ext cx="1957794" cy="450057"/>
          </a:xfrm>
          <a:prstGeom prst="rect">
            <a:avLst/>
          </a:prstGeom>
        </p:spPr>
      </p:pic>
      <p:sp>
        <p:nvSpPr>
          <p:cNvPr id="55" name="Arrow: Circular 54">
            <a:extLst>
              <a:ext uri="{FF2B5EF4-FFF2-40B4-BE49-F238E27FC236}">
                <a16:creationId xmlns:a16="http://schemas.microsoft.com/office/drawing/2014/main" id="{1C1AF1D1-C5B8-1870-B7F2-1BC2602407C6}"/>
              </a:ext>
            </a:extLst>
          </p:cNvPr>
          <p:cNvSpPr/>
          <p:nvPr/>
        </p:nvSpPr>
        <p:spPr>
          <a:xfrm flipH="1">
            <a:off x="162255" y="4406348"/>
            <a:ext cx="1221653" cy="1208854"/>
          </a:xfrm>
          <a:prstGeom prst="circularArrow">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chemeClr val="tx1"/>
              </a:solidFill>
              <a:cs typeface="Arial"/>
            </a:endParaRPr>
          </a:p>
        </p:txBody>
      </p:sp>
      <p:sp>
        <p:nvSpPr>
          <p:cNvPr id="3" name="Right Triangle 2">
            <a:extLst>
              <a:ext uri="{FF2B5EF4-FFF2-40B4-BE49-F238E27FC236}">
                <a16:creationId xmlns:a16="http://schemas.microsoft.com/office/drawing/2014/main" id="{EE3FBD86-0AEF-9BC7-78A5-4C6C8B61C94C}"/>
              </a:ext>
            </a:extLst>
          </p:cNvPr>
          <p:cNvSpPr/>
          <p:nvPr/>
        </p:nvSpPr>
        <p:spPr>
          <a:xfrm rot="18660000">
            <a:off x="1083867" y="4882300"/>
            <a:ext cx="241496" cy="264295"/>
          </a:xfrm>
          <a:prstGeom prst="rtTriangle">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D7926B75-A5BE-5F79-7741-C8AEBD92AD10}"/>
                  </a:ext>
                </a:extLst>
              </p14:cNvPr>
              <p14:cNvContentPartPr/>
              <p14:nvPr/>
            </p14:nvContentPartPr>
            <p14:xfrm>
              <a:off x="2428967" y="384243"/>
              <a:ext cx="13722" cy="13722"/>
            </p14:xfrm>
          </p:contentPart>
        </mc:Choice>
        <mc:Fallback xmlns="">
          <p:pic>
            <p:nvPicPr>
              <p:cNvPr id="4" name="Ink 3">
                <a:extLst>
                  <a:ext uri="{FF2B5EF4-FFF2-40B4-BE49-F238E27FC236}">
                    <a16:creationId xmlns:a16="http://schemas.microsoft.com/office/drawing/2014/main" id="{D7926B75-A5BE-5F79-7741-C8AEBD92AD10}"/>
                  </a:ext>
                </a:extLst>
              </p:cNvPr>
              <p:cNvPicPr/>
              <p:nvPr/>
            </p:nvPicPr>
            <p:blipFill>
              <a:blip r:embed="rId10"/>
              <a:stretch>
                <a:fillRect/>
              </a:stretch>
            </p:blipFill>
            <p:spPr>
              <a:xfrm>
                <a:off x="1742867" y="-301857"/>
                <a:ext cx="1372200" cy="1372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C11C568F-49C9-EB01-D8E5-F32EEC645502}"/>
                  </a:ext>
                </a:extLst>
              </p14:cNvPr>
              <p14:cNvContentPartPr/>
              <p14:nvPr/>
            </p14:nvContentPartPr>
            <p14:xfrm>
              <a:off x="2964163" y="562642"/>
              <a:ext cx="13722" cy="13722"/>
            </p14:xfrm>
          </p:contentPart>
        </mc:Choice>
        <mc:Fallback xmlns="">
          <p:pic>
            <p:nvPicPr>
              <p:cNvPr id="8" name="Ink 7">
                <a:extLst>
                  <a:ext uri="{FF2B5EF4-FFF2-40B4-BE49-F238E27FC236}">
                    <a16:creationId xmlns:a16="http://schemas.microsoft.com/office/drawing/2014/main" id="{C11C568F-49C9-EB01-D8E5-F32EEC645502}"/>
                  </a:ext>
                </a:extLst>
              </p:cNvPr>
              <p:cNvPicPr/>
              <p:nvPr/>
            </p:nvPicPr>
            <p:blipFill>
              <a:blip r:embed="rId10"/>
              <a:stretch>
                <a:fillRect/>
              </a:stretch>
            </p:blipFill>
            <p:spPr>
              <a:xfrm>
                <a:off x="2278063" y="-123458"/>
                <a:ext cx="1372200" cy="1372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6B91F25A-C3B9-2469-3E9E-F3462A328609}"/>
                  </a:ext>
                </a:extLst>
              </p14:cNvPr>
              <p14:cNvContentPartPr/>
              <p14:nvPr/>
            </p14:nvContentPartPr>
            <p14:xfrm>
              <a:off x="3046501" y="535196"/>
              <a:ext cx="13722" cy="13722"/>
            </p14:xfrm>
          </p:contentPart>
        </mc:Choice>
        <mc:Fallback xmlns="">
          <p:pic>
            <p:nvPicPr>
              <p:cNvPr id="15" name="Ink 14">
                <a:extLst>
                  <a:ext uri="{FF2B5EF4-FFF2-40B4-BE49-F238E27FC236}">
                    <a16:creationId xmlns:a16="http://schemas.microsoft.com/office/drawing/2014/main" id="{6B91F25A-C3B9-2469-3E9E-F3462A328609}"/>
                  </a:ext>
                </a:extLst>
              </p:cNvPr>
              <p:cNvPicPr/>
              <p:nvPr/>
            </p:nvPicPr>
            <p:blipFill>
              <a:blip r:embed="rId10"/>
              <a:stretch>
                <a:fillRect/>
              </a:stretch>
            </p:blipFill>
            <p:spPr>
              <a:xfrm>
                <a:off x="2360401" y="-150904"/>
                <a:ext cx="1372200" cy="1372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D4E2761D-57E6-DA1B-BEC7-C49885794023}"/>
                  </a:ext>
                </a:extLst>
              </p14:cNvPr>
              <p14:cNvContentPartPr/>
              <p14:nvPr/>
            </p14:nvContentPartPr>
            <p14:xfrm>
              <a:off x="3046501" y="535196"/>
              <a:ext cx="13722" cy="13722"/>
            </p14:xfrm>
          </p:contentPart>
        </mc:Choice>
        <mc:Fallback xmlns="">
          <p:pic>
            <p:nvPicPr>
              <p:cNvPr id="16" name="Ink 15">
                <a:extLst>
                  <a:ext uri="{FF2B5EF4-FFF2-40B4-BE49-F238E27FC236}">
                    <a16:creationId xmlns:a16="http://schemas.microsoft.com/office/drawing/2014/main" id="{D4E2761D-57E6-DA1B-BEC7-C49885794023}"/>
                  </a:ext>
                </a:extLst>
              </p:cNvPr>
              <p:cNvPicPr/>
              <p:nvPr/>
            </p:nvPicPr>
            <p:blipFill>
              <a:blip r:embed="rId10"/>
              <a:stretch>
                <a:fillRect/>
              </a:stretch>
            </p:blipFill>
            <p:spPr>
              <a:xfrm>
                <a:off x="2360401" y="-150904"/>
                <a:ext cx="1372200" cy="1372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AA2304CE-0068-39AB-2499-ABC94FFD75A0}"/>
                  </a:ext>
                </a:extLst>
              </p14:cNvPr>
              <p14:cNvContentPartPr/>
              <p14:nvPr/>
            </p14:nvContentPartPr>
            <p14:xfrm>
              <a:off x="0" y="521473"/>
              <a:ext cx="13722" cy="13722"/>
            </p14:xfrm>
          </p:contentPart>
        </mc:Choice>
        <mc:Fallback xmlns="">
          <p:pic>
            <p:nvPicPr>
              <p:cNvPr id="17" name="Ink 16">
                <a:extLst>
                  <a:ext uri="{FF2B5EF4-FFF2-40B4-BE49-F238E27FC236}">
                    <a16:creationId xmlns:a16="http://schemas.microsoft.com/office/drawing/2014/main" id="{AA2304CE-0068-39AB-2499-ABC94FFD75A0}"/>
                  </a:ext>
                </a:extLst>
              </p:cNvPr>
              <p:cNvPicPr/>
              <p:nvPr/>
            </p:nvPicPr>
            <p:blipFill>
              <a:blip r:embed="rId10"/>
              <a:stretch>
                <a:fillRect/>
              </a:stretch>
            </p:blipFill>
            <p:spPr>
              <a:xfrm>
                <a:off x="-686100" y="-164627"/>
                <a:ext cx="1372200" cy="1372200"/>
              </a:xfrm>
              <a:prstGeom prst="rect">
                <a:avLst/>
              </a:prstGeom>
            </p:spPr>
          </p:pic>
        </mc:Fallback>
      </mc:AlternateContent>
      <p:pic>
        <p:nvPicPr>
          <p:cNvPr id="20" name="Picture 19" descr="A yellow circle and black squares&#10;&#10;AI-generated content may be incorrect.">
            <a:extLst>
              <a:ext uri="{FF2B5EF4-FFF2-40B4-BE49-F238E27FC236}">
                <a16:creationId xmlns:a16="http://schemas.microsoft.com/office/drawing/2014/main" id="{1E70B85F-1356-45EC-2825-0459D4910BFF}"/>
              </a:ext>
            </a:extLst>
          </p:cNvPr>
          <p:cNvPicPr>
            <a:picLocks noChangeAspect="1"/>
          </p:cNvPicPr>
          <p:nvPr/>
        </p:nvPicPr>
        <p:blipFill>
          <a:blip r:embed="rId15"/>
          <a:stretch>
            <a:fillRect/>
          </a:stretch>
        </p:blipFill>
        <p:spPr>
          <a:xfrm>
            <a:off x="7153164" y="-9478"/>
            <a:ext cx="603019" cy="809871"/>
          </a:xfrm>
          <a:prstGeom prst="rect">
            <a:avLst/>
          </a:prstGeom>
        </p:spPr>
      </p:pic>
    </p:spTree>
    <p:extLst>
      <p:ext uri="{BB962C8B-B14F-4D97-AF65-F5344CB8AC3E}">
        <p14:creationId xmlns:p14="http://schemas.microsoft.com/office/powerpoint/2010/main" val="4007824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BEEBCF0B-4F09-C160-B247-A9A9B447898F}"/>
              </a:ext>
            </a:extLst>
          </p:cNvPr>
          <p:cNvGraphicFramePr>
            <a:graphicFrameLocks noChangeAspect="1"/>
          </p:cNvGraphicFramePr>
          <p:nvPr/>
        </p:nvGraphicFramePr>
        <p:xfrm>
          <a:off x="225287" y="649357"/>
          <a:ext cx="7315200" cy="9157248"/>
        </p:xfrm>
        <a:graphic>
          <a:graphicData uri="http://schemas.openxmlformats.org/drawingml/2006/table">
            <a:tbl>
              <a:tblPr firstRow="1" bandRow="1">
                <a:tableStyleId>{22838BEF-8BB2-4498-84A7-C5851F593DF1}</a:tableStyleId>
              </a:tblPr>
              <a:tblGrid>
                <a:gridCol w="795130">
                  <a:extLst>
                    <a:ext uri="{9D8B030D-6E8A-4147-A177-3AD203B41FA5}">
                      <a16:colId xmlns:a16="http://schemas.microsoft.com/office/drawing/2014/main" val="2506672152"/>
                    </a:ext>
                  </a:extLst>
                </a:gridCol>
                <a:gridCol w="5035826">
                  <a:extLst>
                    <a:ext uri="{9D8B030D-6E8A-4147-A177-3AD203B41FA5}">
                      <a16:colId xmlns:a16="http://schemas.microsoft.com/office/drawing/2014/main" val="3377491108"/>
                    </a:ext>
                  </a:extLst>
                </a:gridCol>
                <a:gridCol w="1484244">
                  <a:extLst>
                    <a:ext uri="{9D8B030D-6E8A-4147-A177-3AD203B41FA5}">
                      <a16:colId xmlns:a16="http://schemas.microsoft.com/office/drawing/2014/main" val="1761939096"/>
                    </a:ext>
                  </a:extLst>
                </a:gridCol>
              </a:tblGrid>
              <a:tr h="231084">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2424811747"/>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990398402"/>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710909413"/>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33898670"/>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2868553590"/>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1671679580"/>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1656328963"/>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534327285"/>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2146995891"/>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640788268"/>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1599301513"/>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2314092296"/>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3888501607"/>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627715477"/>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168127778"/>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1137965128"/>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126947429"/>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1796891191"/>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1732204315"/>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892516798"/>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244560587"/>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3645896415"/>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1715298077"/>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1194270883"/>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1311393688"/>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1984593872"/>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1613841566"/>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1177993321"/>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1231254135"/>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3327727887"/>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1855358565"/>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1685204849"/>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1984924522"/>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1928912058"/>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3437575777"/>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361894406"/>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103078580"/>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1547273436"/>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670835482"/>
                  </a:ext>
                </a:extLst>
              </a:tr>
              <a:tr h="228876">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tc>
                  <a:txBody>
                    <a:bodyPr/>
                    <a:lstStyle/>
                    <a:p>
                      <a:endParaRPr lang="en-US" sz="1000">
                        <a:solidFill>
                          <a:schemeClr val="tx1"/>
                        </a:solidFill>
                      </a:endParaRPr>
                    </a:p>
                  </a:txBody>
                  <a:tcPr marT="0" marB="0" anchor="ctr"/>
                </a:tc>
                <a:extLst>
                  <a:ext uri="{0D108BD9-81ED-4DB2-BD59-A6C34878D82A}">
                    <a16:rowId xmlns:a16="http://schemas.microsoft.com/office/drawing/2014/main" val="270796392"/>
                  </a:ext>
                </a:extLst>
              </a:tr>
            </a:tbl>
          </a:graphicData>
        </a:graphic>
      </p:graphicFrame>
      <p:pic>
        <p:nvPicPr>
          <p:cNvPr id="4" name="Picture 3" descr="A yellow circle and black squares&#10;&#10;AI-generated content may be incorrect.">
            <a:extLst>
              <a:ext uri="{FF2B5EF4-FFF2-40B4-BE49-F238E27FC236}">
                <a16:creationId xmlns:a16="http://schemas.microsoft.com/office/drawing/2014/main" id="{1915E1F5-8DD4-EB0E-13DF-5BD0D82435CA}"/>
              </a:ext>
            </a:extLst>
          </p:cNvPr>
          <p:cNvPicPr>
            <a:picLocks noChangeAspect="1"/>
          </p:cNvPicPr>
          <p:nvPr/>
        </p:nvPicPr>
        <p:blipFill>
          <a:blip r:embed="rId3"/>
          <a:stretch>
            <a:fillRect/>
          </a:stretch>
        </p:blipFill>
        <p:spPr>
          <a:xfrm>
            <a:off x="7153164" y="-9478"/>
            <a:ext cx="603019" cy="809871"/>
          </a:xfrm>
          <a:prstGeom prst="rect">
            <a:avLst/>
          </a:prstGeom>
        </p:spPr>
      </p:pic>
    </p:spTree>
    <p:extLst>
      <p:ext uri="{BB962C8B-B14F-4D97-AF65-F5344CB8AC3E}">
        <p14:creationId xmlns:p14="http://schemas.microsoft.com/office/powerpoint/2010/main" val="21108621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21">
          <a:extLst>
            <a:ext uri="{FF2B5EF4-FFF2-40B4-BE49-F238E27FC236}">
              <a16:creationId xmlns:a16="http://schemas.microsoft.com/office/drawing/2014/main" id="{A01D32CE-799D-CCC3-9E33-C2887CD416EC}"/>
            </a:ext>
          </a:extLst>
        </p:cNvPr>
        <p:cNvGrpSpPr/>
        <p:nvPr/>
      </p:nvGrpSpPr>
      <p:grpSpPr>
        <a:xfrm>
          <a:off x="0" y="0"/>
          <a:ext cx="0" cy="0"/>
          <a:chOff x="0" y="0"/>
          <a:chExt cx="0" cy="0"/>
        </a:xfrm>
      </p:grpSpPr>
      <p:sp>
        <p:nvSpPr>
          <p:cNvPr id="431" name="Google Shape;431;p42">
            <a:extLst>
              <a:ext uri="{FF2B5EF4-FFF2-40B4-BE49-F238E27FC236}">
                <a16:creationId xmlns:a16="http://schemas.microsoft.com/office/drawing/2014/main" id="{3685618E-7C76-C3F2-ED19-E3855D27F48A}"/>
              </a:ext>
            </a:extLst>
          </p:cNvPr>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Scrum meeting. </a:t>
            </a:r>
            <a:br>
              <a:rPr lang="en"/>
            </a:br>
            <a:r>
              <a:rPr lang="en"/>
              <a:t>Week of: MM/DD/YYYY</a:t>
            </a:r>
            <a:endParaRPr/>
          </a:p>
        </p:txBody>
      </p:sp>
      <p:sp>
        <p:nvSpPr>
          <p:cNvPr id="2" name="Subtitle 1">
            <a:extLst>
              <a:ext uri="{FF2B5EF4-FFF2-40B4-BE49-F238E27FC236}">
                <a16:creationId xmlns:a16="http://schemas.microsoft.com/office/drawing/2014/main" id="{A325C8A4-C152-1531-E122-796640C2B7F2}"/>
              </a:ext>
            </a:extLst>
          </p:cNvPr>
          <p:cNvSpPr>
            <a:spLocks noGrp="1"/>
          </p:cNvSpPr>
          <p:nvPr>
            <p:ph type="subTitle" idx="1"/>
          </p:nvPr>
        </p:nvSpPr>
        <p:spPr/>
        <p:txBody>
          <a:bodyPr/>
          <a:lstStyle/>
          <a:p>
            <a:endParaRPr lang="en-US"/>
          </a:p>
        </p:txBody>
      </p:sp>
      <p:sp>
        <p:nvSpPr>
          <p:cNvPr id="3" name="Subtitle 2">
            <a:extLst>
              <a:ext uri="{FF2B5EF4-FFF2-40B4-BE49-F238E27FC236}">
                <a16:creationId xmlns:a16="http://schemas.microsoft.com/office/drawing/2014/main" id="{681A14C1-1A5D-5251-0BD0-76EB1C17CF87}"/>
              </a:ext>
            </a:extLst>
          </p:cNvPr>
          <p:cNvSpPr>
            <a:spLocks noGrp="1"/>
          </p:cNvSpPr>
          <p:nvPr>
            <p:ph type="subTitle" idx="2"/>
          </p:nvPr>
        </p:nvSpPr>
        <p:spPr/>
        <p:txBody>
          <a:bodyPr/>
          <a:lstStyle/>
          <a:p>
            <a:endParaRPr lang="en-US"/>
          </a:p>
        </p:txBody>
      </p:sp>
      <p:sp>
        <p:nvSpPr>
          <p:cNvPr id="4" name="Subtitle 3">
            <a:extLst>
              <a:ext uri="{FF2B5EF4-FFF2-40B4-BE49-F238E27FC236}">
                <a16:creationId xmlns:a16="http://schemas.microsoft.com/office/drawing/2014/main" id="{64ABA74C-7955-2C92-9938-2E53E22C893F}"/>
              </a:ext>
            </a:extLst>
          </p:cNvPr>
          <p:cNvSpPr>
            <a:spLocks noGrp="1"/>
          </p:cNvSpPr>
          <p:nvPr>
            <p:ph type="subTitle" idx="3"/>
          </p:nvPr>
        </p:nvSpPr>
        <p:spPr/>
        <p:txBody>
          <a:bodyPr/>
          <a:lstStyle/>
          <a:p>
            <a:endParaRPr lang="en-US"/>
          </a:p>
        </p:txBody>
      </p:sp>
      <p:graphicFrame>
        <p:nvGraphicFramePr>
          <p:cNvPr id="5" name="Table 4">
            <a:extLst>
              <a:ext uri="{FF2B5EF4-FFF2-40B4-BE49-F238E27FC236}">
                <a16:creationId xmlns:a16="http://schemas.microsoft.com/office/drawing/2014/main" id="{404755DF-BDF8-7706-34B5-A58A659D8AD3}"/>
              </a:ext>
            </a:extLst>
          </p:cNvPr>
          <p:cNvGraphicFramePr>
            <a:graphicFrameLocks noGrp="1"/>
          </p:cNvGraphicFramePr>
          <p:nvPr>
            <p:extLst>
              <p:ext uri="{D42A27DB-BD31-4B8C-83A1-F6EECF244321}">
                <p14:modId xmlns:p14="http://schemas.microsoft.com/office/powerpoint/2010/main" val="1189517324"/>
              </p:ext>
            </p:extLst>
          </p:nvPr>
        </p:nvGraphicFramePr>
        <p:xfrm>
          <a:off x="129208" y="1033669"/>
          <a:ext cx="7437783" cy="8216350"/>
        </p:xfrm>
        <a:graphic>
          <a:graphicData uri="http://schemas.openxmlformats.org/drawingml/2006/table">
            <a:tbl>
              <a:tblPr firstRow="1" bandRow="1">
                <a:tableStyleId>{616DA210-FB5B-4158-B5E0-FEB733F419BA}</a:tableStyleId>
              </a:tblPr>
              <a:tblGrid>
                <a:gridCol w="7437783">
                  <a:extLst>
                    <a:ext uri="{9D8B030D-6E8A-4147-A177-3AD203B41FA5}">
                      <a16:colId xmlns:a16="http://schemas.microsoft.com/office/drawing/2014/main" val="3865735456"/>
                    </a:ext>
                  </a:extLst>
                </a:gridCol>
              </a:tblGrid>
              <a:tr h="1643270">
                <a:tc>
                  <a:txBody>
                    <a:bodyPr/>
                    <a:lstStyle/>
                    <a:p>
                      <a:r>
                        <a:rPr lang="en-US" b="1" u="sng">
                          <a:solidFill>
                            <a:schemeClr val="accent3">
                              <a:lumMod val="75000"/>
                            </a:schemeClr>
                          </a:solidFill>
                        </a:rPr>
                        <a:t>Monday: </a:t>
                      </a:r>
                    </a:p>
                    <a:p>
                      <a:pPr lvl="0">
                        <a:buNone/>
                      </a:pPr>
                      <a:r>
                        <a:rPr lang="en-US"/>
                        <a:t>Labor Day</a:t>
                      </a:r>
                    </a:p>
                    <a:p>
                      <a:endParaRPr lang="en-US"/>
                    </a:p>
                  </a:txBody>
                  <a:tcPr/>
                </a:tc>
                <a:extLst>
                  <a:ext uri="{0D108BD9-81ED-4DB2-BD59-A6C34878D82A}">
                    <a16:rowId xmlns:a16="http://schemas.microsoft.com/office/drawing/2014/main" val="657236432"/>
                  </a:ext>
                </a:extLst>
              </a:tr>
              <a:tr h="1643270">
                <a:tc>
                  <a:txBody>
                    <a:bodyPr/>
                    <a:lstStyle/>
                    <a:p>
                      <a:r>
                        <a:rPr lang="en-US" b="1" u="sng">
                          <a:solidFill>
                            <a:schemeClr val="accent3">
                              <a:lumMod val="75000"/>
                            </a:schemeClr>
                          </a:solidFill>
                        </a:rPr>
                        <a:t>Tuesday:</a:t>
                      </a:r>
                    </a:p>
                    <a:p>
                      <a:pPr lvl="0">
                        <a:buNone/>
                      </a:pPr>
                      <a:r>
                        <a:rPr lang="en-US" b="1"/>
                        <a:t>No School</a:t>
                      </a:r>
                    </a:p>
                    <a:p>
                      <a:endParaRPr lang="en-US" b="1" i="1" u="sng">
                        <a:solidFill>
                          <a:schemeClr val="accent3">
                            <a:lumMod val="75000"/>
                          </a:schemeClr>
                        </a:solidFill>
                      </a:endParaRPr>
                    </a:p>
                  </a:txBody>
                  <a:tcPr/>
                </a:tc>
                <a:extLst>
                  <a:ext uri="{0D108BD9-81ED-4DB2-BD59-A6C34878D82A}">
                    <a16:rowId xmlns:a16="http://schemas.microsoft.com/office/drawing/2014/main" val="1342840947"/>
                  </a:ext>
                </a:extLst>
              </a:tr>
              <a:tr h="1643270">
                <a:tc>
                  <a:txBody>
                    <a:bodyPr/>
                    <a:lstStyle/>
                    <a:p>
                      <a:r>
                        <a:rPr lang="en-US" b="1" u="sng">
                          <a:solidFill>
                            <a:schemeClr val="accent3">
                              <a:lumMod val="75000"/>
                            </a:schemeClr>
                          </a:solidFill>
                        </a:rPr>
                        <a:t>Wednesday:</a:t>
                      </a:r>
                    </a:p>
                    <a:p>
                      <a:r>
                        <a:rPr lang="en-US"/>
                        <a:t>What has each team member done since the last meeting?</a:t>
                      </a:r>
                    </a:p>
                    <a:p>
                      <a:endParaRPr lang="en-US"/>
                    </a:p>
                    <a:p>
                      <a:r>
                        <a:rPr lang="en-US"/>
                        <a:t>What will each team member do today?</a:t>
                      </a:r>
                    </a:p>
                    <a:p>
                      <a:endParaRPr lang="en-US"/>
                    </a:p>
                    <a:p>
                      <a:r>
                        <a:rPr lang="en-US"/>
                        <a:t>What problems are holding the team back?</a:t>
                      </a:r>
                    </a:p>
                    <a:p>
                      <a:endParaRPr lang="en-US" b="1" i="1" u="sng">
                        <a:solidFill>
                          <a:schemeClr val="accent3">
                            <a:lumMod val="75000"/>
                          </a:schemeClr>
                        </a:solidFill>
                      </a:endParaRPr>
                    </a:p>
                  </a:txBody>
                  <a:tcPr/>
                </a:tc>
                <a:extLst>
                  <a:ext uri="{0D108BD9-81ED-4DB2-BD59-A6C34878D82A}">
                    <a16:rowId xmlns:a16="http://schemas.microsoft.com/office/drawing/2014/main" val="4025818452"/>
                  </a:ext>
                </a:extLst>
              </a:tr>
              <a:tr h="1643270">
                <a:tc>
                  <a:txBody>
                    <a:bodyPr/>
                    <a:lstStyle/>
                    <a:p>
                      <a:r>
                        <a:rPr lang="en-US" b="1" u="sng">
                          <a:solidFill>
                            <a:schemeClr val="accent3">
                              <a:lumMod val="75000"/>
                            </a:schemeClr>
                          </a:solidFill>
                        </a:rPr>
                        <a:t>Thursday:</a:t>
                      </a:r>
                    </a:p>
                    <a:p>
                      <a:r>
                        <a:rPr lang="en-US" b="1"/>
                        <a:t>What has each team member done since the last meeting?</a:t>
                      </a:r>
                    </a:p>
                    <a:p>
                      <a:r>
                        <a:rPr lang="en-US"/>
                        <a:t>Designed the conveyor belt and output</a:t>
                      </a:r>
                    </a:p>
                    <a:p>
                      <a:r>
                        <a:rPr lang="en-US" b="1"/>
                        <a:t>What will each team member do today?</a:t>
                      </a:r>
                    </a:p>
                    <a:p>
                      <a:r>
                        <a:rPr lang="en-US"/>
                        <a:t>Begin building the conveyor on the robot</a:t>
                      </a:r>
                    </a:p>
                    <a:p>
                      <a:r>
                        <a:rPr lang="en-US" b="1"/>
                        <a:t>What problems are holding the team back?</a:t>
                      </a:r>
                    </a:p>
                    <a:p>
                      <a:r>
                        <a:rPr lang="en-US" b="0" i="0" u="none">
                          <a:solidFill>
                            <a:schemeClr val="tx1"/>
                          </a:solidFill>
                        </a:rPr>
                        <a:t>None</a:t>
                      </a:r>
                    </a:p>
                  </a:txBody>
                  <a:tcPr/>
                </a:tc>
                <a:extLst>
                  <a:ext uri="{0D108BD9-81ED-4DB2-BD59-A6C34878D82A}">
                    <a16:rowId xmlns:a16="http://schemas.microsoft.com/office/drawing/2014/main" val="273272704"/>
                  </a:ext>
                </a:extLst>
              </a:tr>
              <a:tr h="1643270">
                <a:tc>
                  <a:txBody>
                    <a:bodyPr/>
                    <a:lstStyle/>
                    <a:p>
                      <a:r>
                        <a:rPr lang="en-US" b="1" u="sng">
                          <a:solidFill>
                            <a:schemeClr val="accent3">
                              <a:lumMod val="75000"/>
                            </a:schemeClr>
                          </a:solidFill>
                        </a:rPr>
                        <a:t>Friday:</a:t>
                      </a:r>
                    </a:p>
                    <a:p>
                      <a:r>
                        <a:rPr lang="en-US"/>
                        <a:t>What has each team member done since the last meeting?</a:t>
                      </a:r>
                    </a:p>
                    <a:p>
                      <a:r>
                        <a:rPr lang="en-US"/>
                        <a:t>Got a small part of the conveyor belt built and started working on autonomous ideas</a:t>
                      </a:r>
                    </a:p>
                    <a:p>
                      <a:r>
                        <a:rPr lang="en-US"/>
                        <a:t>What will each team member do today?</a:t>
                      </a:r>
                    </a:p>
                    <a:p>
                      <a:r>
                        <a:rPr lang="en-US"/>
                        <a:t>Continue working on the conveyor</a:t>
                      </a:r>
                    </a:p>
                    <a:p>
                      <a:r>
                        <a:rPr lang="en-US"/>
                        <a:t>What problems are holding the team back?</a:t>
                      </a:r>
                    </a:p>
                    <a:p>
                      <a:r>
                        <a:rPr lang="en-US" b="1" i="1" u="sng">
                          <a:solidFill>
                            <a:schemeClr val="accent3">
                              <a:lumMod val="75000"/>
                            </a:schemeClr>
                          </a:solidFill>
                        </a:rPr>
                        <a:t>none</a:t>
                      </a:r>
                    </a:p>
                  </a:txBody>
                  <a:tcPr/>
                </a:tc>
                <a:extLst>
                  <a:ext uri="{0D108BD9-81ED-4DB2-BD59-A6C34878D82A}">
                    <a16:rowId xmlns:a16="http://schemas.microsoft.com/office/drawing/2014/main" val="2298176126"/>
                  </a:ext>
                </a:extLst>
              </a:tr>
            </a:tbl>
          </a:graphicData>
        </a:graphic>
      </p:graphicFrame>
      <p:sp>
        <p:nvSpPr>
          <p:cNvPr id="6" name="TextBox 5">
            <a:extLst>
              <a:ext uri="{FF2B5EF4-FFF2-40B4-BE49-F238E27FC236}">
                <a16:creationId xmlns:a16="http://schemas.microsoft.com/office/drawing/2014/main" id="{BB5802E7-4CC5-EF0E-4056-8A8257946C05}"/>
              </a:ext>
            </a:extLst>
          </p:cNvPr>
          <p:cNvSpPr txBox="1"/>
          <p:nvPr/>
        </p:nvSpPr>
        <p:spPr>
          <a:xfrm>
            <a:off x="622853" y="0"/>
            <a:ext cx="6175513" cy="954107"/>
          </a:xfrm>
          <a:prstGeom prst="rect">
            <a:avLst/>
          </a:prstGeom>
          <a:noFill/>
        </p:spPr>
        <p:txBody>
          <a:bodyPr wrap="square" lIns="91440" tIns="45720" rIns="91440" bIns="45720" rtlCol="0" anchor="t">
            <a:spAutoFit/>
          </a:bodyPr>
          <a:lstStyle/>
          <a:p>
            <a:pPr algn="ctr"/>
            <a:r>
              <a:rPr lang="en-US" sz="2800" b="1">
                <a:solidFill>
                  <a:schemeClr val="accent4">
                    <a:lumMod val="75000"/>
                  </a:schemeClr>
                </a:solidFill>
              </a:rPr>
              <a:t>SCRUM Meetings</a:t>
            </a:r>
          </a:p>
          <a:p>
            <a:pPr algn="ctr"/>
            <a:r>
              <a:rPr lang="en-US" sz="2800" b="1">
                <a:solidFill>
                  <a:schemeClr val="accent4">
                    <a:lumMod val="75000"/>
                  </a:schemeClr>
                </a:solidFill>
              </a:rPr>
              <a:t>Week of 9/01/2025</a:t>
            </a:r>
          </a:p>
        </p:txBody>
      </p:sp>
      <p:pic>
        <p:nvPicPr>
          <p:cNvPr id="9" name="Picture 8" descr="A yellow circle and black squares&#10;&#10;AI-generated content may be incorrect.">
            <a:extLst>
              <a:ext uri="{FF2B5EF4-FFF2-40B4-BE49-F238E27FC236}">
                <a16:creationId xmlns:a16="http://schemas.microsoft.com/office/drawing/2014/main" id="{58B3B3D8-6C1C-4463-74DB-767B324D46EF}"/>
              </a:ext>
            </a:extLst>
          </p:cNvPr>
          <p:cNvPicPr>
            <a:picLocks noChangeAspect="1"/>
          </p:cNvPicPr>
          <p:nvPr/>
        </p:nvPicPr>
        <p:blipFill>
          <a:blip r:embed="rId3"/>
          <a:stretch>
            <a:fillRect/>
          </a:stretch>
        </p:blipFill>
        <p:spPr>
          <a:xfrm>
            <a:off x="7153164" y="-9478"/>
            <a:ext cx="603019" cy="809871"/>
          </a:xfrm>
          <a:prstGeom prst="rect">
            <a:avLst/>
          </a:prstGeom>
        </p:spPr>
      </p:pic>
    </p:spTree>
    <p:extLst>
      <p:ext uri="{BB962C8B-B14F-4D97-AF65-F5344CB8AC3E}">
        <p14:creationId xmlns:p14="http://schemas.microsoft.com/office/powerpoint/2010/main" val="1676525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04">
          <a:extLst>
            <a:ext uri="{FF2B5EF4-FFF2-40B4-BE49-F238E27FC236}">
              <a16:creationId xmlns:a16="http://schemas.microsoft.com/office/drawing/2014/main" id="{2E78926C-C152-43B1-3C35-FA15CA6D64C8}"/>
            </a:ext>
          </a:extLst>
        </p:cNvPr>
        <p:cNvGrpSpPr/>
        <p:nvPr/>
      </p:nvGrpSpPr>
      <p:grpSpPr>
        <a:xfrm>
          <a:off x="0" y="0"/>
          <a:ext cx="0" cy="0"/>
          <a:chOff x="0" y="0"/>
          <a:chExt cx="0" cy="0"/>
        </a:xfrm>
      </p:grpSpPr>
      <p:pic>
        <p:nvPicPr>
          <p:cNvPr id="2" name="Picture 1" descr="A diagram of a room with blue and red circles and circles&#10;&#10;AI-generated content may be incorrect.">
            <a:extLst>
              <a:ext uri="{FF2B5EF4-FFF2-40B4-BE49-F238E27FC236}">
                <a16:creationId xmlns:a16="http://schemas.microsoft.com/office/drawing/2014/main" id="{CB9921A7-0425-92FC-9A92-F2F8479F1AF3}"/>
              </a:ext>
            </a:extLst>
          </p:cNvPr>
          <p:cNvPicPr>
            <a:picLocks noChangeAspect="1"/>
          </p:cNvPicPr>
          <p:nvPr/>
        </p:nvPicPr>
        <p:blipFill>
          <a:blip r:embed="rId3"/>
          <a:stretch>
            <a:fillRect/>
          </a:stretch>
        </p:blipFill>
        <p:spPr>
          <a:xfrm>
            <a:off x="132180" y="1223384"/>
            <a:ext cx="7512568" cy="7241734"/>
          </a:xfrm>
          <a:prstGeom prst="rect">
            <a:avLst/>
          </a:prstGeom>
        </p:spPr>
      </p:pic>
      <p:sp>
        <p:nvSpPr>
          <p:cNvPr id="405" name="Google Shape;405;p39">
            <a:extLst>
              <a:ext uri="{FF2B5EF4-FFF2-40B4-BE49-F238E27FC236}">
                <a16:creationId xmlns:a16="http://schemas.microsoft.com/office/drawing/2014/main" id="{DBB1874D-472C-E432-9971-7C5EA30EAF0B}"/>
              </a:ext>
            </a:extLst>
          </p:cNvPr>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a:buSzPts val="1100"/>
            </a:pPr>
            <a:r>
              <a:rPr lang="en"/>
              <a:t>“Push Back” Starting Field with Frozen Game Objects</a:t>
            </a:r>
            <a:endParaRPr/>
          </a:p>
          <a:p>
            <a:pPr marL="0" lvl="0" indent="0" algn="l" rtl="0">
              <a:spcBef>
                <a:spcPts val="0"/>
              </a:spcBef>
              <a:spcAft>
                <a:spcPts val="0"/>
              </a:spcAft>
              <a:buNone/>
            </a:pPr>
            <a:endParaRPr/>
          </a:p>
        </p:txBody>
      </p:sp>
      <p:sp>
        <p:nvSpPr>
          <p:cNvPr id="406" name="Google Shape;406;p39">
            <a:extLst>
              <a:ext uri="{FF2B5EF4-FFF2-40B4-BE49-F238E27FC236}">
                <a16:creationId xmlns:a16="http://schemas.microsoft.com/office/drawing/2014/main" id="{99A96CC7-BD66-6312-E6AF-72C87FBAE5D3}"/>
              </a:ext>
            </a:extLst>
          </p:cNvPr>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indent="0"/>
            <a:r>
              <a:rPr lang="en-US"/>
              <a:t>Kirby Larson</a:t>
            </a:r>
            <a:endParaRPr/>
          </a:p>
        </p:txBody>
      </p:sp>
      <p:sp>
        <p:nvSpPr>
          <p:cNvPr id="407" name="Google Shape;407;p39">
            <a:extLst>
              <a:ext uri="{FF2B5EF4-FFF2-40B4-BE49-F238E27FC236}">
                <a16:creationId xmlns:a16="http://schemas.microsoft.com/office/drawing/2014/main" id="{BBEFD831-D6A2-09CF-023A-76B488B2403A}"/>
              </a:ext>
            </a:extLst>
          </p:cNvPr>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9/3/25</a:t>
            </a:r>
            <a:endParaRPr/>
          </a:p>
        </p:txBody>
      </p:sp>
      <p:sp>
        <p:nvSpPr>
          <p:cNvPr id="408" name="Google Shape;408;p39">
            <a:extLst>
              <a:ext uri="{FF2B5EF4-FFF2-40B4-BE49-F238E27FC236}">
                <a16:creationId xmlns:a16="http://schemas.microsoft.com/office/drawing/2014/main" id="{7EA7637C-D549-B7EF-749A-1565F0F37BE8}"/>
              </a:ext>
            </a:extLst>
          </p:cNvPr>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 name="Rectangle: Rounded Corners 2">
            <a:extLst>
              <a:ext uri="{FF2B5EF4-FFF2-40B4-BE49-F238E27FC236}">
                <a16:creationId xmlns:a16="http://schemas.microsoft.com/office/drawing/2014/main" id="{93B7D789-BB91-9420-9A7A-11136CF5320C}"/>
              </a:ext>
            </a:extLst>
          </p:cNvPr>
          <p:cNvSpPr/>
          <p:nvPr/>
        </p:nvSpPr>
        <p:spPr>
          <a:xfrm>
            <a:off x="5607332" y="5236296"/>
            <a:ext cx="530493" cy="529489"/>
          </a:xfrm>
          <a:prstGeom prst="roundRect">
            <a:avLst/>
          </a:prstGeom>
          <a:solidFill>
            <a:schemeClr val="tx1">
              <a:lumMod val="65000"/>
              <a:lumOff val="35000"/>
            </a:schemeClr>
          </a:solidFill>
          <a:ln>
            <a:solidFill>
              <a:srgbClr val="FFC000"/>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800">
                <a:solidFill>
                  <a:schemeClr val="bg1"/>
                </a:solidFill>
                <a:cs typeface="Arial"/>
              </a:rPr>
              <a:t>Start pos</a:t>
            </a:r>
            <a:endParaRPr lang="en-US">
              <a:solidFill>
                <a:schemeClr val="bg1"/>
              </a:solidFill>
              <a:cs typeface="Arial"/>
            </a:endParaRPr>
          </a:p>
        </p:txBody>
      </p:sp>
      <p:cxnSp>
        <p:nvCxnSpPr>
          <p:cNvPr id="5" name="Straight Arrow Connector 4">
            <a:extLst>
              <a:ext uri="{FF2B5EF4-FFF2-40B4-BE49-F238E27FC236}">
                <a16:creationId xmlns:a16="http://schemas.microsoft.com/office/drawing/2014/main" id="{C012E302-0889-17C8-FF55-6519945DBADA}"/>
              </a:ext>
            </a:extLst>
          </p:cNvPr>
          <p:cNvCxnSpPr/>
          <p:nvPr/>
        </p:nvCxnSpPr>
        <p:spPr>
          <a:xfrm flipH="1">
            <a:off x="4767771" y="5507530"/>
            <a:ext cx="725920" cy="15020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 name="Speech Bubble: Oval 5">
            <a:extLst>
              <a:ext uri="{FF2B5EF4-FFF2-40B4-BE49-F238E27FC236}">
                <a16:creationId xmlns:a16="http://schemas.microsoft.com/office/drawing/2014/main" id="{2678DC9F-A44A-CD0C-0CE8-C012F41D78B6}"/>
              </a:ext>
            </a:extLst>
          </p:cNvPr>
          <p:cNvSpPr/>
          <p:nvPr/>
        </p:nvSpPr>
        <p:spPr>
          <a:xfrm flipV="1">
            <a:off x="4219949" y="5818532"/>
            <a:ext cx="1531751" cy="829444"/>
          </a:xfrm>
          <a:prstGeom prst="wedgeEllipseCallou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a:cs typeface="Arial"/>
            </a:endParaRPr>
          </a:p>
        </p:txBody>
      </p:sp>
      <p:sp>
        <p:nvSpPr>
          <p:cNvPr id="7" name="TextBox 6">
            <a:extLst>
              <a:ext uri="{FF2B5EF4-FFF2-40B4-BE49-F238E27FC236}">
                <a16:creationId xmlns:a16="http://schemas.microsoft.com/office/drawing/2014/main" id="{8C63148D-C576-B0B8-D999-A885307ADB4A}"/>
              </a:ext>
            </a:extLst>
          </p:cNvPr>
          <p:cNvSpPr txBox="1"/>
          <p:nvPr/>
        </p:nvSpPr>
        <p:spPr>
          <a:xfrm>
            <a:off x="4214092" y="6101473"/>
            <a:ext cx="1544472" cy="553998"/>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800">
                <a:solidFill>
                  <a:srgbClr val="FFFFFF"/>
                </a:solidFill>
              </a:rPr>
              <a:t>Pick up as many blocks here as possible</a:t>
            </a:r>
            <a:endParaRPr lang="en-US" sz="800"/>
          </a:p>
          <a:p>
            <a:pPr algn="ctr"/>
            <a:endParaRPr lang="en-US"/>
          </a:p>
        </p:txBody>
      </p:sp>
      <p:cxnSp>
        <p:nvCxnSpPr>
          <p:cNvPr id="9" name="Straight Arrow Connector 8">
            <a:extLst>
              <a:ext uri="{FF2B5EF4-FFF2-40B4-BE49-F238E27FC236}">
                <a16:creationId xmlns:a16="http://schemas.microsoft.com/office/drawing/2014/main" id="{697F32CB-E409-CE28-B279-569F06BEB4C6}"/>
              </a:ext>
            </a:extLst>
          </p:cNvPr>
          <p:cNvCxnSpPr>
            <a:cxnSpLocks/>
          </p:cNvCxnSpPr>
          <p:nvPr/>
        </p:nvCxnSpPr>
        <p:spPr>
          <a:xfrm flipH="1" flipV="1">
            <a:off x="4267299" y="4638995"/>
            <a:ext cx="532578" cy="75247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67BA1163-A0FF-11F9-380C-7524EDD5D651}"/>
              </a:ext>
            </a:extLst>
          </p:cNvPr>
          <p:cNvSpPr/>
          <p:nvPr/>
        </p:nvSpPr>
        <p:spPr>
          <a:xfrm>
            <a:off x="4731847" y="5365250"/>
            <a:ext cx="583624" cy="582627"/>
          </a:xfrm>
          <a:prstGeom prst="roundRect">
            <a:avLst/>
          </a:prstGeom>
          <a:solidFill>
            <a:srgbClr val="000000">
              <a:alpha val="18000"/>
            </a:srgbClr>
          </a:solidFill>
          <a:ln>
            <a:solidFill>
              <a:srgbClr val="FFC000"/>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endParaRPr lang="en-US" sz="800">
              <a:cs typeface="Arial"/>
            </a:endParaRPr>
          </a:p>
        </p:txBody>
      </p:sp>
      <p:sp>
        <p:nvSpPr>
          <p:cNvPr id="11" name="Rectangle: Rounded Corners 10">
            <a:extLst>
              <a:ext uri="{FF2B5EF4-FFF2-40B4-BE49-F238E27FC236}">
                <a16:creationId xmlns:a16="http://schemas.microsoft.com/office/drawing/2014/main" id="{BBC8970C-C5DA-80A1-075B-E8B6346E9726}"/>
              </a:ext>
            </a:extLst>
          </p:cNvPr>
          <p:cNvSpPr/>
          <p:nvPr/>
        </p:nvSpPr>
        <p:spPr>
          <a:xfrm rot="-2820000">
            <a:off x="4063796" y="4127293"/>
            <a:ext cx="583624" cy="582627"/>
          </a:xfrm>
          <a:prstGeom prst="roundRect">
            <a:avLst/>
          </a:prstGeom>
          <a:solidFill>
            <a:srgbClr val="000000">
              <a:alpha val="18000"/>
            </a:srgbClr>
          </a:solidFill>
          <a:ln>
            <a:solidFill>
              <a:srgbClr val="FFC000"/>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endParaRPr lang="en-US" sz="800">
              <a:cs typeface="Arial"/>
            </a:endParaRPr>
          </a:p>
        </p:txBody>
      </p:sp>
      <p:sp>
        <p:nvSpPr>
          <p:cNvPr id="12" name="Speech Bubble: Oval 11">
            <a:extLst>
              <a:ext uri="{FF2B5EF4-FFF2-40B4-BE49-F238E27FC236}">
                <a16:creationId xmlns:a16="http://schemas.microsoft.com/office/drawing/2014/main" id="{22688945-FF51-96B4-5D58-67BA2EFA093C}"/>
              </a:ext>
            </a:extLst>
          </p:cNvPr>
          <p:cNvSpPr/>
          <p:nvPr/>
        </p:nvSpPr>
        <p:spPr>
          <a:xfrm flipH="1">
            <a:off x="2711739" y="3230698"/>
            <a:ext cx="1639078" cy="963015"/>
          </a:xfrm>
          <a:prstGeom prst="wedgeEllipseCallou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800">
                <a:cs typeface="Arial"/>
              </a:rPr>
              <a:t>Deposit blocks to goal</a:t>
            </a:r>
          </a:p>
        </p:txBody>
      </p:sp>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2EBAAF19-5694-1E1E-3BB3-0547DE30C187}"/>
                  </a:ext>
                </a:extLst>
              </p14:cNvPr>
              <p14:cNvContentPartPr/>
              <p14:nvPr/>
            </p14:nvContentPartPr>
            <p14:xfrm>
              <a:off x="1852602" y="301905"/>
              <a:ext cx="13722" cy="13722"/>
            </p14:xfrm>
          </p:contentPart>
        </mc:Choice>
        <mc:Fallback xmlns="">
          <p:pic>
            <p:nvPicPr>
              <p:cNvPr id="13" name="Ink 12">
                <a:extLst>
                  <a:ext uri="{FF2B5EF4-FFF2-40B4-BE49-F238E27FC236}">
                    <a16:creationId xmlns:a16="http://schemas.microsoft.com/office/drawing/2014/main" id="{2EBAAF19-5694-1E1E-3BB3-0547DE30C187}"/>
                  </a:ext>
                </a:extLst>
              </p:cNvPr>
              <p:cNvPicPr/>
              <p:nvPr/>
            </p:nvPicPr>
            <p:blipFill>
              <a:blip r:embed="rId5"/>
              <a:stretch>
                <a:fillRect/>
              </a:stretch>
            </p:blipFill>
            <p:spPr>
              <a:xfrm>
                <a:off x="1166502" y="-384195"/>
                <a:ext cx="1372200" cy="1372200"/>
              </a:xfrm>
              <a:prstGeom prst="rect">
                <a:avLst/>
              </a:prstGeom>
            </p:spPr>
          </p:pic>
        </mc:Fallback>
      </mc:AlternateContent>
      <p:sp>
        <p:nvSpPr>
          <p:cNvPr id="15" name="TextBox 14">
            <a:extLst>
              <a:ext uri="{FF2B5EF4-FFF2-40B4-BE49-F238E27FC236}">
                <a16:creationId xmlns:a16="http://schemas.microsoft.com/office/drawing/2014/main" id="{017EFD11-DCC8-7CD3-B38E-604500983888}"/>
              </a:ext>
            </a:extLst>
          </p:cNvPr>
          <p:cNvSpPr txBox="1"/>
          <p:nvPr/>
        </p:nvSpPr>
        <p:spPr>
          <a:xfrm>
            <a:off x="225287" y="212035"/>
            <a:ext cx="3558988" cy="523220"/>
          </a:xfrm>
          <a:prstGeom prst="rect">
            <a:avLst/>
          </a:prstGeom>
          <a:noFill/>
        </p:spPr>
        <p:txBody>
          <a:bodyPr wrap="none" lIns="91440" tIns="45720" rIns="91440" bIns="45720" rtlCol="0" anchor="t">
            <a:spAutoFit/>
          </a:bodyPr>
          <a:lstStyle/>
          <a:p>
            <a:r>
              <a:rPr lang="en-US" sz="2800" b="1"/>
              <a:t>Autonomous Plan 1</a:t>
            </a:r>
            <a:endParaRPr lang="en-US"/>
          </a:p>
        </p:txBody>
      </p:sp>
      <p:pic>
        <p:nvPicPr>
          <p:cNvPr id="14" name="Picture 13" descr="A yellow circle and black squares&#10;&#10;AI-generated content may be incorrect.">
            <a:extLst>
              <a:ext uri="{FF2B5EF4-FFF2-40B4-BE49-F238E27FC236}">
                <a16:creationId xmlns:a16="http://schemas.microsoft.com/office/drawing/2014/main" id="{88B08376-0799-FE67-F522-5D4FC1F7B23A}"/>
              </a:ext>
            </a:extLst>
          </p:cNvPr>
          <p:cNvPicPr>
            <a:picLocks noChangeAspect="1"/>
          </p:cNvPicPr>
          <p:nvPr/>
        </p:nvPicPr>
        <p:blipFill>
          <a:blip r:embed="rId6"/>
          <a:stretch>
            <a:fillRect/>
          </a:stretch>
        </p:blipFill>
        <p:spPr>
          <a:xfrm>
            <a:off x="7153164" y="-9478"/>
            <a:ext cx="603019" cy="809871"/>
          </a:xfrm>
          <a:prstGeom prst="rect">
            <a:avLst/>
          </a:prstGeom>
        </p:spPr>
      </p:pic>
    </p:spTree>
    <p:extLst>
      <p:ext uri="{BB962C8B-B14F-4D97-AF65-F5344CB8AC3E}">
        <p14:creationId xmlns:p14="http://schemas.microsoft.com/office/powerpoint/2010/main" val="18807501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pic>
        <p:nvPicPr>
          <p:cNvPr id="2" name="Picture 1" descr="A diagram of a room with blue and red circles and circles&#10;&#10;AI-generated content may be incorrect.">
            <a:extLst>
              <a:ext uri="{FF2B5EF4-FFF2-40B4-BE49-F238E27FC236}">
                <a16:creationId xmlns:a16="http://schemas.microsoft.com/office/drawing/2014/main" id="{987EE187-C279-D20F-0B67-558DB630C414}"/>
              </a:ext>
            </a:extLst>
          </p:cNvPr>
          <p:cNvPicPr>
            <a:picLocks noChangeAspect="1"/>
          </p:cNvPicPr>
          <p:nvPr/>
        </p:nvPicPr>
        <p:blipFill>
          <a:blip r:embed="rId3"/>
          <a:stretch>
            <a:fillRect/>
          </a:stretch>
        </p:blipFill>
        <p:spPr>
          <a:xfrm>
            <a:off x="132180" y="1223384"/>
            <a:ext cx="7512568" cy="7241734"/>
          </a:xfrm>
          <a:prstGeom prst="rect">
            <a:avLst/>
          </a:prstGeom>
        </p:spPr>
      </p:pic>
      <p:sp>
        <p:nvSpPr>
          <p:cNvPr id="405" name="Google Shape;405;p39"/>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a:buSzPts val="1100"/>
            </a:pPr>
            <a:r>
              <a:rPr lang="en"/>
              <a:t>“Push Back” Starting Field with Frozen Game Objects</a:t>
            </a:r>
            <a:endParaRPr/>
          </a:p>
          <a:p>
            <a:pPr marL="0" lvl="0" indent="0" algn="l" rtl="0">
              <a:spcBef>
                <a:spcPts val="0"/>
              </a:spcBef>
              <a:spcAft>
                <a:spcPts val="0"/>
              </a:spcAft>
              <a:buNone/>
            </a:pPr>
            <a:endParaRPr/>
          </a:p>
        </p:txBody>
      </p:sp>
      <p:sp>
        <p:nvSpPr>
          <p:cNvPr id="406" name="Google Shape;406;p39"/>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indent="0"/>
            <a:r>
              <a:rPr lang="en-US"/>
              <a:t>Kirby Larson</a:t>
            </a:r>
            <a:endParaRPr/>
          </a:p>
        </p:txBody>
      </p:sp>
      <p:sp>
        <p:nvSpPr>
          <p:cNvPr id="407" name="Google Shape;407;p39"/>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9/4/25</a:t>
            </a:r>
            <a:endParaRPr/>
          </a:p>
        </p:txBody>
      </p:sp>
      <p:sp>
        <p:nvSpPr>
          <p:cNvPr id="408" name="Google Shape;408;p39"/>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0D4DE4A2-3B1E-253C-E803-6EE169285277}"/>
              </a:ext>
            </a:extLst>
          </p:cNvPr>
          <p:cNvSpPr txBox="1"/>
          <p:nvPr/>
        </p:nvSpPr>
        <p:spPr>
          <a:xfrm>
            <a:off x="225287" y="212035"/>
            <a:ext cx="3558988" cy="523220"/>
          </a:xfrm>
          <a:prstGeom prst="rect">
            <a:avLst/>
          </a:prstGeom>
          <a:noFill/>
        </p:spPr>
        <p:txBody>
          <a:bodyPr wrap="none" lIns="91440" tIns="45720" rIns="91440" bIns="45720" rtlCol="0" anchor="t">
            <a:spAutoFit/>
          </a:bodyPr>
          <a:lstStyle/>
          <a:p>
            <a:r>
              <a:rPr lang="en-US" sz="2800" b="1"/>
              <a:t>Autonomous Plan 2</a:t>
            </a:r>
          </a:p>
        </p:txBody>
      </p:sp>
      <p:sp>
        <p:nvSpPr>
          <p:cNvPr id="8" name="Rectangle: Rounded Corners 7">
            <a:extLst>
              <a:ext uri="{FF2B5EF4-FFF2-40B4-BE49-F238E27FC236}">
                <a16:creationId xmlns:a16="http://schemas.microsoft.com/office/drawing/2014/main" id="{2ABDEF9D-8E55-2A26-35A7-81E53BBB66BC}"/>
              </a:ext>
            </a:extLst>
          </p:cNvPr>
          <p:cNvSpPr/>
          <p:nvPr/>
        </p:nvSpPr>
        <p:spPr>
          <a:xfrm>
            <a:off x="5607332" y="5236296"/>
            <a:ext cx="530493" cy="529489"/>
          </a:xfrm>
          <a:prstGeom prst="roundRect">
            <a:avLst/>
          </a:prstGeom>
          <a:solidFill>
            <a:schemeClr val="tx1">
              <a:lumMod val="65000"/>
              <a:lumOff val="35000"/>
            </a:schemeClr>
          </a:solidFill>
          <a:ln>
            <a:solidFill>
              <a:srgbClr val="FFC000"/>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800">
                <a:solidFill>
                  <a:schemeClr val="bg1"/>
                </a:solidFill>
                <a:cs typeface="Arial"/>
              </a:rPr>
              <a:t>Start pos</a:t>
            </a:r>
            <a:endParaRPr lang="en-US">
              <a:solidFill>
                <a:schemeClr val="bg1"/>
              </a:solidFill>
              <a:cs typeface="Arial"/>
            </a:endParaRPr>
          </a:p>
        </p:txBody>
      </p:sp>
      <p:sp>
        <p:nvSpPr>
          <p:cNvPr id="10" name="Rectangle: Rounded Corners 9">
            <a:extLst>
              <a:ext uri="{FF2B5EF4-FFF2-40B4-BE49-F238E27FC236}">
                <a16:creationId xmlns:a16="http://schemas.microsoft.com/office/drawing/2014/main" id="{B19135DC-A0BF-A356-5E6A-51EB4DA16864}"/>
              </a:ext>
            </a:extLst>
          </p:cNvPr>
          <p:cNvSpPr/>
          <p:nvPr/>
        </p:nvSpPr>
        <p:spPr>
          <a:xfrm>
            <a:off x="5376325" y="6164764"/>
            <a:ext cx="583624" cy="582627"/>
          </a:xfrm>
          <a:prstGeom prst="roundRect">
            <a:avLst/>
          </a:prstGeom>
          <a:solidFill>
            <a:srgbClr val="000000">
              <a:alpha val="18000"/>
            </a:srgbClr>
          </a:solidFill>
          <a:ln>
            <a:solidFill>
              <a:srgbClr val="FFC000"/>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endParaRPr lang="en-US" sz="800">
              <a:cs typeface="Arial"/>
            </a:endParaRPr>
          </a:p>
        </p:txBody>
      </p:sp>
      <p:sp>
        <p:nvSpPr>
          <p:cNvPr id="11" name="Rectangle: Rounded Corners 10">
            <a:extLst>
              <a:ext uri="{FF2B5EF4-FFF2-40B4-BE49-F238E27FC236}">
                <a16:creationId xmlns:a16="http://schemas.microsoft.com/office/drawing/2014/main" id="{61B788DD-1E77-E98F-A03E-FB3B3BC28DA3}"/>
              </a:ext>
            </a:extLst>
          </p:cNvPr>
          <p:cNvSpPr/>
          <p:nvPr/>
        </p:nvSpPr>
        <p:spPr>
          <a:xfrm>
            <a:off x="4721455" y="5352355"/>
            <a:ext cx="583624" cy="582627"/>
          </a:xfrm>
          <a:prstGeom prst="roundRect">
            <a:avLst/>
          </a:prstGeom>
          <a:solidFill>
            <a:srgbClr val="000000">
              <a:alpha val="18000"/>
            </a:srgbClr>
          </a:solidFill>
          <a:ln>
            <a:solidFill>
              <a:srgbClr val="FFC000"/>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endParaRPr lang="en-US" sz="800">
              <a:cs typeface="Arial"/>
            </a:endParaRPr>
          </a:p>
        </p:txBody>
      </p:sp>
      <p:sp>
        <p:nvSpPr>
          <p:cNvPr id="12" name="Rectangle: Rounded Corners 11">
            <a:extLst>
              <a:ext uri="{FF2B5EF4-FFF2-40B4-BE49-F238E27FC236}">
                <a16:creationId xmlns:a16="http://schemas.microsoft.com/office/drawing/2014/main" id="{CB759BFE-F38C-9B21-0233-718618CF47BB}"/>
              </a:ext>
            </a:extLst>
          </p:cNvPr>
          <p:cNvSpPr/>
          <p:nvPr/>
        </p:nvSpPr>
        <p:spPr>
          <a:xfrm rot="13380000">
            <a:off x="4079177" y="5107342"/>
            <a:ext cx="583624" cy="582627"/>
          </a:xfrm>
          <a:prstGeom prst="roundRect">
            <a:avLst/>
          </a:prstGeom>
          <a:solidFill>
            <a:srgbClr val="000000">
              <a:alpha val="18000"/>
            </a:srgbClr>
          </a:solidFill>
          <a:ln>
            <a:solidFill>
              <a:srgbClr val="FFC000"/>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endParaRPr lang="en-US" sz="800">
              <a:cs typeface="Arial"/>
            </a:endParaRPr>
          </a:p>
        </p:txBody>
      </p:sp>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895F28F5-D7DC-9D44-75AF-F0ED88A13A6A}"/>
                  </a:ext>
                </a:extLst>
              </p14:cNvPr>
              <p14:cNvContentPartPr/>
              <p14:nvPr/>
            </p14:nvContentPartPr>
            <p14:xfrm>
              <a:off x="4762373" y="5471552"/>
              <a:ext cx="1003684" cy="1046717"/>
            </p14:xfrm>
          </p:contentPart>
        </mc:Choice>
        <mc:Fallback xmlns="">
          <p:pic>
            <p:nvPicPr>
              <p:cNvPr id="18" name="Ink 17">
                <a:extLst>
                  <a:ext uri="{FF2B5EF4-FFF2-40B4-BE49-F238E27FC236}">
                    <a16:creationId xmlns:a16="http://schemas.microsoft.com/office/drawing/2014/main" id="{895F28F5-D7DC-9D44-75AF-F0ED88A13A6A}"/>
                  </a:ext>
                </a:extLst>
              </p:cNvPr>
              <p:cNvPicPr/>
              <p:nvPr/>
            </p:nvPicPr>
            <p:blipFill>
              <a:blip r:embed="rId5"/>
              <a:stretch>
                <a:fillRect/>
              </a:stretch>
            </p:blipFill>
            <p:spPr>
              <a:xfrm>
                <a:off x="4744379" y="5453555"/>
                <a:ext cx="1039311" cy="108235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770794F5-646C-20ED-08DA-DFA8EC7FA9B1}"/>
                  </a:ext>
                </a:extLst>
              </p14:cNvPr>
              <p14:cNvContentPartPr/>
              <p14:nvPr/>
            </p14:nvContentPartPr>
            <p14:xfrm>
              <a:off x="5562391" y="6357837"/>
              <a:ext cx="178049" cy="273335"/>
            </p14:xfrm>
          </p:contentPart>
        </mc:Choice>
        <mc:Fallback xmlns="">
          <p:pic>
            <p:nvPicPr>
              <p:cNvPr id="20" name="Ink 19">
                <a:extLst>
                  <a:ext uri="{FF2B5EF4-FFF2-40B4-BE49-F238E27FC236}">
                    <a16:creationId xmlns:a16="http://schemas.microsoft.com/office/drawing/2014/main" id="{770794F5-646C-20ED-08DA-DFA8EC7FA9B1}"/>
                  </a:ext>
                </a:extLst>
              </p:cNvPr>
              <p:cNvPicPr/>
              <p:nvPr/>
            </p:nvPicPr>
            <p:blipFill>
              <a:blip r:embed="rId7"/>
              <a:stretch>
                <a:fillRect/>
              </a:stretch>
            </p:blipFill>
            <p:spPr>
              <a:xfrm>
                <a:off x="5544443" y="6339878"/>
                <a:ext cx="213587" cy="30889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9FE6EA01-50C2-4948-298B-2FF062FC68BF}"/>
                  </a:ext>
                </a:extLst>
              </p14:cNvPr>
              <p14:cNvContentPartPr/>
              <p14:nvPr/>
            </p14:nvContentPartPr>
            <p14:xfrm>
              <a:off x="4930476" y="5583235"/>
              <a:ext cx="910547" cy="873231"/>
            </p14:xfrm>
          </p:contentPart>
        </mc:Choice>
        <mc:Fallback xmlns="">
          <p:pic>
            <p:nvPicPr>
              <p:cNvPr id="27" name="Ink 26">
                <a:extLst>
                  <a:ext uri="{FF2B5EF4-FFF2-40B4-BE49-F238E27FC236}">
                    <a16:creationId xmlns:a16="http://schemas.microsoft.com/office/drawing/2014/main" id="{9FE6EA01-50C2-4948-298B-2FF062FC68BF}"/>
                  </a:ext>
                </a:extLst>
              </p:cNvPr>
              <p:cNvPicPr/>
              <p:nvPr/>
            </p:nvPicPr>
            <p:blipFill>
              <a:blip r:embed="rId9"/>
              <a:stretch>
                <a:fillRect/>
              </a:stretch>
            </p:blipFill>
            <p:spPr>
              <a:xfrm>
                <a:off x="4912488" y="5565245"/>
                <a:ext cx="946163" cy="90885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 name="Ink 27">
                <a:extLst>
                  <a:ext uri="{FF2B5EF4-FFF2-40B4-BE49-F238E27FC236}">
                    <a16:creationId xmlns:a16="http://schemas.microsoft.com/office/drawing/2014/main" id="{D233F650-B2DE-F94A-2C0A-4CCBF9D95BF8}"/>
                  </a:ext>
                </a:extLst>
              </p14:cNvPr>
              <p14:cNvContentPartPr/>
              <p14:nvPr/>
            </p14:nvContentPartPr>
            <p14:xfrm>
              <a:off x="4923910" y="5583971"/>
              <a:ext cx="249050" cy="165479"/>
            </p14:xfrm>
          </p:contentPart>
        </mc:Choice>
        <mc:Fallback xmlns="">
          <p:pic>
            <p:nvPicPr>
              <p:cNvPr id="28" name="Ink 27">
                <a:extLst>
                  <a:ext uri="{FF2B5EF4-FFF2-40B4-BE49-F238E27FC236}">
                    <a16:creationId xmlns:a16="http://schemas.microsoft.com/office/drawing/2014/main" id="{D233F650-B2DE-F94A-2C0A-4CCBF9D95BF8}"/>
                  </a:ext>
                </a:extLst>
              </p:cNvPr>
              <p:cNvPicPr/>
              <p:nvPr/>
            </p:nvPicPr>
            <p:blipFill>
              <a:blip r:embed="rId11"/>
              <a:stretch>
                <a:fillRect/>
              </a:stretch>
            </p:blipFill>
            <p:spPr>
              <a:xfrm>
                <a:off x="4905941" y="5565984"/>
                <a:ext cx="284629" cy="20109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9" name="Ink 28">
                <a:extLst>
                  <a:ext uri="{FF2B5EF4-FFF2-40B4-BE49-F238E27FC236}">
                    <a16:creationId xmlns:a16="http://schemas.microsoft.com/office/drawing/2014/main" id="{DF60E814-807A-33E9-1CF7-F022202A3ECC}"/>
                  </a:ext>
                </a:extLst>
              </p14:cNvPr>
              <p14:cNvContentPartPr/>
              <p14:nvPr/>
            </p14:nvContentPartPr>
            <p14:xfrm>
              <a:off x="4885975" y="5462206"/>
              <a:ext cx="265697" cy="106591"/>
            </p14:xfrm>
          </p:contentPart>
        </mc:Choice>
        <mc:Fallback xmlns="">
          <p:pic>
            <p:nvPicPr>
              <p:cNvPr id="29" name="Ink 28">
                <a:extLst>
                  <a:ext uri="{FF2B5EF4-FFF2-40B4-BE49-F238E27FC236}">
                    <a16:creationId xmlns:a16="http://schemas.microsoft.com/office/drawing/2014/main" id="{DF60E814-807A-33E9-1CF7-F022202A3ECC}"/>
                  </a:ext>
                </a:extLst>
              </p:cNvPr>
              <p:cNvPicPr/>
              <p:nvPr/>
            </p:nvPicPr>
            <p:blipFill>
              <a:blip r:embed="rId13"/>
              <a:stretch>
                <a:fillRect/>
              </a:stretch>
            </p:blipFill>
            <p:spPr>
              <a:xfrm>
                <a:off x="4867998" y="5444261"/>
                <a:ext cx="301291" cy="14212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Ink 30">
                <a:extLst>
                  <a:ext uri="{FF2B5EF4-FFF2-40B4-BE49-F238E27FC236}">
                    <a16:creationId xmlns:a16="http://schemas.microsoft.com/office/drawing/2014/main" id="{0168DFCE-5A4B-3E31-1326-CBB15E3E9714}"/>
                  </a:ext>
                </a:extLst>
              </p14:cNvPr>
              <p14:cNvContentPartPr/>
              <p14:nvPr/>
            </p14:nvContentPartPr>
            <p14:xfrm>
              <a:off x="4240599" y="5181085"/>
              <a:ext cx="690897" cy="402886"/>
            </p14:xfrm>
          </p:contentPart>
        </mc:Choice>
        <mc:Fallback xmlns="">
          <p:pic>
            <p:nvPicPr>
              <p:cNvPr id="31" name="Ink 30">
                <a:extLst>
                  <a:ext uri="{FF2B5EF4-FFF2-40B4-BE49-F238E27FC236}">
                    <a16:creationId xmlns:a16="http://schemas.microsoft.com/office/drawing/2014/main" id="{0168DFCE-5A4B-3E31-1326-CBB15E3E9714}"/>
                  </a:ext>
                </a:extLst>
              </p:cNvPr>
              <p:cNvPicPr/>
              <p:nvPr/>
            </p:nvPicPr>
            <p:blipFill>
              <a:blip r:embed="rId15"/>
              <a:stretch>
                <a:fillRect/>
              </a:stretch>
            </p:blipFill>
            <p:spPr>
              <a:xfrm>
                <a:off x="4222616" y="5163099"/>
                <a:ext cx="726503" cy="438498"/>
              </a:xfrm>
              <a:prstGeom prst="rect">
                <a:avLst/>
              </a:prstGeom>
            </p:spPr>
          </p:pic>
        </mc:Fallback>
      </mc:AlternateContent>
      <p:sp>
        <p:nvSpPr>
          <p:cNvPr id="36" name="Callout: Bent Line 35">
            <a:extLst>
              <a:ext uri="{FF2B5EF4-FFF2-40B4-BE49-F238E27FC236}">
                <a16:creationId xmlns:a16="http://schemas.microsoft.com/office/drawing/2014/main" id="{1270A340-F1FE-B000-8F07-3F81313369F3}"/>
              </a:ext>
            </a:extLst>
          </p:cNvPr>
          <p:cNvSpPr/>
          <p:nvPr/>
        </p:nvSpPr>
        <p:spPr>
          <a:xfrm>
            <a:off x="6522178" y="5277989"/>
            <a:ext cx="1706306" cy="970699"/>
          </a:xfrm>
          <a:prstGeom prst="borderCallout2">
            <a:avLst/>
          </a:prstGeom>
          <a:solidFill>
            <a:schemeClr val="tx1">
              <a:lumMod val="95000"/>
              <a:lumOff val="5000"/>
            </a:schemeClr>
          </a:solid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cs typeface="Arial"/>
              </a:rPr>
              <a:t>Clear intake</a:t>
            </a:r>
            <a:endParaRPr lang="en-US"/>
          </a:p>
        </p:txBody>
      </p:sp>
      <p:pic>
        <p:nvPicPr>
          <p:cNvPr id="6" name="Picture 5" descr="A yellow circle and black squares&#10;&#10;AI-generated content may be incorrect.">
            <a:extLst>
              <a:ext uri="{FF2B5EF4-FFF2-40B4-BE49-F238E27FC236}">
                <a16:creationId xmlns:a16="http://schemas.microsoft.com/office/drawing/2014/main" id="{8BA1956A-C9E8-4B8D-49D7-5A268F354115}"/>
              </a:ext>
            </a:extLst>
          </p:cNvPr>
          <p:cNvPicPr>
            <a:picLocks noChangeAspect="1"/>
          </p:cNvPicPr>
          <p:nvPr/>
        </p:nvPicPr>
        <p:blipFill>
          <a:blip r:embed="rId16"/>
          <a:stretch>
            <a:fillRect/>
          </a:stretch>
        </p:blipFill>
        <p:spPr>
          <a:xfrm>
            <a:off x="7153164" y="-9478"/>
            <a:ext cx="603019" cy="809871"/>
          </a:xfrm>
          <a:prstGeom prst="rect">
            <a:avLst/>
          </a:prstGeom>
        </p:spPr>
      </p:pic>
    </p:spTree>
    <p:extLst>
      <p:ext uri="{BB962C8B-B14F-4D97-AF65-F5344CB8AC3E}">
        <p14:creationId xmlns:p14="http://schemas.microsoft.com/office/powerpoint/2010/main" val="40434409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 name="Subtitle 3">
            <a:extLst>
              <a:ext uri="{FF2B5EF4-FFF2-40B4-BE49-F238E27FC236}">
                <a16:creationId xmlns:a16="http://schemas.microsoft.com/office/drawing/2014/main" id="{223F3BCC-80EF-24E2-5B9B-76C21854D1AD}"/>
              </a:ext>
            </a:extLst>
          </p:cNvPr>
          <p:cNvSpPr>
            <a:spLocks noGrp="1"/>
          </p:cNvSpPr>
          <p:nvPr>
            <p:ph type="subTitle" idx="3"/>
          </p:nvPr>
        </p:nvSpPr>
        <p:spPr/>
        <p:txBody>
          <a:bodyPr/>
          <a:lstStyle/>
          <a:p>
            <a:endParaRPr lang="en-US"/>
          </a:p>
        </p:txBody>
      </p:sp>
      <p:graphicFrame>
        <p:nvGraphicFramePr>
          <p:cNvPr id="5" name="Table 4">
            <a:extLst>
              <a:ext uri="{FF2B5EF4-FFF2-40B4-BE49-F238E27FC236}">
                <a16:creationId xmlns:a16="http://schemas.microsoft.com/office/drawing/2014/main" id="{4AE6A571-AD9E-8676-FF44-FFE21B91AE63}"/>
              </a:ext>
            </a:extLst>
          </p:cNvPr>
          <p:cNvGraphicFramePr>
            <a:graphicFrameLocks noGrp="1"/>
          </p:cNvGraphicFramePr>
          <p:nvPr>
            <p:extLst>
              <p:ext uri="{D42A27DB-BD31-4B8C-83A1-F6EECF244321}">
                <p14:modId xmlns:p14="http://schemas.microsoft.com/office/powerpoint/2010/main" val="3315231760"/>
              </p:ext>
            </p:extLst>
          </p:nvPr>
        </p:nvGraphicFramePr>
        <p:xfrm>
          <a:off x="148542" y="569435"/>
          <a:ext cx="7437783" cy="9449286"/>
        </p:xfrm>
        <a:graphic>
          <a:graphicData uri="http://schemas.openxmlformats.org/drawingml/2006/table">
            <a:tbl>
              <a:tblPr firstRow="1" bandRow="1">
                <a:tableStyleId>{616DA210-FB5B-4158-B5E0-FEB733F419BA}</a:tableStyleId>
              </a:tblPr>
              <a:tblGrid>
                <a:gridCol w="7437783">
                  <a:extLst>
                    <a:ext uri="{9D8B030D-6E8A-4147-A177-3AD203B41FA5}">
                      <a16:colId xmlns:a16="http://schemas.microsoft.com/office/drawing/2014/main" val="3865735456"/>
                    </a:ext>
                  </a:extLst>
                </a:gridCol>
              </a:tblGrid>
              <a:tr h="1643270">
                <a:tc>
                  <a:txBody>
                    <a:bodyPr/>
                    <a:lstStyle/>
                    <a:p>
                      <a:r>
                        <a:rPr lang="en-US" b="1" u="sng">
                          <a:solidFill>
                            <a:schemeClr val="accent3">
                              <a:lumMod val="75000"/>
                            </a:schemeClr>
                          </a:solidFill>
                        </a:rPr>
                        <a:t>Monday: </a:t>
                      </a:r>
                    </a:p>
                    <a:p>
                      <a:r>
                        <a:rPr lang="en-US"/>
                        <a:t>What has each team member done since the last meeting?</a:t>
                      </a:r>
                    </a:p>
                    <a:p>
                      <a:r>
                        <a:rPr lang="en-US" b="0"/>
                        <a:t>John and Ryder  built Conveyor supports.</a:t>
                      </a:r>
                    </a:p>
                    <a:p>
                      <a:r>
                        <a:rPr lang="en-US"/>
                        <a:t>What will each team member do today?</a:t>
                      </a:r>
                    </a:p>
                    <a:p>
                      <a:r>
                        <a:rPr lang="en-US" b="0"/>
                        <a:t>Working on conveyor </a:t>
                      </a:r>
                    </a:p>
                    <a:p>
                      <a:r>
                        <a:rPr lang="en-US"/>
                        <a:t>What problems are holding the team back?</a:t>
                      </a:r>
                    </a:p>
                    <a:p>
                      <a:r>
                        <a:rPr lang="en-US" b="0"/>
                        <a:t>None</a:t>
                      </a:r>
                    </a:p>
                  </a:txBody>
                  <a:tcPr/>
                </a:tc>
                <a:extLst>
                  <a:ext uri="{0D108BD9-81ED-4DB2-BD59-A6C34878D82A}">
                    <a16:rowId xmlns:a16="http://schemas.microsoft.com/office/drawing/2014/main" val="657236432"/>
                  </a:ext>
                </a:extLst>
              </a:tr>
              <a:tr h="1643270">
                <a:tc>
                  <a:txBody>
                    <a:bodyPr/>
                    <a:lstStyle/>
                    <a:p>
                      <a:r>
                        <a:rPr lang="en-US" b="1" u="sng">
                          <a:solidFill>
                            <a:schemeClr val="accent3">
                              <a:lumMod val="75000"/>
                            </a:schemeClr>
                          </a:solidFill>
                        </a:rPr>
                        <a:t>Tuesday:</a:t>
                      </a:r>
                    </a:p>
                    <a:p>
                      <a:r>
                        <a:rPr lang="en-US" b="1"/>
                        <a:t>What has each team member done since the last meeting?</a:t>
                      </a:r>
                    </a:p>
                    <a:p>
                      <a:r>
                        <a:rPr lang="en-US"/>
                        <a:t>Conveyor was attached</a:t>
                      </a:r>
                    </a:p>
                    <a:p>
                      <a:r>
                        <a:rPr lang="en-US" b="1"/>
                        <a:t>What will each team member do today?</a:t>
                      </a:r>
                    </a:p>
                    <a:p>
                      <a:pPr lvl="0">
                        <a:buNone/>
                      </a:pPr>
                      <a:r>
                        <a:rPr lang="en-US" sz="1400" b="0" i="0" u="none" strike="noStrike" noProof="0">
                          <a:solidFill>
                            <a:srgbClr val="000000"/>
                          </a:solidFill>
                          <a:latin typeface="Arial"/>
                        </a:rPr>
                        <a:t>Put the output on the robot</a:t>
                      </a:r>
                    </a:p>
                    <a:p>
                      <a:r>
                        <a:rPr lang="en-US" b="1"/>
                        <a:t>What problems are holding the team back?</a:t>
                      </a:r>
                    </a:p>
                    <a:p>
                      <a:r>
                        <a:rPr lang="en-US" b="0" i="0" u="none">
                          <a:solidFill>
                            <a:schemeClr val="tx1"/>
                          </a:solidFill>
                        </a:rPr>
                        <a:t>None</a:t>
                      </a:r>
                    </a:p>
                  </a:txBody>
                  <a:tcPr/>
                </a:tc>
                <a:extLst>
                  <a:ext uri="{0D108BD9-81ED-4DB2-BD59-A6C34878D82A}">
                    <a16:rowId xmlns:a16="http://schemas.microsoft.com/office/drawing/2014/main" val="1342840947"/>
                  </a:ext>
                </a:extLst>
              </a:tr>
              <a:tr h="1643270">
                <a:tc>
                  <a:txBody>
                    <a:bodyPr/>
                    <a:lstStyle/>
                    <a:p>
                      <a:r>
                        <a:rPr lang="en-US" b="1" u="sng">
                          <a:solidFill>
                            <a:schemeClr val="accent3">
                              <a:lumMod val="75000"/>
                            </a:schemeClr>
                          </a:solidFill>
                        </a:rPr>
                        <a:t>Wednesday:</a:t>
                      </a:r>
                    </a:p>
                    <a:p>
                      <a:r>
                        <a:rPr lang="en-US" b="1"/>
                        <a:t>What has each team member done since the last meeting?</a:t>
                      </a:r>
                    </a:p>
                    <a:p>
                      <a:pPr lvl="0">
                        <a:buNone/>
                      </a:pPr>
                      <a:r>
                        <a:rPr lang="en-US" sz="1400" b="0" i="0" u="none" strike="noStrike" noProof="0">
                          <a:solidFill>
                            <a:srgbClr val="000000"/>
                          </a:solidFill>
                          <a:latin typeface="Arial"/>
                        </a:rPr>
                        <a:t>Built a mostly functional conveyor</a:t>
                      </a:r>
                      <a:endParaRPr lang="en-US"/>
                    </a:p>
                    <a:p>
                      <a:r>
                        <a:rPr lang="en-US" b="1"/>
                        <a:t>What will each team member do today?</a:t>
                      </a:r>
                    </a:p>
                    <a:p>
                      <a:pPr lvl="0">
                        <a:buNone/>
                      </a:pPr>
                      <a:r>
                        <a:rPr lang="en-US" sz="1400" b="0" i="0" u="none" strike="noStrike" noProof="0">
                          <a:solidFill>
                            <a:srgbClr val="000000"/>
                          </a:solidFill>
                          <a:latin typeface="Arial"/>
                        </a:rPr>
                        <a:t>Add metal pieces to the frame to make the blocks go in the right places.</a:t>
                      </a:r>
                      <a:endParaRPr lang="en-US"/>
                    </a:p>
                    <a:p>
                      <a:r>
                        <a:rPr lang="en-US" b="1"/>
                        <a:t>What problems are holding the team back?</a:t>
                      </a:r>
                    </a:p>
                    <a:p>
                      <a:r>
                        <a:rPr lang="en-US" b="0" i="0" u="none">
                          <a:solidFill>
                            <a:schemeClr val="tx1"/>
                          </a:solidFill>
                        </a:rPr>
                        <a:t>None</a:t>
                      </a:r>
                    </a:p>
                  </a:txBody>
                  <a:tcPr/>
                </a:tc>
                <a:extLst>
                  <a:ext uri="{0D108BD9-81ED-4DB2-BD59-A6C34878D82A}">
                    <a16:rowId xmlns:a16="http://schemas.microsoft.com/office/drawing/2014/main" val="4025818452"/>
                  </a:ext>
                </a:extLst>
              </a:tr>
              <a:tr h="1643270">
                <a:tc>
                  <a:txBody>
                    <a:bodyPr/>
                    <a:lstStyle/>
                    <a:p>
                      <a:r>
                        <a:rPr lang="en-US" b="1" u="sng">
                          <a:solidFill>
                            <a:schemeClr val="accent3">
                              <a:lumMod val="75000"/>
                            </a:schemeClr>
                          </a:solidFill>
                        </a:rPr>
                        <a:t>Thursday:</a:t>
                      </a:r>
                    </a:p>
                    <a:p>
                      <a:r>
                        <a:rPr lang="en-US" b="1"/>
                        <a:t>What has each team member done since the last meeting?</a:t>
                      </a:r>
                    </a:p>
                    <a:p>
                      <a:r>
                        <a:rPr lang="en-US"/>
                        <a:t>Added parts to make the blocks move correctly.</a:t>
                      </a:r>
                    </a:p>
                    <a:p>
                      <a:r>
                        <a:rPr lang="en-US" b="1"/>
                        <a:t>What will each team member do today?</a:t>
                      </a:r>
                    </a:p>
                    <a:p>
                      <a:r>
                        <a:rPr lang="en-US"/>
                        <a:t>Read up on VEX Game Manual 2.0 changelogs and add more parts to make the blocks move correctly</a:t>
                      </a:r>
                    </a:p>
                    <a:p>
                      <a:r>
                        <a:rPr lang="en-US" b="1"/>
                        <a:t>What problems are holding the team back?</a:t>
                      </a:r>
                    </a:p>
                    <a:p>
                      <a:r>
                        <a:rPr lang="en-US" b="0" i="0" u="none">
                          <a:solidFill>
                            <a:schemeClr val="tx1"/>
                          </a:solidFill>
                        </a:rPr>
                        <a:t>None</a:t>
                      </a:r>
                    </a:p>
                  </a:txBody>
                  <a:tcPr/>
                </a:tc>
                <a:extLst>
                  <a:ext uri="{0D108BD9-81ED-4DB2-BD59-A6C34878D82A}">
                    <a16:rowId xmlns:a16="http://schemas.microsoft.com/office/drawing/2014/main" val="273272704"/>
                  </a:ext>
                </a:extLst>
              </a:tr>
              <a:tr h="2721156">
                <a:tc>
                  <a:txBody>
                    <a:bodyPr/>
                    <a:lstStyle/>
                    <a:p>
                      <a:r>
                        <a:rPr lang="en-US" b="1" u="sng">
                          <a:solidFill>
                            <a:schemeClr val="accent3">
                              <a:lumMod val="75000"/>
                            </a:schemeClr>
                          </a:solidFill>
                        </a:rPr>
                        <a:t>Friday:</a:t>
                      </a:r>
                    </a:p>
                    <a:p>
                      <a:r>
                        <a:rPr lang="en-US" b="1"/>
                        <a:t>What has each team member done since the last meeting?</a:t>
                      </a:r>
                    </a:p>
                    <a:p>
                      <a:r>
                        <a:rPr lang="en-US"/>
                        <a:t>Changed the design of the conveyor belt</a:t>
                      </a:r>
                    </a:p>
                    <a:p>
                      <a:r>
                        <a:rPr lang="en-US" b="1"/>
                        <a:t>What will each team member do today?</a:t>
                      </a:r>
                    </a:p>
                    <a:p>
                      <a:r>
                        <a:rPr lang="en-US"/>
                        <a:t>Changing the design of the conveyor belt... again</a:t>
                      </a:r>
                    </a:p>
                    <a:p>
                      <a:r>
                        <a:rPr lang="en-US" b="1"/>
                        <a:t>What problems are holding the team back?</a:t>
                      </a:r>
                    </a:p>
                    <a:p>
                      <a:r>
                        <a:rPr lang="en-US" b="0" i="0" u="none">
                          <a:solidFill>
                            <a:schemeClr val="tx1"/>
                          </a:solidFill>
                        </a:rPr>
                        <a:t>The conveyor belt is slow</a:t>
                      </a:r>
                    </a:p>
                  </a:txBody>
                  <a:tcPr/>
                </a:tc>
                <a:extLst>
                  <a:ext uri="{0D108BD9-81ED-4DB2-BD59-A6C34878D82A}">
                    <a16:rowId xmlns:a16="http://schemas.microsoft.com/office/drawing/2014/main" val="2298176126"/>
                  </a:ext>
                </a:extLst>
              </a:tr>
            </a:tbl>
          </a:graphicData>
        </a:graphic>
      </p:graphicFrame>
      <p:sp>
        <p:nvSpPr>
          <p:cNvPr id="6" name="TextBox 5">
            <a:extLst>
              <a:ext uri="{FF2B5EF4-FFF2-40B4-BE49-F238E27FC236}">
                <a16:creationId xmlns:a16="http://schemas.microsoft.com/office/drawing/2014/main" id="{16B33F6F-3E8A-10C6-B508-D0A796925FE7}"/>
              </a:ext>
            </a:extLst>
          </p:cNvPr>
          <p:cNvSpPr txBox="1"/>
          <p:nvPr/>
        </p:nvSpPr>
        <p:spPr>
          <a:xfrm>
            <a:off x="-15179" y="0"/>
            <a:ext cx="6852213" cy="523220"/>
          </a:xfrm>
          <a:prstGeom prst="rect">
            <a:avLst/>
          </a:prstGeom>
          <a:noFill/>
        </p:spPr>
        <p:txBody>
          <a:bodyPr wrap="square" lIns="91440" tIns="45720" rIns="91440" bIns="45720" rtlCol="0" anchor="t">
            <a:spAutoFit/>
          </a:bodyPr>
          <a:lstStyle/>
          <a:p>
            <a:pPr algn="ctr"/>
            <a:r>
              <a:rPr lang="en-US" sz="2800" b="1">
                <a:solidFill>
                  <a:schemeClr val="accent4">
                    <a:lumMod val="75000"/>
                  </a:schemeClr>
                </a:solidFill>
              </a:rPr>
              <a:t>SCRUM Meetings  Week of 09/08/2025</a:t>
            </a:r>
            <a:endParaRPr lang="en-US">
              <a:solidFill>
                <a:schemeClr val="accent4">
                  <a:lumMod val="75000"/>
                </a:schemeClr>
              </a:solidFill>
            </a:endParaRPr>
          </a:p>
        </p:txBody>
      </p:sp>
      <p:pic>
        <p:nvPicPr>
          <p:cNvPr id="3" name="Picture 2" descr="A yellow circle and black squares&#10;&#10;AI-generated content may be incorrect.">
            <a:extLst>
              <a:ext uri="{FF2B5EF4-FFF2-40B4-BE49-F238E27FC236}">
                <a16:creationId xmlns:a16="http://schemas.microsoft.com/office/drawing/2014/main" id="{5BE553C3-9946-2DA1-1F7E-398EC836153A}"/>
              </a:ext>
            </a:extLst>
          </p:cNvPr>
          <p:cNvPicPr>
            <a:picLocks noChangeAspect="1"/>
          </p:cNvPicPr>
          <p:nvPr/>
        </p:nvPicPr>
        <p:blipFill>
          <a:blip r:embed="rId3"/>
          <a:stretch>
            <a:fillRect/>
          </a:stretch>
        </p:blipFill>
        <p:spPr>
          <a:xfrm>
            <a:off x="7153164" y="-9478"/>
            <a:ext cx="603019" cy="809871"/>
          </a:xfrm>
          <a:prstGeom prst="rect">
            <a:avLst/>
          </a:prstGeom>
        </p:spPr>
      </p:pic>
    </p:spTree>
    <p:extLst>
      <p:ext uri="{BB962C8B-B14F-4D97-AF65-F5344CB8AC3E}">
        <p14:creationId xmlns:p14="http://schemas.microsoft.com/office/powerpoint/2010/main" val="38732529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21">
          <a:extLst>
            <a:ext uri="{FF2B5EF4-FFF2-40B4-BE49-F238E27FC236}">
              <a16:creationId xmlns:a16="http://schemas.microsoft.com/office/drawing/2014/main" id="{47E4367C-D54A-0BAC-9AF4-C0F21F2C8DE8}"/>
            </a:ext>
          </a:extLst>
        </p:cNvPr>
        <p:cNvGrpSpPr/>
        <p:nvPr/>
      </p:nvGrpSpPr>
      <p:grpSpPr>
        <a:xfrm>
          <a:off x="0" y="0"/>
          <a:ext cx="0" cy="0"/>
          <a:chOff x="0" y="0"/>
          <a:chExt cx="0" cy="0"/>
        </a:xfrm>
      </p:grpSpPr>
      <p:sp>
        <p:nvSpPr>
          <p:cNvPr id="431" name="Google Shape;431;p42">
            <a:extLst>
              <a:ext uri="{FF2B5EF4-FFF2-40B4-BE49-F238E27FC236}">
                <a16:creationId xmlns:a16="http://schemas.microsoft.com/office/drawing/2014/main" id="{D56988E6-3610-FA6C-3C73-E853823A559C}"/>
              </a:ext>
            </a:extLst>
          </p:cNvPr>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Scrum meeting. </a:t>
            </a:r>
            <a:br>
              <a:rPr lang="en"/>
            </a:br>
            <a:r>
              <a:rPr lang="en"/>
              <a:t>Week of: MM/DD/YYYY</a:t>
            </a:r>
            <a:endParaRPr/>
          </a:p>
        </p:txBody>
      </p:sp>
      <p:sp>
        <p:nvSpPr>
          <p:cNvPr id="2" name="Subtitle 1">
            <a:extLst>
              <a:ext uri="{FF2B5EF4-FFF2-40B4-BE49-F238E27FC236}">
                <a16:creationId xmlns:a16="http://schemas.microsoft.com/office/drawing/2014/main" id="{C3FDE7B4-C9BF-011A-B717-A829D2D472B7}"/>
              </a:ext>
            </a:extLst>
          </p:cNvPr>
          <p:cNvSpPr>
            <a:spLocks noGrp="1"/>
          </p:cNvSpPr>
          <p:nvPr>
            <p:ph type="subTitle" idx="1"/>
          </p:nvPr>
        </p:nvSpPr>
        <p:spPr/>
        <p:txBody>
          <a:bodyPr/>
          <a:lstStyle/>
          <a:p>
            <a:endParaRPr lang="en-US"/>
          </a:p>
        </p:txBody>
      </p:sp>
      <p:sp>
        <p:nvSpPr>
          <p:cNvPr id="3" name="Subtitle 2">
            <a:extLst>
              <a:ext uri="{FF2B5EF4-FFF2-40B4-BE49-F238E27FC236}">
                <a16:creationId xmlns:a16="http://schemas.microsoft.com/office/drawing/2014/main" id="{DB948651-2FCA-A4EB-B0B5-CFDD0B85FAD4}"/>
              </a:ext>
            </a:extLst>
          </p:cNvPr>
          <p:cNvSpPr>
            <a:spLocks noGrp="1"/>
          </p:cNvSpPr>
          <p:nvPr>
            <p:ph type="subTitle" idx="2"/>
          </p:nvPr>
        </p:nvSpPr>
        <p:spPr/>
        <p:txBody>
          <a:bodyPr/>
          <a:lstStyle/>
          <a:p>
            <a:endParaRPr lang="en-US"/>
          </a:p>
        </p:txBody>
      </p:sp>
      <p:sp>
        <p:nvSpPr>
          <p:cNvPr id="4" name="Subtitle 3">
            <a:extLst>
              <a:ext uri="{FF2B5EF4-FFF2-40B4-BE49-F238E27FC236}">
                <a16:creationId xmlns:a16="http://schemas.microsoft.com/office/drawing/2014/main" id="{E3926BDC-FA2D-82C5-BE25-FDB3B97D6152}"/>
              </a:ext>
            </a:extLst>
          </p:cNvPr>
          <p:cNvSpPr>
            <a:spLocks noGrp="1"/>
          </p:cNvSpPr>
          <p:nvPr>
            <p:ph type="subTitle" idx="3"/>
          </p:nvPr>
        </p:nvSpPr>
        <p:spPr/>
        <p:txBody>
          <a:bodyPr/>
          <a:lstStyle/>
          <a:p>
            <a:endParaRPr lang="en-US"/>
          </a:p>
        </p:txBody>
      </p:sp>
      <p:graphicFrame>
        <p:nvGraphicFramePr>
          <p:cNvPr id="5" name="Table 4">
            <a:extLst>
              <a:ext uri="{FF2B5EF4-FFF2-40B4-BE49-F238E27FC236}">
                <a16:creationId xmlns:a16="http://schemas.microsoft.com/office/drawing/2014/main" id="{D2B00BA8-8D31-F66B-3E4B-8B7F5000D034}"/>
              </a:ext>
            </a:extLst>
          </p:cNvPr>
          <p:cNvGraphicFramePr>
            <a:graphicFrameLocks noGrp="1"/>
          </p:cNvGraphicFramePr>
          <p:nvPr>
            <p:extLst>
              <p:ext uri="{D42A27DB-BD31-4B8C-83A1-F6EECF244321}">
                <p14:modId xmlns:p14="http://schemas.microsoft.com/office/powerpoint/2010/main" val="2178827803"/>
              </p:ext>
            </p:extLst>
          </p:nvPr>
        </p:nvGraphicFramePr>
        <p:xfrm>
          <a:off x="129208" y="1033669"/>
          <a:ext cx="7437783" cy="8216350"/>
        </p:xfrm>
        <a:graphic>
          <a:graphicData uri="http://schemas.openxmlformats.org/drawingml/2006/table">
            <a:tbl>
              <a:tblPr firstRow="1" bandRow="1">
                <a:tableStyleId>{616DA210-FB5B-4158-B5E0-FEB733F419BA}</a:tableStyleId>
              </a:tblPr>
              <a:tblGrid>
                <a:gridCol w="7437783">
                  <a:extLst>
                    <a:ext uri="{9D8B030D-6E8A-4147-A177-3AD203B41FA5}">
                      <a16:colId xmlns:a16="http://schemas.microsoft.com/office/drawing/2014/main" val="3865735456"/>
                    </a:ext>
                  </a:extLst>
                </a:gridCol>
              </a:tblGrid>
              <a:tr h="1643270">
                <a:tc>
                  <a:txBody>
                    <a:bodyPr/>
                    <a:lstStyle/>
                    <a:p>
                      <a:r>
                        <a:rPr lang="en-US" b="1" u="sng">
                          <a:solidFill>
                            <a:schemeClr val="accent3">
                              <a:lumMod val="75000"/>
                            </a:schemeClr>
                          </a:solidFill>
                        </a:rPr>
                        <a:t>Monday: </a:t>
                      </a:r>
                    </a:p>
                    <a:p>
                      <a:r>
                        <a:rPr lang="en-US"/>
                        <a:t>What has each team member done since the last meeting?</a:t>
                      </a:r>
                    </a:p>
                    <a:p>
                      <a:r>
                        <a:rPr lang="en-US" b="0"/>
                        <a:t>Started working on new design of conveyor</a:t>
                      </a:r>
                    </a:p>
                    <a:p>
                      <a:r>
                        <a:rPr lang="en-US"/>
                        <a:t>What will each team member do today?</a:t>
                      </a:r>
                    </a:p>
                    <a:p>
                      <a:r>
                        <a:rPr lang="en-US" b="0"/>
                        <a:t>Work on the conveyor belt</a:t>
                      </a:r>
                    </a:p>
                    <a:p>
                      <a:r>
                        <a:rPr lang="en-US"/>
                        <a:t>What problems are holding the team back?</a:t>
                      </a:r>
                    </a:p>
                    <a:p>
                      <a:r>
                        <a:rPr lang="en-US" b="0"/>
                        <a:t>None</a:t>
                      </a:r>
                    </a:p>
                  </a:txBody>
                  <a:tcPr/>
                </a:tc>
                <a:extLst>
                  <a:ext uri="{0D108BD9-81ED-4DB2-BD59-A6C34878D82A}">
                    <a16:rowId xmlns:a16="http://schemas.microsoft.com/office/drawing/2014/main" val="657236432"/>
                  </a:ext>
                </a:extLst>
              </a:tr>
              <a:tr h="1643270">
                <a:tc>
                  <a:txBody>
                    <a:bodyPr/>
                    <a:lstStyle/>
                    <a:p>
                      <a:r>
                        <a:rPr lang="en-US" b="1" u="sng">
                          <a:solidFill>
                            <a:schemeClr val="accent3">
                              <a:lumMod val="75000"/>
                            </a:schemeClr>
                          </a:solidFill>
                        </a:rPr>
                        <a:t>Tuesday:</a:t>
                      </a:r>
                    </a:p>
                    <a:p>
                      <a:r>
                        <a:rPr lang="en-US" b="1"/>
                        <a:t>What has each team member done since the last meeting?</a:t>
                      </a:r>
                    </a:p>
                    <a:p>
                      <a:r>
                        <a:rPr lang="en-US"/>
                        <a:t>Finished new conveyor belt</a:t>
                      </a:r>
                    </a:p>
                    <a:p>
                      <a:r>
                        <a:rPr lang="en-US" b="1"/>
                        <a:t>What will each team member do today?</a:t>
                      </a:r>
                    </a:p>
                    <a:p>
                      <a:r>
                        <a:rPr lang="en-US" b="0"/>
                        <a:t>Make supports for the conveyor belt</a:t>
                      </a:r>
                    </a:p>
                    <a:p>
                      <a:r>
                        <a:rPr lang="en-US" b="1"/>
                        <a:t>What problems are holding the team back?</a:t>
                      </a:r>
                    </a:p>
                    <a:p>
                      <a:r>
                        <a:rPr lang="en-US" b="0" i="0" u="none">
                          <a:solidFill>
                            <a:schemeClr val="tx1"/>
                          </a:solidFill>
                        </a:rPr>
                        <a:t>Conveyor belt structure is sagging</a:t>
                      </a:r>
                    </a:p>
                  </a:txBody>
                  <a:tcPr/>
                </a:tc>
                <a:extLst>
                  <a:ext uri="{0D108BD9-81ED-4DB2-BD59-A6C34878D82A}">
                    <a16:rowId xmlns:a16="http://schemas.microsoft.com/office/drawing/2014/main" val="1342840947"/>
                  </a:ext>
                </a:extLst>
              </a:tr>
              <a:tr h="1643270">
                <a:tc>
                  <a:txBody>
                    <a:bodyPr/>
                    <a:lstStyle/>
                    <a:p>
                      <a:r>
                        <a:rPr lang="en-US" b="1" u="sng">
                          <a:solidFill>
                            <a:schemeClr val="accent3">
                              <a:lumMod val="75000"/>
                            </a:schemeClr>
                          </a:solidFill>
                        </a:rPr>
                        <a:t>Wednesday:</a:t>
                      </a:r>
                    </a:p>
                    <a:p>
                      <a:r>
                        <a:rPr lang="en-US" b="1"/>
                        <a:t>What has each team member done since the last meeting?</a:t>
                      </a:r>
                    </a:p>
                    <a:p>
                      <a:r>
                        <a:rPr lang="en-US"/>
                        <a:t>Added supports to the conveyor belt</a:t>
                      </a:r>
                    </a:p>
                    <a:p>
                      <a:r>
                        <a:rPr lang="en-US" b="1"/>
                        <a:t>What will each team member do today?</a:t>
                      </a:r>
                    </a:p>
                    <a:p>
                      <a:r>
                        <a:rPr lang="en-US"/>
                        <a:t>Adding guidance structures for the blocks at the top of the conveyor</a:t>
                      </a:r>
                    </a:p>
                    <a:p>
                      <a:r>
                        <a:rPr lang="en-US" b="1"/>
                        <a:t>What problems are holding the team back?</a:t>
                      </a:r>
                    </a:p>
                    <a:p>
                      <a:r>
                        <a:rPr lang="en-US" b="0" i="0" u="none">
                          <a:solidFill>
                            <a:schemeClr val="tx1"/>
                          </a:solidFill>
                        </a:rPr>
                        <a:t>None</a:t>
                      </a:r>
                    </a:p>
                  </a:txBody>
                  <a:tcPr/>
                </a:tc>
                <a:extLst>
                  <a:ext uri="{0D108BD9-81ED-4DB2-BD59-A6C34878D82A}">
                    <a16:rowId xmlns:a16="http://schemas.microsoft.com/office/drawing/2014/main" val="4025818452"/>
                  </a:ext>
                </a:extLst>
              </a:tr>
              <a:tr h="1643270">
                <a:tc>
                  <a:txBody>
                    <a:bodyPr/>
                    <a:lstStyle/>
                    <a:p>
                      <a:r>
                        <a:rPr lang="en-US" b="1" u="sng">
                          <a:solidFill>
                            <a:schemeClr val="accent3">
                              <a:lumMod val="75000"/>
                            </a:schemeClr>
                          </a:solidFill>
                        </a:rPr>
                        <a:t>Thursday:</a:t>
                      </a:r>
                    </a:p>
                    <a:p>
                      <a:r>
                        <a:rPr lang="en-US" b="1"/>
                        <a:t>What has each team member done since the last meeting?</a:t>
                      </a:r>
                    </a:p>
                    <a:p>
                      <a:r>
                        <a:rPr lang="en-US"/>
                        <a:t>Added block guidance to the top of the conveyor</a:t>
                      </a:r>
                    </a:p>
                    <a:p>
                      <a:r>
                        <a:rPr lang="en-US" b="1"/>
                        <a:t>What will each team member do today?</a:t>
                      </a:r>
                    </a:p>
                    <a:p>
                      <a:r>
                        <a:rPr lang="en-US"/>
                        <a:t>Tighten the motors on the drivetrain and reinforce the aforementioned guidance</a:t>
                      </a:r>
                    </a:p>
                    <a:p>
                      <a:r>
                        <a:rPr lang="en-US" b="1"/>
                        <a:t>What problems are holding the team back?</a:t>
                      </a:r>
                    </a:p>
                    <a:p>
                      <a:r>
                        <a:rPr lang="en-US" b="0" i="0" u="none">
                          <a:solidFill>
                            <a:schemeClr val="tx1"/>
                          </a:solidFill>
                        </a:rPr>
                        <a:t>None</a:t>
                      </a:r>
                    </a:p>
                  </a:txBody>
                  <a:tcPr/>
                </a:tc>
                <a:extLst>
                  <a:ext uri="{0D108BD9-81ED-4DB2-BD59-A6C34878D82A}">
                    <a16:rowId xmlns:a16="http://schemas.microsoft.com/office/drawing/2014/main" val="273272704"/>
                  </a:ext>
                </a:extLst>
              </a:tr>
              <a:tr h="1643270">
                <a:tc>
                  <a:txBody>
                    <a:bodyPr/>
                    <a:lstStyle/>
                    <a:p>
                      <a:r>
                        <a:rPr lang="en-US" b="1" u="sng">
                          <a:solidFill>
                            <a:schemeClr val="accent3">
                              <a:lumMod val="75000"/>
                            </a:schemeClr>
                          </a:solidFill>
                        </a:rPr>
                        <a:t>Friday:</a:t>
                      </a:r>
                    </a:p>
                    <a:p>
                      <a:r>
                        <a:rPr lang="en-US" b="1"/>
                        <a:t>What has each team member done since the last meeting?</a:t>
                      </a:r>
                    </a:p>
                    <a:p>
                      <a:r>
                        <a:rPr lang="en-US"/>
                        <a:t>The entire bock guidance structure at the top of the conveyor has been completed.</a:t>
                      </a:r>
                    </a:p>
                    <a:p>
                      <a:r>
                        <a:rPr lang="en-US" b="1"/>
                        <a:t>What will each team member do today?</a:t>
                      </a:r>
                    </a:p>
                    <a:p>
                      <a:r>
                        <a:rPr lang="en-US"/>
                        <a:t>Testing the robot</a:t>
                      </a:r>
                    </a:p>
                    <a:p>
                      <a:r>
                        <a:rPr lang="en-US" b="1"/>
                        <a:t>What problems are holding the team back?</a:t>
                      </a:r>
                    </a:p>
                    <a:p>
                      <a:r>
                        <a:rPr lang="en-US" b="0" i="0" u="none">
                          <a:solidFill>
                            <a:schemeClr val="tx1"/>
                          </a:solidFill>
                        </a:rPr>
                        <a:t>None</a:t>
                      </a:r>
                    </a:p>
                  </a:txBody>
                  <a:tcPr/>
                </a:tc>
                <a:extLst>
                  <a:ext uri="{0D108BD9-81ED-4DB2-BD59-A6C34878D82A}">
                    <a16:rowId xmlns:a16="http://schemas.microsoft.com/office/drawing/2014/main" val="2298176126"/>
                  </a:ext>
                </a:extLst>
              </a:tr>
            </a:tbl>
          </a:graphicData>
        </a:graphic>
      </p:graphicFrame>
      <p:sp>
        <p:nvSpPr>
          <p:cNvPr id="6" name="TextBox 5">
            <a:extLst>
              <a:ext uri="{FF2B5EF4-FFF2-40B4-BE49-F238E27FC236}">
                <a16:creationId xmlns:a16="http://schemas.microsoft.com/office/drawing/2014/main" id="{EAB0334B-561A-316D-74AC-CA8A6CF7D878}"/>
              </a:ext>
            </a:extLst>
          </p:cNvPr>
          <p:cNvSpPr txBox="1"/>
          <p:nvPr/>
        </p:nvSpPr>
        <p:spPr>
          <a:xfrm>
            <a:off x="622853" y="0"/>
            <a:ext cx="6175513" cy="954107"/>
          </a:xfrm>
          <a:prstGeom prst="rect">
            <a:avLst/>
          </a:prstGeom>
          <a:noFill/>
        </p:spPr>
        <p:txBody>
          <a:bodyPr wrap="square" lIns="91440" tIns="45720" rIns="91440" bIns="45720" rtlCol="0" anchor="t">
            <a:spAutoFit/>
          </a:bodyPr>
          <a:lstStyle/>
          <a:p>
            <a:pPr algn="ctr"/>
            <a:r>
              <a:rPr lang="en-US" sz="2800" b="1">
                <a:solidFill>
                  <a:schemeClr val="accent4">
                    <a:lumMod val="75000"/>
                  </a:schemeClr>
                </a:solidFill>
              </a:rPr>
              <a:t>SCRUM Meetings</a:t>
            </a:r>
          </a:p>
          <a:p>
            <a:pPr algn="ctr"/>
            <a:r>
              <a:rPr lang="en-US" sz="2800" b="1">
                <a:solidFill>
                  <a:schemeClr val="accent4">
                    <a:lumMod val="75000"/>
                  </a:schemeClr>
                </a:solidFill>
              </a:rPr>
              <a:t>Week of 09/15/2025</a:t>
            </a:r>
          </a:p>
        </p:txBody>
      </p:sp>
      <p:pic>
        <p:nvPicPr>
          <p:cNvPr id="9" name="Picture 8" descr="A yellow circle and black squares&#10;&#10;AI-generated content may be incorrect.">
            <a:extLst>
              <a:ext uri="{FF2B5EF4-FFF2-40B4-BE49-F238E27FC236}">
                <a16:creationId xmlns:a16="http://schemas.microsoft.com/office/drawing/2014/main" id="{8698D13C-4C26-FE4F-1236-3779D5697F0A}"/>
              </a:ext>
            </a:extLst>
          </p:cNvPr>
          <p:cNvPicPr>
            <a:picLocks noChangeAspect="1"/>
          </p:cNvPicPr>
          <p:nvPr/>
        </p:nvPicPr>
        <p:blipFill>
          <a:blip r:embed="rId3"/>
          <a:stretch>
            <a:fillRect/>
          </a:stretch>
        </p:blipFill>
        <p:spPr>
          <a:xfrm>
            <a:off x="7153164" y="-9478"/>
            <a:ext cx="603019" cy="809871"/>
          </a:xfrm>
          <a:prstGeom prst="rect">
            <a:avLst/>
          </a:prstGeom>
        </p:spPr>
      </p:pic>
    </p:spTree>
    <p:extLst>
      <p:ext uri="{BB962C8B-B14F-4D97-AF65-F5344CB8AC3E}">
        <p14:creationId xmlns:p14="http://schemas.microsoft.com/office/powerpoint/2010/main" val="40735737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21">
          <a:extLst>
            <a:ext uri="{FF2B5EF4-FFF2-40B4-BE49-F238E27FC236}">
              <a16:creationId xmlns:a16="http://schemas.microsoft.com/office/drawing/2014/main" id="{349318AA-C7F1-5E03-2B8F-FC7F38D1C145}"/>
            </a:ext>
          </a:extLst>
        </p:cNvPr>
        <p:cNvGrpSpPr/>
        <p:nvPr/>
      </p:nvGrpSpPr>
      <p:grpSpPr>
        <a:xfrm>
          <a:off x="0" y="0"/>
          <a:ext cx="0" cy="0"/>
          <a:chOff x="0" y="0"/>
          <a:chExt cx="0" cy="0"/>
        </a:xfrm>
      </p:grpSpPr>
      <p:sp>
        <p:nvSpPr>
          <p:cNvPr id="431" name="Google Shape;431;p42">
            <a:extLst>
              <a:ext uri="{FF2B5EF4-FFF2-40B4-BE49-F238E27FC236}">
                <a16:creationId xmlns:a16="http://schemas.microsoft.com/office/drawing/2014/main" id="{9C4CAE97-0127-E3B0-B73C-11271C035740}"/>
              </a:ext>
            </a:extLst>
          </p:cNvPr>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Scrum meeting. </a:t>
            </a:r>
            <a:br>
              <a:rPr lang="en"/>
            </a:br>
            <a:r>
              <a:rPr lang="en"/>
              <a:t>Week of: MM/DD/YYYY</a:t>
            </a:r>
            <a:endParaRPr/>
          </a:p>
        </p:txBody>
      </p:sp>
      <p:sp>
        <p:nvSpPr>
          <p:cNvPr id="2" name="Subtitle 1">
            <a:extLst>
              <a:ext uri="{FF2B5EF4-FFF2-40B4-BE49-F238E27FC236}">
                <a16:creationId xmlns:a16="http://schemas.microsoft.com/office/drawing/2014/main" id="{6884D661-81A0-C9CA-EABF-B1623A254326}"/>
              </a:ext>
            </a:extLst>
          </p:cNvPr>
          <p:cNvSpPr>
            <a:spLocks noGrp="1"/>
          </p:cNvSpPr>
          <p:nvPr>
            <p:ph type="subTitle" idx="1"/>
          </p:nvPr>
        </p:nvSpPr>
        <p:spPr/>
        <p:txBody>
          <a:bodyPr/>
          <a:lstStyle/>
          <a:p>
            <a:endParaRPr lang="en-US"/>
          </a:p>
        </p:txBody>
      </p:sp>
      <p:sp>
        <p:nvSpPr>
          <p:cNvPr id="3" name="Subtitle 2">
            <a:extLst>
              <a:ext uri="{FF2B5EF4-FFF2-40B4-BE49-F238E27FC236}">
                <a16:creationId xmlns:a16="http://schemas.microsoft.com/office/drawing/2014/main" id="{EFBEEADE-6ACF-9EF7-EA18-332BB2794118}"/>
              </a:ext>
            </a:extLst>
          </p:cNvPr>
          <p:cNvSpPr>
            <a:spLocks noGrp="1"/>
          </p:cNvSpPr>
          <p:nvPr>
            <p:ph type="subTitle" idx="2"/>
          </p:nvPr>
        </p:nvSpPr>
        <p:spPr/>
        <p:txBody>
          <a:bodyPr/>
          <a:lstStyle/>
          <a:p>
            <a:endParaRPr lang="en-US"/>
          </a:p>
        </p:txBody>
      </p:sp>
      <p:sp>
        <p:nvSpPr>
          <p:cNvPr id="4" name="Subtitle 3">
            <a:extLst>
              <a:ext uri="{FF2B5EF4-FFF2-40B4-BE49-F238E27FC236}">
                <a16:creationId xmlns:a16="http://schemas.microsoft.com/office/drawing/2014/main" id="{E41DDAAE-7057-481E-D1A3-DB6666684BF1}"/>
              </a:ext>
            </a:extLst>
          </p:cNvPr>
          <p:cNvSpPr>
            <a:spLocks noGrp="1"/>
          </p:cNvSpPr>
          <p:nvPr>
            <p:ph type="subTitle" idx="3"/>
          </p:nvPr>
        </p:nvSpPr>
        <p:spPr/>
        <p:txBody>
          <a:bodyPr/>
          <a:lstStyle/>
          <a:p>
            <a:endParaRPr lang="en-US"/>
          </a:p>
        </p:txBody>
      </p:sp>
      <p:graphicFrame>
        <p:nvGraphicFramePr>
          <p:cNvPr id="5" name="Table 4">
            <a:extLst>
              <a:ext uri="{FF2B5EF4-FFF2-40B4-BE49-F238E27FC236}">
                <a16:creationId xmlns:a16="http://schemas.microsoft.com/office/drawing/2014/main" id="{160FB703-2029-A649-92AA-1D7594A78E97}"/>
              </a:ext>
            </a:extLst>
          </p:cNvPr>
          <p:cNvGraphicFramePr>
            <a:graphicFrameLocks noGrp="1"/>
          </p:cNvGraphicFramePr>
          <p:nvPr>
            <p:extLst>
              <p:ext uri="{D42A27DB-BD31-4B8C-83A1-F6EECF244321}">
                <p14:modId xmlns:p14="http://schemas.microsoft.com/office/powerpoint/2010/main" val="1151471814"/>
              </p:ext>
            </p:extLst>
          </p:nvPr>
        </p:nvGraphicFramePr>
        <p:xfrm>
          <a:off x="129208" y="1033669"/>
          <a:ext cx="7437783" cy="8216350"/>
        </p:xfrm>
        <a:graphic>
          <a:graphicData uri="http://schemas.openxmlformats.org/drawingml/2006/table">
            <a:tbl>
              <a:tblPr firstRow="1" bandRow="1">
                <a:tableStyleId>{616DA210-FB5B-4158-B5E0-FEB733F419BA}</a:tableStyleId>
              </a:tblPr>
              <a:tblGrid>
                <a:gridCol w="7437783">
                  <a:extLst>
                    <a:ext uri="{9D8B030D-6E8A-4147-A177-3AD203B41FA5}">
                      <a16:colId xmlns:a16="http://schemas.microsoft.com/office/drawing/2014/main" val="3865735456"/>
                    </a:ext>
                  </a:extLst>
                </a:gridCol>
              </a:tblGrid>
              <a:tr h="1643270">
                <a:tc>
                  <a:txBody>
                    <a:bodyPr/>
                    <a:lstStyle/>
                    <a:p>
                      <a:r>
                        <a:rPr lang="en-US" b="1" u="sng">
                          <a:solidFill>
                            <a:schemeClr val="accent3">
                              <a:lumMod val="75000"/>
                            </a:schemeClr>
                          </a:solidFill>
                        </a:rPr>
                        <a:t>Monday: </a:t>
                      </a:r>
                    </a:p>
                    <a:p>
                      <a:r>
                        <a:rPr lang="en-US"/>
                        <a:t>What has each team member done since the last meeting?</a:t>
                      </a:r>
                    </a:p>
                    <a:p>
                      <a:r>
                        <a:rPr lang="en-US"/>
                        <a:t>Tested the output</a:t>
                      </a:r>
                    </a:p>
                    <a:p>
                      <a:r>
                        <a:rPr lang="en-US"/>
                        <a:t>What will each team member do today?</a:t>
                      </a:r>
                    </a:p>
                    <a:p>
                      <a:r>
                        <a:rPr lang="en-US" b="0"/>
                        <a:t>Adding wheels to help the blocks get from the intake to the conveyor</a:t>
                      </a:r>
                    </a:p>
                    <a:p>
                      <a:r>
                        <a:rPr lang="en-US"/>
                        <a:t>What problems are holding the team back?</a:t>
                      </a:r>
                    </a:p>
                    <a:p>
                      <a:r>
                        <a:rPr lang="en-US" b="0"/>
                        <a:t>None</a:t>
                      </a:r>
                    </a:p>
                  </a:txBody>
                  <a:tcPr/>
                </a:tc>
                <a:extLst>
                  <a:ext uri="{0D108BD9-81ED-4DB2-BD59-A6C34878D82A}">
                    <a16:rowId xmlns:a16="http://schemas.microsoft.com/office/drawing/2014/main" val="657236432"/>
                  </a:ext>
                </a:extLst>
              </a:tr>
              <a:tr h="1643270">
                <a:tc>
                  <a:txBody>
                    <a:bodyPr/>
                    <a:lstStyle/>
                    <a:p>
                      <a:r>
                        <a:rPr lang="en-US" b="1" u="sng">
                          <a:solidFill>
                            <a:schemeClr val="accent3">
                              <a:lumMod val="75000"/>
                            </a:schemeClr>
                          </a:solidFill>
                        </a:rPr>
                        <a:t>Tuesday:</a:t>
                      </a:r>
                    </a:p>
                    <a:p>
                      <a:r>
                        <a:rPr lang="en-US" b="1"/>
                        <a:t>What has each team member done since the last meeting?</a:t>
                      </a:r>
                    </a:p>
                    <a:p>
                      <a:r>
                        <a:rPr lang="en-US"/>
                        <a:t>Adjusting top conveyer belt</a:t>
                      </a:r>
                    </a:p>
                    <a:p>
                      <a:r>
                        <a:rPr lang="en-US" b="1"/>
                        <a:t>What will each team member do today?</a:t>
                      </a:r>
                    </a:p>
                    <a:p>
                      <a:pPr lvl="0">
                        <a:buNone/>
                      </a:pPr>
                      <a:r>
                        <a:rPr lang="en-US" b="1"/>
                        <a:t>Adjust top conveyer belt</a:t>
                      </a:r>
                    </a:p>
                    <a:p>
                      <a:r>
                        <a:rPr lang="en-US" b="1"/>
                        <a:t>What problems are holding the team back?</a:t>
                      </a:r>
                    </a:p>
                    <a:p>
                      <a:r>
                        <a:rPr lang="en-US" b="0" i="0" u="none">
                          <a:solidFill>
                            <a:schemeClr val="tx1"/>
                          </a:solidFill>
                        </a:rPr>
                        <a:t>none</a:t>
                      </a:r>
                    </a:p>
                  </a:txBody>
                  <a:tcPr/>
                </a:tc>
                <a:extLst>
                  <a:ext uri="{0D108BD9-81ED-4DB2-BD59-A6C34878D82A}">
                    <a16:rowId xmlns:a16="http://schemas.microsoft.com/office/drawing/2014/main" val="1342840947"/>
                  </a:ext>
                </a:extLst>
              </a:tr>
              <a:tr h="1643270">
                <a:tc>
                  <a:txBody>
                    <a:bodyPr/>
                    <a:lstStyle/>
                    <a:p>
                      <a:r>
                        <a:rPr lang="en-US" b="1" u="sng">
                          <a:solidFill>
                            <a:schemeClr val="accent3">
                              <a:lumMod val="75000"/>
                            </a:schemeClr>
                          </a:solidFill>
                        </a:rPr>
                        <a:t>Wednesday:</a:t>
                      </a:r>
                    </a:p>
                    <a:p>
                      <a:r>
                        <a:rPr lang="en-US" b="1"/>
                        <a:t>What has each team member done since the last meeting?</a:t>
                      </a:r>
                    </a:p>
                    <a:p>
                      <a:r>
                        <a:rPr lang="en-US"/>
                        <a:t>Swap intake motor and few structural fixes</a:t>
                      </a:r>
                    </a:p>
                    <a:p>
                      <a:r>
                        <a:rPr lang="en-US" b="1"/>
                        <a:t>What will each team member do today?</a:t>
                      </a:r>
                    </a:p>
                    <a:p>
                      <a:r>
                        <a:rPr lang="en-US"/>
                        <a:t>John will research how to take blocks out of loader, Ryder will fill out a testing worksheet</a:t>
                      </a:r>
                    </a:p>
                    <a:p>
                      <a:r>
                        <a:rPr lang="en-US" b="1"/>
                        <a:t>What problems are holding the team back?</a:t>
                      </a:r>
                    </a:p>
                    <a:p>
                      <a:r>
                        <a:rPr lang="en-US" b="0" i="0" u="none">
                          <a:solidFill>
                            <a:schemeClr val="tx1"/>
                          </a:solidFill>
                        </a:rPr>
                        <a:t>none</a:t>
                      </a:r>
                    </a:p>
                  </a:txBody>
                  <a:tcPr/>
                </a:tc>
                <a:extLst>
                  <a:ext uri="{0D108BD9-81ED-4DB2-BD59-A6C34878D82A}">
                    <a16:rowId xmlns:a16="http://schemas.microsoft.com/office/drawing/2014/main" val="4025818452"/>
                  </a:ext>
                </a:extLst>
              </a:tr>
              <a:tr h="1643270">
                <a:tc>
                  <a:txBody>
                    <a:bodyPr/>
                    <a:lstStyle/>
                    <a:p>
                      <a:r>
                        <a:rPr lang="en-US" b="1" u="sng">
                          <a:solidFill>
                            <a:schemeClr val="accent3">
                              <a:lumMod val="75000"/>
                            </a:schemeClr>
                          </a:solidFill>
                        </a:rPr>
                        <a:t>Thursday:</a:t>
                      </a:r>
                    </a:p>
                    <a:p>
                      <a:r>
                        <a:rPr lang="en-US" b="1"/>
                        <a:t>What has each team member done since the last meeting?</a:t>
                      </a:r>
                    </a:p>
                    <a:p>
                      <a:r>
                        <a:rPr lang="en-US"/>
                        <a:t>Started work on the autonomous code and removed the brain</a:t>
                      </a:r>
                    </a:p>
                    <a:p>
                      <a:r>
                        <a:rPr lang="en-US" b="1"/>
                        <a:t>What will each team member do today?</a:t>
                      </a:r>
                    </a:p>
                    <a:p>
                      <a:r>
                        <a:rPr lang="en-US"/>
                        <a:t>Relocate the brain, organize wires, and code autonomous.</a:t>
                      </a:r>
                    </a:p>
                    <a:p>
                      <a:r>
                        <a:rPr lang="en-US" b="1"/>
                        <a:t>What problems are holding the team back?</a:t>
                      </a:r>
                    </a:p>
                    <a:p>
                      <a:r>
                        <a:rPr lang="en-US" b="0" i="0" u="none">
                          <a:solidFill>
                            <a:schemeClr val="tx1"/>
                          </a:solidFill>
                        </a:rPr>
                        <a:t>None</a:t>
                      </a:r>
                    </a:p>
                  </a:txBody>
                  <a:tcPr/>
                </a:tc>
                <a:extLst>
                  <a:ext uri="{0D108BD9-81ED-4DB2-BD59-A6C34878D82A}">
                    <a16:rowId xmlns:a16="http://schemas.microsoft.com/office/drawing/2014/main" val="273272704"/>
                  </a:ext>
                </a:extLst>
              </a:tr>
              <a:tr h="1643270">
                <a:tc>
                  <a:txBody>
                    <a:bodyPr/>
                    <a:lstStyle/>
                    <a:p>
                      <a:r>
                        <a:rPr lang="en-US" b="1" u="sng">
                          <a:solidFill>
                            <a:schemeClr val="accent3">
                              <a:lumMod val="75000"/>
                            </a:schemeClr>
                          </a:solidFill>
                        </a:rPr>
                        <a:t>Friday:</a:t>
                      </a:r>
                    </a:p>
                    <a:p>
                      <a:r>
                        <a:rPr lang="en-US" b="1"/>
                        <a:t>What has each team member done since the last meeting?</a:t>
                      </a:r>
                    </a:p>
                    <a:p>
                      <a:endParaRPr lang="en-US"/>
                    </a:p>
                    <a:p>
                      <a:r>
                        <a:rPr lang="en-US" b="1"/>
                        <a:t>What will each team member do today?</a:t>
                      </a:r>
                    </a:p>
                    <a:p>
                      <a:endParaRPr lang="en-US"/>
                    </a:p>
                    <a:p>
                      <a:r>
                        <a:rPr lang="en-US" b="1"/>
                        <a:t>What problems are holding the team back?</a:t>
                      </a:r>
                    </a:p>
                    <a:p>
                      <a:endParaRPr lang="en-US" b="0" i="0" u="none">
                        <a:solidFill>
                          <a:schemeClr val="tx1"/>
                        </a:solidFill>
                      </a:endParaRPr>
                    </a:p>
                  </a:txBody>
                  <a:tcPr/>
                </a:tc>
                <a:extLst>
                  <a:ext uri="{0D108BD9-81ED-4DB2-BD59-A6C34878D82A}">
                    <a16:rowId xmlns:a16="http://schemas.microsoft.com/office/drawing/2014/main" val="2298176126"/>
                  </a:ext>
                </a:extLst>
              </a:tr>
            </a:tbl>
          </a:graphicData>
        </a:graphic>
      </p:graphicFrame>
      <p:sp>
        <p:nvSpPr>
          <p:cNvPr id="6" name="TextBox 5">
            <a:extLst>
              <a:ext uri="{FF2B5EF4-FFF2-40B4-BE49-F238E27FC236}">
                <a16:creationId xmlns:a16="http://schemas.microsoft.com/office/drawing/2014/main" id="{78F1CC52-C75A-1B85-4578-F7395CF33733}"/>
              </a:ext>
            </a:extLst>
          </p:cNvPr>
          <p:cNvSpPr txBox="1"/>
          <p:nvPr/>
        </p:nvSpPr>
        <p:spPr>
          <a:xfrm>
            <a:off x="622853" y="0"/>
            <a:ext cx="6175513" cy="954107"/>
          </a:xfrm>
          <a:prstGeom prst="rect">
            <a:avLst/>
          </a:prstGeom>
          <a:noFill/>
        </p:spPr>
        <p:txBody>
          <a:bodyPr wrap="square" lIns="91440" tIns="45720" rIns="91440" bIns="45720" rtlCol="0" anchor="t">
            <a:spAutoFit/>
          </a:bodyPr>
          <a:lstStyle/>
          <a:p>
            <a:pPr algn="ctr"/>
            <a:r>
              <a:rPr lang="en-US" sz="2800" b="1">
                <a:solidFill>
                  <a:schemeClr val="accent4">
                    <a:lumMod val="75000"/>
                  </a:schemeClr>
                </a:solidFill>
              </a:rPr>
              <a:t>SCRUM Meetings</a:t>
            </a:r>
          </a:p>
          <a:p>
            <a:pPr algn="ctr"/>
            <a:r>
              <a:rPr lang="en-US" sz="2800" b="1">
                <a:solidFill>
                  <a:schemeClr val="accent4">
                    <a:lumMod val="75000"/>
                  </a:schemeClr>
                </a:solidFill>
              </a:rPr>
              <a:t>Week of 09/22/2025</a:t>
            </a:r>
          </a:p>
        </p:txBody>
      </p:sp>
      <p:pic>
        <p:nvPicPr>
          <p:cNvPr id="9" name="Picture 8" descr="A yellow circle and black squares&#10;&#10;AI-generated content may be incorrect.">
            <a:extLst>
              <a:ext uri="{FF2B5EF4-FFF2-40B4-BE49-F238E27FC236}">
                <a16:creationId xmlns:a16="http://schemas.microsoft.com/office/drawing/2014/main" id="{7C369BA9-81DF-345E-C918-16D0C3346E1A}"/>
              </a:ext>
            </a:extLst>
          </p:cNvPr>
          <p:cNvPicPr>
            <a:picLocks noChangeAspect="1"/>
          </p:cNvPicPr>
          <p:nvPr/>
        </p:nvPicPr>
        <p:blipFill>
          <a:blip r:embed="rId3"/>
          <a:stretch>
            <a:fillRect/>
          </a:stretch>
        </p:blipFill>
        <p:spPr>
          <a:xfrm>
            <a:off x="7153164" y="-9478"/>
            <a:ext cx="603019" cy="809871"/>
          </a:xfrm>
          <a:prstGeom prst="rect">
            <a:avLst/>
          </a:prstGeom>
        </p:spPr>
      </p:pic>
    </p:spTree>
    <p:extLst>
      <p:ext uri="{BB962C8B-B14F-4D97-AF65-F5344CB8AC3E}">
        <p14:creationId xmlns:p14="http://schemas.microsoft.com/office/powerpoint/2010/main" val="15604145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3">
          <a:extLst>
            <a:ext uri="{FF2B5EF4-FFF2-40B4-BE49-F238E27FC236}">
              <a16:creationId xmlns:a16="http://schemas.microsoft.com/office/drawing/2014/main" id="{741ED2C3-0498-39D4-5532-A493EC04831B}"/>
            </a:ext>
          </a:extLst>
        </p:cNvPr>
        <p:cNvGrpSpPr/>
        <p:nvPr/>
      </p:nvGrpSpPr>
      <p:grpSpPr>
        <a:xfrm>
          <a:off x="0" y="0"/>
          <a:ext cx="0" cy="0"/>
          <a:chOff x="0" y="0"/>
          <a:chExt cx="0" cy="0"/>
        </a:xfrm>
      </p:grpSpPr>
      <p:sp>
        <p:nvSpPr>
          <p:cNvPr id="17" name="TextBox 16">
            <a:extLst>
              <a:ext uri="{FF2B5EF4-FFF2-40B4-BE49-F238E27FC236}">
                <a16:creationId xmlns:a16="http://schemas.microsoft.com/office/drawing/2014/main" id="{D946B879-7C2B-74BD-BF71-E92F8219DD1A}"/>
              </a:ext>
            </a:extLst>
          </p:cNvPr>
          <p:cNvSpPr txBox="1">
            <a:spLocks/>
          </p:cNvSpPr>
          <p:nvPr/>
        </p:nvSpPr>
        <p:spPr>
          <a:xfrm>
            <a:off x="126511" y="9052560"/>
            <a:ext cx="7321211" cy="1388842"/>
          </a:xfrm>
          <a:prstGeom prst="rect">
            <a:avLst/>
          </a:prstGeom>
          <a:noFill/>
        </p:spPr>
        <p:txBody>
          <a:bodyPr wrap="square">
            <a:spAutoFit/>
          </a:bodyPr>
          <a:lstStyle/>
          <a:p>
            <a:pPr marR="0" lvl="0">
              <a:spcBef>
                <a:spcPts val="0"/>
              </a:spcBef>
              <a:spcAft>
                <a:spcPts val="0"/>
              </a:spcAft>
            </a:pPr>
            <a:r>
              <a:rPr lang="en-US" sz="1600" b="0" i="0" u="none" strike="noStrike">
                <a:solidFill>
                  <a:srgbClr val="000000"/>
                </a:solidFill>
                <a:effectLst/>
                <a:latin typeface="Calibri" panose="020F0502020204030204" pitchFamily="34" charset="0"/>
                <a:cs typeface="Calibri" panose="020F0502020204030204" pitchFamily="34" charset="0"/>
              </a:rPr>
              <a:t>4.     Demonstrate the product that you produced this sprint.</a:t>
            </a:r>
            <a:endParaRPr lang="en-US" sz="1200" kern="100">
              <a:effectLst/>
              <a:latin typeface="Calibri" panose="020F0502020204030204" pitchFamily="34" charset="0"/>
              <a:ea typeface="Calibri" panose="020F0502020204030204" pitchFamily="34" charset="0"/>
              <a:cs typeface="Calibri" panose="020F0502020204030204" pitchFamily="34"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p:txBody>
      </p:sp>
      <p:sp>
        <p:nvSpPr>
          <p:cNvPr id="227" name="Google Shape;227;p28">
            <a:extLst>
              <a:ext uri="{FF2B5EF4-FFF2-40B4-BE49-F238E27FC236}">
                <a16:creationId xmlns:a16="http://schemas.microsoft.com/office/drawing/2014/main" id="{D244DB15-FDB4-FE85-481F-AA86846537FF}"/>
              </a:ext>
            </a:extLst>
          </p:cNvPr>
          <p:cNvSpPr txBox="1">
            <a:spLocks noGrp="1"/>
          </p:cNvSpPr>
          <p:nvPr>
            <p:ph type="subTitle" idx="3"/>
          </p:nvPr>
        </p:nvSpPr>
        <p:spPr>
          <a:xfrm>
            <a:off x="5962694" y="9552239"/>
            <a:ext cx="795916" cy="506161"/>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a:t>Page:</a:t>
            </a:r>
            <a:endParaRPr/>
          </a:p>
        </p:txBody>
      </p:sp>
      <p:sp>
        <p:nvSpPr>
          <p:cNvPr id="2" name="TextBox 1">
            <a:extLst>
              <a:ext uri="{FF2B5EF4-FFF2-40B4-BE49-F238E27FC236}">
                <a16:creationId xmlns:a16="http://schemas.microsoft.com/office/drawing/2014/main" id="{C299214C-F707-0B9A-8D17-77BB4F8B77A9}"/>
              </a:ext>
            </a:extLst>
          </p:cNvPr>
          <p:cNvSpPr txBox="1">
            <a:spLocks noChangeAspect="1"/>
          </p:cNvSpPr>
          <p:nvPr/>
        </p:nvSpPr>
        <p:spPr>
          <a:xfrm>
            <a:off x="126500" y="1697528"/>
            <a:ext cx="7645900" cy="1696618"/>
          </a:xfrm>
          <a:prstGeom prst="rect">
            <a:avLst/>
          </a:prstGeom>
          <a:noFill/>
        </p:spPr>
        <p:txBody>
          <a:bodyPr wrap="square">
            <a:spAutoFit/>
          </a:bodyPr>
          <a:lstStyle/>
          <a:p>
            <a:pPr marL="342900" marR="0" lvl="0" indent="-342900">
              <a:spcBef>
                <a:spcPts val="0"/>
              </a:spcBef>
              <a:spcAft>
                <a:spcPts val="0"/>
              </a:spcAft>
              <a:buFont typeface="+mj-lt"/>
              <a:buAutoNum type="arabicPeriod"/>
            </a:pPr>
            <a:r>
              <a:rPr lang="en-US" sz="1600" b="0" i="0" u="none" strike="noStrike">
                <a:solidFill>
                  <a:srgbClr val="000000"/>
                </a:solidFill>
                <a:effectLst/>
                <a:latin typeface="Calibri" panose="020F0502020204030204" pitchFamily="34" charset="0"/>
                <a:cs typeface="Calibri" panose="020F0502020204030204" pitchFamily="34" charset="0"/>
              </a:rPr>
              <a:t>Using complete sentences, give a summary of what your team accomplished this sprint. Also, identify which </a:t>
            </a:r>
            <a:r>
              <a:rPr lang="en-US" sz="1600" b="1" i="0" u="none" strike="noStrike">
                <a:solidFill>
                  <a:srgbClr val="000000"/>
                </a:solidFill>
                <a:effectLst/>
                <a:latin typeface="Calibri" panose="020F0502020204030204" pitchFamily="34" charset="0"/>
                <a:cs typeface="Calibri" panose="020F0502020204030204" pitchFamily="34" charset="0"/>
              </a:rPr>
              <a:t>product backlog </a:t>
            </a:r>
            <a:r>
              <a:rPr lang="en-US" sz="1600" b="0" i="0" u="none" strike="noStrike">
                <a:solidFill>
                  <a:srgbClr val="000000"/>
                </a:solidFill>
                <a:effectLst/>
                <a:latin typeface="Calibri" panose="020F0502020204030204" pitchFamily="34" charset="0"/>
                <a:cs typeface="Calibri" panose="020F0502020204030204" pitchFamily="34" charset="0"/>
              </a:rPr>
              <a:t>items you fully completed:</a:t>
            </a:r>
            <a:endParaRPr lang="en-US" sz="1200" kern="100">
              <a:effectLst/>
              <a:latin typeface="Calibri" panose="020F0502020204030204" pitchFamily="34" charset="0"/>
              <a:ea typeface="Calibri" panose="020F0502020204030204" pitchFamily="34" charset="0"/>
              <a:cs typeface="Calibri" panose="020F0502020204030204" pitchFamily="34"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3CB82C1C-2756-C855-743A-EAB7EFD19937}"/>
              </a:ext>
            </a:extLst>
          </p:cNvPr>
          <p:cNvSpPr txBox="1"/>
          <p:nvPr/>
        </p:nvSpPr>
        <p:spPr>
          <a:xfrm>
            <a:off x="92765" y="6135756"/>
            <a:ext cx="7169427" cy="584775"/>
          </a:xfrm>
          <a:prstGeom prst="rect">
            <a:avLst/>
          </a:prstGeom>
          <a:noFill/>
        </p:spPr>
        <p:txBody>
          <a:bodyPr wrap="square" rtlCol="0">
            <a:spAutoFit/>
          </a:bodyPr>
          <a:lstStyle/>
          <a:p>
            <a:pPr marL="396875" marR="0" lvl="0" indent="-396875">
              <a:spcBef>
                <a:spcPts val="0"/>
              </a:spcBef>
              <a:spcAft>
                <a:spcPts val="0"/>
              </a:spcAft>
            </a:pPr>
            <a:r>
              <a:rPr lang="en-US" sz="1600" b="1" kern="100">
                <a:effectLst/>
                <a:latin typeface="Calibri" panose="020F0502020204030204" pitchFamily="34" charset="0"/>
                <a:ea typeface="Calibri" panose="020F0502020204030204" pitchFamily="34" charset="0"/>
                <a:cs typeface="Times New Roman" panose="02020603050405020304" pitchFamily="18" charset="0"/>
              </a:rPr>
              <a:t>3.     </a:t>
            </a:r>
            <a:r>
              <a:rPr lang="en-US" sz="1600" kern="100">
                <a:effectLst/>
                <a:latin typeface="Calibri" panose="020F0502020204030204" pitchFamily="34" charset="0"/>
                <a:ea typeface="Calibri" panose="020F0502020204030204" pitchFamily="34" charset="0"/>
                <a:cs typeface="Times New Roman" panose="02020603050405020304" pitchFamily="18" charset="0"/>
              </a:rPr>
              <a:t>What sprint backlog items do you need to move back to your product backlog</a:t>
            </a:r>
            <a:r>
              <a:rPr lang="en-US" sz="1600" kern="100">
                <a:latin typeface="Calibri" panose="020F0502020204030204" pitchFamily="34" charset="0"/>
                <a:ea typeface="Calibri" panose="020F0502020204030204" pitchFamily="34" charset="0"/>
                <a:cs typeface="Times New Roman" panose="02020603050405020304" pitchFamily="18" charset="0"/>
              </a:rPr>
              <a:t>? Put them in order of priority, highest priority should be at the top of the list.</a:t>
            </a:r>
            <a:endParaRPr lang="en-US" sz="1400" b="1" kern="100">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A1022AEF-E698-0501-3BCE-E835D4130AF6}"/>
              </a:ext>
            </a:extLst>
          </p:cNvPr>
          <p:cNvSpPr txBox="1"/>
          <p:nvPr/>
        </p:nvSpPr>
        <p:spPr>
          <a:xfrm>
            <a:off x="154991" y="140174"/>
            <a:ext cx="3608254" cy="1270476"/>
          </a:xfrm>
          <a:prstGeom prst="rect">
            <a:avLst/>
          </a:prstGeom>
          <a:noFill/>
        </p:spPr>
        <p:txBody>
          <a:bodyPr wrap="square" rtlCol="0">
            <a:spAutoFit/>
          </a:bodyPr>
          <a:lstStyle/>
          <a:p>
            <a:pPr marL="0" marR="0">
              <a:lnSpc>
                <a:spcPct val="107000"/>
              </a:lnSpc>
              <a:spcBef>
                <a:spcPts val="0"/>
              </a:spcBef>
              <a:spcAft>
                <a:spcPts val="800"/>
              </a:spcAft>
            </a:pPr>
            <a:r>
              <a:rPr lang="en-US" sz="2400" b="1" kern="10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Sprint Review</a:t>
            </a:r>
            <a:endParaRPr lang="en-US" sz="2400" kern="10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Sprint #: </a:t>
            </a:r>
          </a:p>
          <a:p>
            <a:pPr marL="0" marR="0">
              <a:lnSpc>
                <a:spcPct val="107000"/>
              </a:lnSpc>
              <a:spcBef>
                <a:spcPts val="0"/>
              </a:spcBef>
              <a:spcAft>
                <a:spcPts val="800"/>
              </a:spcAft>
            </a:pPr>
            <a:r>
              <a:rPr lang="en-US" sz="1800" b="1" kern="10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Team:</a:t>
            </a:r>
            <a:endParaRPr lang="en-US" sz="1800">
              <a:solidFill>
                <a:schemeClr val="tx1">
                  <a:lumMod val="65000"/>
                  <a:lumOff val="35000"/>
                </a:schemeClr>
              </a:solidFill>
            </a:endParaRPr>
          </a:p>
        </p:txBody>
      </p:sp>
      <p:sp>
        <p:nvSpPr>
          <p:cNvPr id="8" name="TextBox 7">
            <a:extLst>
              <a:ext uri="{FF2B5EF4-FFF2-40B4-BE49-F238E27FC236}">
                <a16:creationId xmlns:a16="http://schemas.microsoft.com/office/drawing/2014/main" id="{05568A5D-3016-23BF-B4A5-7600497AB171}"/>
              </a:ext>
            </a:extLst>
          </p:cNvPr>
          <p:cNvSpPr txBox="1"/>
          <p:nvPr/>
        </p:nvSpPr>
        <p:spPr>
          <a:xfrm>
            <a:off x="3301538" y="601178"/>
            <a:ext cx="4179314" cy="373757"/>
          </a:xfrm>
          <a:prstGeom prst="rect">
            <a:avLst/>
          </a:prstGeom>
          <a:noFill/>
        </p:spPr>
        <p:txBody>
          <a:bodyPr wrap="square" rtlCol="0">
            <a:spAutoFit/>
          </a:bodyPr>
          <a:lstStyle/>
          <a:p>
            <a:pPr marL="0" marR="0">
              <a:lnSpc>
                <a:spcPct val="107000"/>
              </a:lnSpc>
              <a:spcBef>
                <a:spcPts val="0"/>
              </a:spcBef>
              <a:spcAft>
                <a:spcPts val="800"/>
              </a:spcAft>
            </a:pPr>
            <a:r>
              <a:rPr lang="en-US" sz="18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Team Members Present:</a:t>
            </a:r>
            <a:endParaRPr lang="en-US" sz="1800">
              <a:solidFill>
                <a:schemeClr val="tx1">
                  <a:lumMod val="65000"/>
                  <a:lumOff val="35000"/>
                </a:schemeClr>
              </a:solidFill>
            </a:endParaRPr>
          </a:p>
        </p:txBody>
      </p:sp>
      <p:sp>
        <p:nvSpPr>
          <p:cNvPr id="13" name="TextBox 12">
            <a:extLst>
              <a:ext uri="{FF2B5EF4-FFF2-40B4-BE49-F238E27FC236}">
                <a16:creationId xmlns:a16="http://schemas.microsoft.com/office/drawing/2014/main" id="{F3A67777-DDA9-9535-2709-2BD15C6A44CB}"/>
              </a:ext>
            </a:extLst>
          </p:cNvPr>
          <p:cNvSpPr txBox="1">
            <a:spLocks noGrp="1" noRot="1" noChangeAspect="1" noMove="1" noResize="1" noEditPoints="1" noAdjustHandles="1" noChangeArrowheads="1" noChangeShapeType="1"/>
          </p:cNvSpPr>
          <p:nvPr/>
        </p:nvSpPr>
        <p:spPr>
          <a:xfrm>
            <a:off x="126500" y="4023284"/>
            <a:ext cx="7645900" cy="1635063"/>
          </a:xfrm>
          <a:prstGeom prst="rect">
            <a:avLst/>
          </a:prstGeom>
          <a:noFill/>
        </p:spPr>
        <p:txBody>
          <a:bodyPr wrap="square">
            <a:spAutoFit/>
          </a:bodyPr>
          <a:lstStyle/>
          <a:p>
            <a:pPr marR="0" lvl="0">
              <a:spcBef>
                <a:spcPts val="0"/>
              </a:spcBef>
              <a:spcAft>
                <a:spcPts val="0"/>
              </a:spcAft>
            </a:pPr>
            <a:r>
              <a:rPr lang="en-US" sz="1600" b="0" i="0" u="none" strike="noStrike">
                <a:solidFill>
                  <a:srgbClr val="000000"/>
                </a:solidFill>
                <a:effectLst/>
                <a:latin typeface="Calibri" panose="020F0502020204030204" pitchFamily="34" charset="0"/>
                <a:cs typeface="Calibri" panose="020F0502020204030204" pitchFamily="34" charset="0"/>
              </a:rPr>
              <a:t>2.     Using complete sentences, tell me what your sprint goal was, did you meet that goal this sprint, and why you did or did not meet that goal:</a:t>
            </a:r>
            <a:endParaRPr lang="en-US" sz="1200" kern="100">
              <a:effectLst/>
              <a:latin typeface="Calibri" panose="020F0502020204030204" pitchFamily="34" charset="0"/>
              <a:ea typeface="Calibri" panose="020F0502020204030204" pitchFamily="34" charset="0"/>
              <a:cs typeface="Calibri" panose="020F0502020204030204" pitchFamily="34"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AAD955BB-C0A7-AF13-57CE-006C3C38D8D4}"/>
              </a:ext>
            </a:extLst>
          </p:cNvPr>
          <p:cNvSpPr txBox="1"/>
          <p:nvPr/>
        </p:nvSpPr>
        <p:spPr>
          <a:xfrm>
            <a:off x="1133062" y="602975"/>
            <a:ext cx="2100468" cy="44394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2</a:t>
            </a:r>
          </a:p>
        </p:txBody>
      </p:sp>
      <p:sp>
        <p:nvSpPr>
          <p:cNvPr id="15" name="TextBox 14">
            <a:extLst>
              <a:ext uri="{FF2B5EF4-FFF2-40B4-BE49-F238E27FC236}">
                <a16:creationId xmlns:a16="http://schemas.microsoft.com/office/drawing/2014/main" id="{DC2A9CC7-48F1-1CB5-4CE9-FD6605EC465E}"/>
              </a:ext>
            </a:extLst>
          </p:cNvPr>
          <p:cNvSpPr txBox="1"/>
          <p:nvPr/>
        </p:nvSpPr>
        <p:spPr>
          <a:xfrm>
            <a:off x="914400" y="1106558"/>
            <a:ext cx="2305878" cy="44394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37528B</a:t>
            </a:r>
            <a:endParaRPr lang="en-US"/>
          </a:p>
        </p:txBody>
      </p:sp>
      <p:sp>
        <p:nvSpPr>
          <p:cNvPr id="16" name="TextBox 15">
            <a:extLst>
              <a:ext uri="{FF2B5EF4-FFF2-40B4-BE49-F238E27FC236}">
                <a16:creationId xmlns:a16="http://schemas.microsoft.com/office/drawing/2014/main" id="{EA18FC7F-B107-EA48-8052-74D2FEFCCF19}"/>
              </a:ext>
            </a:extLst>
          </p:cNvPr>
          <p:cNvSpPr txBox="1"/>
          <p:nvPr/>
        </p:nvSpPr>
        <p:spPr>
          <a:xfrm>
            <a:off x="3412437" y="947532"/>
            <a:ext cx="3955772" cy="602972"/>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fontScale="77500" lnSpcReduction="20000"/>
          </a:bodyPr>
          <a:lstStyle/>
          <a:p>
            <a:r>
              <a:rPr lang="en-US" sz="1600"/>
              <a:t>Ryder </a:t>
            </a:r>
            <a:r>
              <a:rPr lang="en-US" sz="1600" err="1"/>
              <a:t>Sandstrum</a:t>
            </a:r>
          </a:p>
          <a:p>
            <a:r>
              <a:rPr lang="en-US" sz="1600"/>
              <a:t>John Hopkins</a:t>
            </a:r>
          </a:p>
          <a:p>
            <a:r>
              <a:rPr lang="en-US" sz="1600"/>
              <a:t>Kirby Larson</a:t>
            </a:r>
          </a:p>
          <a:p>
            <a:endParaRPr lang="en-US" sz="1600"/>
          </a:p>
        </p:txBody>
      </p:sp>
      <p:sp>
        <p:nvSpPr>
          <p:cNvPr id="6" name="TextBox 5">
            <a:extLst>
              <a:ext uri="{FF2B5EF4-FFF2-40B4-BE49-F238E27FC236}">
                <a16:creationId xmlns:a16="http://schemas.microsoft.com/office/drawing/2014/main" id="{9C523347-BA5B-E1A4-F90F-8D6BB5367B00}"/>
              </a:ext>
            </a:extLst>
          </p:cNvPr>
          <p:cNvSpPr txBox="1"/>
          <p:nvPr/>
        </p:nvSpPr>
        <p:spPr>
          <a:xfrm>
            <a:off x="198784" y="4647586"/>
            <a:ext cx="7209182" cy="148424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Our sprint goal was "Research and design the rest of the scoring system, then test it, if extra time" and we met the goal by completing the scoring system.</a:t>
            </a:r>
          </a:p>
          <a:p>
            <a:endParaRPr lang="en-US"/>
          </a:p>
        </p:txBody>
      </p:sp>
      <p:sp>
        <p:nvSpPr>
          <p:cNvPr id="5" name="TextBox 4">
            <a:extLst>
              <a:ext uri="{FF2B5EF4-FFF2-40B4-BE49-F238E27FC236}">
                <a16:creationId xmlns:a16="http://schemas.microsoft.com/office/drawing/2014/main" id="{2D2F29DA-3DBA-B6A4-06AF-A47369ADB64A}"/>
              </a:ext>
            </a:extLst>
          </p:cNvPr>
          <p:cNvSpPr txBox="1"/>
          <p:nvPr/>
        </p:nvSpPr>
        <p:spPr>
          <a:xfrm>
            <a:off x="198784" y="2279373"/>
            <a:ext cx="7209182" cy="1722783"/>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This sprint we have built the scoring system, which includes the intake, the conveyer belt, and the output.</a:t>
            </a:r>
          </a:p>
        </p:txBody>
      </p:sp>
      <p:sp>
        <p:nvSpPr>
          <p:cNvPr id="12" name="TextBox 11">
            <a:extLst>
              <a:ext uri="{FF2B5EF4-FFF2-40B4-BE49-F238E27FC236}">
                <a16:creationId xmlns:a16="http://schemas.microsoft.com/office/drawing/2014/main" id="{02B6FF18-D5E5-E1E9-0338-43940889A7BF}"/>
              </a:ext>
            </a:extLst>
          </p:cNvPr>
          <p:cNvSpPr txBox="1"/>
          <p:nvPr/>
        </p:nvSpPr>
        <p:spPr>
          <a:xfrm>
            <a:off x="212036" y="6705600"/>
            <a:ext cx="7209182" cy="230587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Test the scoring system.</a:t>
            </a:r>
          </a:p>
        </p:txBody>
      </p:sp>
      <p:sp>
        <p:nvSpPr>
          <p:cNvPr id="18" name="TextBox 17">
            <a:extLst>
              <a:ext uri="{FF2B5EF4-FFF2-40B4-BE49-F238E27FC236}">
                <a16:creationId xmlns:a16="http://schemas.microsoft.com/office/drawing/2014/main" id="{5E309802-CED2-13CC-6E89-DDB19112BB07}"/>
              </a:ext>
            </a:extLst>
          </p:cNvPr>
          <p:cNvSpPr txBox="1"/>
          <p:nvPr/>
        </p:nvSpPr>
        <p:spPr>
          <a:xfrm>
            <a:off x="6493566" y="9448801"/>
            <a:ext cx="934278" cy="44394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55</a:t>
            </a:r>
          </a:p>
        </p:txBody>
      </p:sp>
      <p:pic>
        <p:nvPicPr>
          <p:cNvPr id="10" name="Picture 9" descr="A yellow circle and black squares&#10;&#10;AI-generated content may be incorrect.">
            <a:extLst>
              <a:ext uri="{FF2B5EF4-FFF2-40B4-BE49-F238E27FC236}">
                <a16:creationId xmlns:a16="http://schemas.microsoft.com/office/drawing/2014/main" id="{816116ED-A058-8F52-9C24-8A78BE535395}"/>
              </a:ext>
            </a:extLst>
          </p:cNvPr>
          <p:cNvPicPr>
            <a:picLocks noChangeAspect="1"/>
          </p:cNvPicPr>
          <p:nvPr/>
        </p:nvPicPr>
        <p:blipFill>
          <a:blip r:embed="rId3"/>
          <a:stretch>
            <a:fillRect/>
          </a:stretch>
        </p:blipFill>
        <p:spPr>
          <a:xfrm>
            <a:off x="7153164" y="-9478"/>
            <a:ext cx="603019" cy="809871"/>
          </a:xfrm>
          <a:prstGeom prst="rect">
            <a:avLst/>
          </a:prstGeom>
        </p:spPr>
      </p:pic>
    </p:spTree>
    <p:extLst>
      <p:ext uri="{BB962C8B-B14F-4D97-AF65-F5344CB8AC3E}">
        <p14:creationId xmlns:p14="http://schemas.microsoft.com/office/powerpoint/2010/main" val="58214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3">
          <a:extLst>
            <a:ext uri="{FF2B5EF4-FFF2-40B4-BE49-F238E27FC236}">
              <a16:creationId xmlns:a16="http://schemas.microsoft.com/office/drawing/2014/main" id="{E2902E15-EC4A-5ED2-2F98-D862D2FB074D}"/>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169FA246-0805-7E3D-B684-6230791E32E5}"/>
              </a:ext>
            </a:extLst>
          </p:cNvPr>
          <p:cNvSpPr txBox="1">
            <a:spLocks noGrp="1"/>
          </p:cNvSpPr>
          <p:nvPr>
            <p:ph type="subTitle" idx="4"/>
          </p:nvPr>
        </p:nvSpPr>
        <p:spPr>
          <a:xfrm>
            <a:off x="139561" y="1576113"/>
            <a:ext cx="7332663" cy="2736390"/>
          </a:xfrm>
          <a:prstGeom prst="rect">
            <a:avLst/>
          </a:prstGeom>
          <a:noFill/>
        </p:spPr>
        <p:txBody>
          <a:bodyPr wrap="square" rtlCol="0">
            <a:spAutoFit/>
          </a:bodyPr>
          <a:lstStyle/>
          <a:p>
            <a:pPr marL="0" marR="0">
              <a:lnSpc>
                <a:spcPct val="107000"/>
              </a:lnSpc>
              <a:spcBef>
                <a:spcPts val="10"/>
              </a:spcBef>
              <a:spcAft>
                <a:spcPts val="800"/>
              </a:spcAft>
            </a:pPr>
            <a:r>
              <a:rPr lang="en-US" kern="100">
                <a:effectLst/>
                <a:latin typeface="Calibri" panose="020F0502020204030204" pitchFamily="34" charset="0"/>
                <a:ea typeface="Calibri" panose="020F0502020204030204" pitchFamily="34" charset="0"/>
                <a:cs typeface="Times New Roman" panose="02020603050405020304" pitchFamily="18" charset="0"/>
              </a:rPr>
              <a:t>During the </a:t>
            </a:r>
            <a:r>
              <a:rPr lang="en-US" b="1" kern="100">
                <a:effectLst/>
                <a:latin typeface="Calibri" panose="020F0502020204030204" pitchFamily="34" charset="0"/>
                <a:ea typeface="Calibri" panose="020F0502020204030204" pitchFamily="34" charset="0"/>
                <a:cs typeface="Times New Roman" panose="02020603050405020304" pitchFamily="18" charset="0"/>
              </a:rPr>
              <a:t>Sprint Retrospective</a:t>
            </a:r>
            <a:r>
              <a:rPr lang="en-US" kern="100">
                <a:effectLst/>
                <a:latin typeface="Calibri" panose="020F0502020204030204" pitchFamily="34" charset="0"/>
                <a:ea typeface="Calibri" panose="020F0502020204030204" pitchFamily="34" charset="0"/>
                <a:cs typeface="Times New Roman" panose="02020603050405020304" pitchFamily="18" charset="0"/>
              </a:rPr>
              <a:t> you will talk with your team and discuss the last sprint. You will need to reflect on how well your team is working together, be respectful but honest,</a:t>
            </a:r>
            <a:r>
              <a:rPr lang="en-US" kern="100">
                <a:latin typeface="Calibri" panose="020F0502020204030204" pitchFamily="34" charset="0"/>
                <a:ea typeface="Calibri" panose="020F0502020204030204" pitchFamily="34" charset="0"/>
                <a:cs typeface="Times New Roman" panose="02020603050405020304" pitchFamily="18" charset="0"/>
              </a:rPr>
              <a:t> and everyone should be allowed to express themselves</a:t>
            </a:r>
            <a:r>
              <a:rPr lang="en-US" kern="100">
                <a:effectLst/>
                <a:latin typeface="Calibri" panose="020F0502020204030204" pitchFamily="34" charset="0"/>
                <a:ea typeface="Calibri" panose="020F0502020204030204" pitchFamily="34" charset="0"/>
                <a:cs typeface="Times New Roman" panose="02020603050405020304" pitchFamily="18" charset="0"/>
              </a:rPr>
              <a:t>. Then, answer the following questions:</a:t>
            </a:r>
          </a:p>
          <a:p>
            <a:pPr marL="342900" marR="0" lvl="0" indent="-342900">
              <a:lnSpc>
                <a:spcPct val="200000"/>
              </a:lnSpc>
              <a:spcBef>
                <a:spcPts val="10"/>
              </a:spcBef>
              <a:spcAft>
                <a:spcPts val="800"/>
              </a:spcAft>
              <a:buAutoNum type="arabicPeriod"/>
            </a:pPr>
            <a:r>
              <a:rPr lang="en-US" sz="1400" kern="100">
                <a:effectLst/>
                <a:latin typeface="Calibri" panose="020F0502020204030204" pitchFamily="34" charset="0"/>
                <a:ea typeface="Calibri" panose="020F0502020204030204" pitchFamily="34" charset="0"/>
                <a:cs typeface="Times New Roman" panose="02020603050405020304" pitchFamily="18" charset="0"/>
              </a:rPr>
              <a:t>What is working for our team, that we should </a:t>
            </a:r>
            <a:r>
              <a:rPr lang="en-US" sz="1400" b="1" kern="10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CONTINUE</a:t>
            </a:r>
            <a:r>
              <a:rPr lang="en-US" sz="1400" b="1" kern="100">
                <a:effectLst/>
                <a:latin typeface="Calibri" panose="020F0502020204030204" pitchFamily="34" charset="0"/>
                <a:ea typeface="Calibri" panose="020F0502020204030204" pitchFamily="34" charset="0"/>
                <a:cs typeface="Times New Roman" panose="02020603050405020304" pitchFamily="18" charset="0"/>
              </a:rPr>
              <a:t> </a:t>
            </a:r>
            <a:r>
              <a:rPr lang="en-US" sz="1400" kern="100">
                <a:effectLst/>
                <a:latin typeface="Calibri" panose="020F0502020204030204" pitchFamily="34" charset="0"/>
                <a:ea typeface="Calibri" panose="020F0502020204030204" pitchFamily="34" charset="0"/>
                <a:cs typeface="Times New Roman" panose="02020603050405020304" pitchFamily="18" charset="0"/>
              </a:rPr>
              <a:t>doing (use complete sentences): </a:t>
            </a:r>
          </a:p>
          <a:p>
            <a:pPr marL="342900" marR="0" lvl="0" indent="-342900">
              <a:lnSpc>
                <a:spcPct val="200000"/>
              </a:lnSpc>
              <a:spcBef>
                <a:spcPts val="10"/>
              </a:spcBef>
              <a:spcAft>
                <a:spcPts val="800"/>
              </a:spcAft>
              <a:buAutoNum type="arabicPeriod"/>
            </a:pPr>
            <a:endParaRPr lang="en-US" b="1" kern="10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200000"/>
              </a:lnSpc>
              <a:spcBef>
                <a:spcPts val="10"/>
              </a:spcBef>
              <a:spcAft>
                <a:spcPts val="800"/>
              </a:spcAft>
              <a:buAutoNum type="arabicPeriod"/>
            </a:pPr>
            <a:endParaRPr lang="en-US" b="1" kern="100">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227" name="Google Shape;227;p28">
            <a:extLst>
              <a:ext uri="{FF2B5EF4-FFF2-40B4-BE49-F238E27FC236}">
                <a16:creationId xmlns:a16="http://schemas.microsoft.com/office/drawing/2014/main" id="{82BB1DD7-5A14-3AEC-781C-3F3474F0EB78}"/>
              </a:ext>
            </a:extLst>
          </p:cNvPr>
          <p:cNvSpPr txBox="1">
            <a:spLocks noGrp="1" noChangeAspect="1"/>
          </p:cNvSpPr>
          <p:nvPr>
            <p:ph type="subTitle" idx="3"/>
          </p:nvPr>
        </p:nvSpPr>
        <p:spPr>
          <a:xfrm>
            <a:off x="5936974" y="9605247"/>
            <a:ext cx="1219200" cy="333883"/>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a:t>Page:</a:t>
            </a:r>
            <a:endParaRPr/>
          </a:p>
        </p:txBody>
      </p:sp>
      <p:sp>
        <p:nvSpPr>
          <p:cNvPr id="5" name="TextBox 4">
            <a:extLst>
              <a:ext uri="{FF2B5EF4-FFF2-40B4-BE49-F238E27FC236}">
                <a16:creationId xmlns:a16="http://schemas.microsoft.com/office/drawing/2014/main" id="{E8C65C8C-1B45-C648-D13E-935CF1B6C90B}"/>
              </a:ext>
            </a:extLst>
          </p:cNvPr>
          <p:cNvSpPr txBox="1">
            <a:spLocks noChangeAspect="1"/>
          </p:cNvSpPr>
          <p:nvPr/>
        </p:nvSpPr>
        <p:spPr>
          <a:xfrm>
            <a:off x="95526" y="4599609"/>
            <a:ext cx="6789487" cy="382092"/>
          </a:xfrm>
          <a:prstGeom prst="rect">
            <a:avLst/>
          </a:prstGeom>
          <a:noFill/>
        </p:spPr>
        <p:txBody>
          <a:bodyPr wrap="none" rtlCol="0">
            <a:spAutoFit/>
          </a:bodyPr>
          <a:lstStyle/>
          <a:p>
            <a:pPr marL="0" marR="0">
              <a:lnSpc>
                <a:spcPct val="150000"/>
              </a:lnSpc>
              <a:spcBef>
                <a:spcPts val="10"/>
              </a:spcBef>
              <a:spcAft>
                <a:spcPts val="0"/>
              </a:spcAft>
            </a:pPr>
            <a:r>
              <a:rPr lang="en-US" b="1" kern="100">
                <a:effectLst/>
                <a:latin typeface="Calibri" panose="020F0502020204030204" pitchFamily="34" charset="0"/>
                <a:ea typeface="Calibri" panose="020F0502020204030204" pitchFamily="34" charset="0"/>
                <a:cs typeface="Times New Roman" panose="02020603050405020304" pitchFamily="18" charset="0"/>
              </a:rPr>
              <a:t>2. </a:t>
            </a:r>
            <a:r>
              <a:rPr lang="en-US" kern="100">
                <a:effectLst/>
                <a:latin typeface="Calibri" panose="020F0502020204030204" pitchFamily="34" charset="0"/>
                <a:ea typeface="Calibri" panose="020F0502020204030204" pitchFamily="34" charset="0"/>
                <a:cs typeface="Times New Roman" panose="02020603050405020304" pitchFamily="18" charset="0"/>
              </a:rPr>
              <a:t>What is not working for our team, that we should </a:t>
            </a:r>
            <a:r>
              <a:rPr lang="en-US" b="1" kern="100">
                <a:solidFill>
                  <a:schemeClr val="tx2">
                    <a:lumMod val="75000"/>
                  </a:schemeClr>
                </a:solidFill>
                <a:effectLst/>
                <a:latin typeface="Calibri" panose="020F0502020204030204" pitchFamily="34" charset="0"/>
                <a:ea typeface="Calibri" panose="020F0502020204030204" pitchFamily="34" charset="0"/>
                <a:cs typeface="Times New Roman" panose="02020603050405020304" pitchFamily="18" charset="0"/>
              </a:rPr>
              <a:t>STOP</a:t>
            </a:r>
            <a:r>
              <a:rPr lang="en-US" b="1" kern="100">
                <a:effectLst/>
                <a:latin typeface="Calibri" panose="020F0502020204030204" pitchFamily="34" charset="0"/>
                <a:ea typeface="Calibri" panose="020F0502020204030204" pitchFamily="34" charset="0"/>
                <a:cs typeface="Times New Roman" panose="02020603050405020304" pitchFamily="18" charset="0"/>
              </a:rPr>
              <a:t> </a:t>
            </a:r>
            <a:r>
              <a:rPr lang="en-US" kern="100">
                <a:effectLst/>
                <a:latin typeface="Calibri" panose="020F0502020204030204" pitchFamily="34" charset="0"/>
                <a:ea typeface="Calibri" panose="020F0502020204030204" pitchFamily="34" charset="0"/>
                <a:cs typeface="Times New Roman" panose="02020603050405020304" pitchFamily="18" charset="0"/>
              </a:rPr>
              <a:t>doing (use complete sentences):</a:t>
            </a:r>
          </a:p>
        </p:txBody>
      </p:sp>
      <p:sp>
        <p:nvSpPr>
          <p:cNvPr id="9" name="TextBox 8">
            <a:extLst>
              <a:ext uri="{FF2B5EF4-FFF2-40B4-BE49-F238E27FC236}">
                <a16:creationId xmlns:a16="http://schemas.microsoft.com/office/drawing/2014/main" id="{EB830BD6-0FA0-0F65-8829-3A98B5497BDD}"/>
              </a:ext>
            </a:extLst>
          </p:cNvPr>
          <p:cNvSpPr txBox="1"/>
          <p:nvPr/>
        </p:nvSpPr>
        <p:spPr>
          <a:xfrm>
            <a:off x="231913" y="92765"/>
            <a:ext cx="6950765" cy="1446550"/>
          </a:xfrm>
          <a:prstGeom prst="rect">
            <a:avLst/>
          </a:prstGeom>
          <a:noFill/>
        </p:spPr>
        <p:txBody>
          <a:bodyPr wrap="square" numCol="2">
            <a:spAutoFit/>
          </a:bodyPr>
          <a:lstStyle/>
          <a:p>
            <a:pPr marL="0" marR="0">
              <a:spcBef>
                <a:spcPts val="0"/>
              </a:spcBef>
              <a:spcAft>
                <a:spcPts val="800"/>
              </a:spcAft>
            </a:pPr>
            <a:r>
              <a:rPr lang="en-US" sz="2400" b="1" kern="100">
                <a:effectLst/>
                <a:latin typeface="Calibri" panose="020F0502020204030204" pitchFamily="34" charset="0"/>
                <a:ea typeface="Calibri" panose="020F0502020204030204" pitchFamily="34" charset="0"/>
                <a:cs typeface="Times New Roman" panose="02020603050405020304" pitchFamily="18" charset="0"/>
              </a:rPr>
              <a:t>Sprint Retrospective</a:t>
            </a:r>
          </a:p>
          <a:p>
            <a:pPr marL="0" marR="0">
              <a:lnSpc>
                <a:spcPct val="150000"/>
              </a:lnSpc>
              <a:spcBef>
                <a:spcPts val="0"/>
              </a:spcBef>
              <a:spcAft>
                <a:spcPts val="800"/>
              </a:spcAft>
            </a:pPr>
            <a:r>
              <a:rPr lang="en-US" sz="16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Sprint #:</a:t>
            </a:r>
          </a:p>
          <a:p>
            <a:pPr marL="0" marR="0">
              <a:lnSpc>
                <a:spcPct val="150000"/>
              </a:lnSpc>
              <a:spcBef>
                <a:spcPts val="0"/>
              </a:spcBef>
              <a:spcAft>
                <a:spcPts val="800"/>
              </a:spcAft>
            </a:pPr>
            <a:r>
              <a:rPr lang="en-US" sz="16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Team:</a:t>
            </a:r>
          </a:p>
          <a:p>
            <a:pPr marL="0" marR="0">
              <a:spcBef>
                <a:spcPts val="0"/>
              </a:spcBef>
              <a:spcAft>
                <a:spcPts val="800"/>
              </a:spcAft>
            </a:pPr>
            <a:endParaRPr lang="en-US" sz="1600" b="1" kern="10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800"/>
              </a:spcAft>
            </a:pPr>
            <a:r>
              <a:rPr lang="en-US" sz="16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Team Members Present:</a:t>
            </a:r>
          </a:p>
          <a:p>
            <a:pPr marL="0" marR="0">
              <a:spcBef>
                <a:spcPts val="0"/>
              </a:spcBef>
              <a:spcAft>
                <a:spcPts val="800"/>
              </a:spcAft>
            </a:pPr>
            <a:r>
              <a:rPr lang="en-US" sz="1200" b="1" kern="100">
                <a:effectLst/>
                <a:latin typeface="Calibri" panose="020F0502020204030204" pitchFamily="34" charset="0"/>
                <a:ea typeface="Calibri" panose="020F0502020204030204" pitchFamily="34" charset="0"/>
                <a:cs typeface="Times New Roman" panose="02020603050405020304" pitchFamily="18" charset="0"/>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55422380-6EA4-CD68-DF3B-2CFBE875D958}"/>
              </a:ext>
            </a:extLst>
          </p:cNvPr>
          <p:cNvSpPr txBox="1"/>
          <p:nvPr/>
        </p:nvSpPr>
        <p:spPr>
          <a:xfrm>
            <a:off x="107122" y="7046843"/>
            <a:ext cx="7356501" cy="523220"/>
          </a:xfrm>
          <a:prstGeom prst="rect">
            <a:avLst/>
          </a:prstGeom>
          <a:noFill/>
        </p:spPr>
        <p:txBody>
          <a:bodyPr wrap="none" rtlCol="0">
            <a:spAutoFit/>
          </a:bodyPr>
          <a:lstStyle/>
          <a:p>
            <a:r>
              <a:rPr lang="en-US" b="1" kern="100">
                <a:effectLst/>
                <a:latin typeface="Calibri" panose="020F0502020204030204" pitchFamily="34" charset="0"/>
                <a:ea typeface="Calibri" panose="020F0502020204030204" pitchFamily="34" charset="0"/>
                <a:cs typeface="Times New Roman" panose="02020603050405020304" pitchFamily="18" charset="0"/>
              </a:rPr>
              <a:t>3. </a:t>
            </a:r>
            <a:r>
              <a:rPr lang="en-US" kern="100">
                <a:effectLst/>
                <a:latin typeface="Calibri" panose="020F0502020204030204" pitchFamily="34" charset="0"/>
                <a:ea typeface="Calibri" panose="020F0502020204030204" pitchFamily="34" charset="0"/>
                <a:cs typeface="Times New Roman" panose="02020603050405020304" pitchFamily="18" charset="0"/>
              </a:rPr>
              <a:t>What do we want to try doing as a team, that we should </a:t>
            </a:r>
            <a:r>
              <a:rPr lang="en-US" b="1" kern="100">
                <a:solidFill>
                  <a:srgbClr val="006600"/>
                </a:solidFill>
                <a:effectLst/>
                <a:latin typeface="Calibri" panose="020F0502020204030204" pitchFamily="34" charset="0"/>
                <a:ea typeface="Calibri" panose="020F0502020204030204" pitchFamily="34" charset="0"/>
                <a:cs typeface="Times New Roman" panose="02020603050405020304" pitchFamily="18" charset="0"/>
              </a:rPr>
              <a:t>START</a:t>
            </a:r>
            <a:r>
              <a:rPr lang="en-US" b="1" kern="100">
                <a:effectLst/>
                <a:latin typeface="Calibri" panose="020F0502020204030204" pitchFamily="34" charset="0"/>
                <a:ea typeface="Calibri" panose="020F0502020204030204" pitchFamily="34" charset="0"/>
                <a:cs typeface="Times New Roman" panose="02020603050405020304" pitchFamily="18" charset="0"/>
              </a:rPr>
              <a:t> </a:t>
            </a:r>
            <a:r>
              <a:rPr lang="en-US" kern="100">
                <a:effectLst/>
                <a:latin typeface="Calibri" panose="020F0502020204030204" pitchFamily="34" charset="0"/>
                <a:ea typeface="Calibri" panose="020F0502020204030204" pitchFamily="34" charset="0"/>
                <a:cs typeface="Times New Roman" panose="02020603050405020304" pitchFamily="18" charset="0"/>
              </a:rPr>
              <a:t>doing (use complete sentences):</a:t>
            </a:r>
          </a:p>
          <a:p>
            <a:r>
              <a:rPr lang="en-US" kern="100">
                <a:latin typeface="Calibri" panose="020F0502020204030204" pitchFamily="34" charset="0"/>
                <a:cs typeface="Times New Roman" panose="02020603050405020304" pitchFamily="18" charset="0"/>
              </a:rPr>
              <a:t>     For Each thing we want to </a:t>
            </a:r>
            <a:r>
              <a:rPr lang="en-US" b="1" kern="100">
                <a:solidFill>
                  <a:schemeClr val="tx2">
                    <a:lumMod val="75000"/>
                  </a:schemeClr>
                </a:solidFill>
                <a:latin typeface="Calibri" panose="020F0502020204030204" pitchFamily="34" charset="0"/>
                <a:cs typeface="Times New Roman" panose="02020603050405020304" pitchFamily="18" charset="0"/>
              </a:rPr>
              <a:t>stop</a:t>
            </a:r>
            <a:r>
              <a:rPr lang="en-US" kern="100">
                <a:latin typeface="Calibri" panose="020F0502020204030204" pitchFamily="34" charset="0"/>
                <a:cs typeface="Times New Roman" panose="02020603050405020304" pitchFamily="18" charset="0"/>
              </a:rPr>
              <a:t> doing, we should have a thing to </a:t>
            </a:r>
            <a:r>
              <a:rPr lang="en-US" b="1" kern="100">
                <a:solidFill>
                  <a:srgbClr val="006600"/>
                </a:solidFill>
                <a:latin typeface="Calibri" panose="020F0502020204030204" pitchFamily="34" charset="0"/>
                <a:cs typeface="Times New Roman" panose="02020603050405020304" pitchFamily="18" charset="0"/>
              </a:rPr>
              <a:t>start</a:t>
            </a:r>
            <a:r>
              <a:rPr lang="en-US" kern="100">
                <a:latin typeface="Calibri" panose="020F0502020204030204" pitchFamily="34" charset="0"/>
                <a:cs typeface="Times New Roman" panose="02020603050405020304" pitchFamily="18" charset="0"/>
              </a:rPr>
              <a:t> that solves the issue!</a:t>
            </a:r>
            <a:endParaRPr lang="en-US"/>
          </a:p>
        </p:txBody>
      </p:sp>
      <p:sp>
        <p:nvSpPr>
          <p:cNvPr id="12" name="TextBox 11">
            <a:extLst>
              <a:ext uri="{FF2B5EF4-FFF2-40B4-BE49-F238E27FC236}">
                <a16:creationId xmlns:a16="http://schemas.microsoft.com/office/drawing/2014/main" id="{EFE14A85-7A1D-109B-C97E-587279391B23}"/>
              </a:ext>
            </a:extLst>
          </p:cNvPr>
          <p:cNvSpPr txBox="1"/>
          <p:nvPr/>
        </p:nvSpPr>
        <p:spPr>
          <a:xfrm>
            <a:off x="174843" y="2865290"/>
            <a:ext cx="7209182" cy="174339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Designing and researching what we need to build before building, as well as extensive planning of our robot.</a:t>
            </a:r>
          </a:p>
          <a:p>
            <a:r>
              <a:rPr lang="en-US"/>
              <a:t>Also continue communicating with each other.</a:t>
            </a:r>
          </a:p>
        </p:txBody>
      </p:sp>
      <p:sp>
        <p:nvSpPr>
          <p:cNvPr id="13" name="TextBox 12">
            <a:extLst>
              <a:ext uri="{FF2B5EF4-FFF2-40B4-BE49-F238E27FC236}">
                <a16:creationId xmlns:a16="http://schemas.microsoft.com/office/drawing/2014/main" id="{7CC36CF3-83D4-630D-6D63-7F8F4B5114C5}"/>
              </a:ext>
            </a:extLst>
          </p:cNvPr>
          <p:cNvSpPr txBox="1"/>
          <p:nvPr/>
        </p:nvSpPr>
        <p:spPr>
          <a:xfrm>
            <a:off x="165653" y="5014842"/>
            <a:ext cx="7209182" cy="1967949"/>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N/A</a:t>
            </a:r>
          </a:p>
        </p:txBody>
      </p:sp>
      <p:sp>
        <p:nvSpPr>
          <p:cNvPr id="14" name="TextBox 13">
            <a:extLst>
              <a:ext uri="{FF2B5EF4-FFF2-40B4-BE49-F238E27FC236}">
                <a16:creationId xmlns:a16="http://schemas.microsoft.com/office/drawing/2014/main" id="{ACC510BF-299D-F8EB-83BB-EDC299414F56}"/>
              </a:ext>
            </a:extLst>
          </p:cNvPr>
          <p:cNvSpPr txBox="1"/>
          <p:nvPr/>
        </p:nvSpPr>
        <p:spPr>
          <a:xfrm>
            <a:off x="185529" y="7600121"/>
            <a:ext cx="7209183" cy="187518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pPr marL="342900" indent="-342900">
              <a:buAutoNum type="alphaUcPeriod"/>
            </a:pPr>
            <a:r>
              <a:rPr lang="en-US"/>
              <a:t>We never started documenting progress with pictures, update notebook, so we should start doing that. (blame Kirby (aka me))</a:t>
            </a:r>
          </a:p>
        </p:txBody>
      </p:sp>
      <p:sp>
        <p:nvSpPr>
          <p:cNvPr id="15" name="TextBox 14">
            <a:extLst>
              <a:ext uri="{FF2B5EF4-FFF2-40B4-BE49-F238E27FC236}">
                <a16:creationId xmlns:a16="http://schemas.microsoft.com/office/drawing/2014/main" id="{827BBA46-0B95-6EA3-ACE6-92A44141B8FE}"/>
              </a:ext>
            </a:extLst>
          </p:cNvPr>
          <p:cNvSpPr txBox="1"/>
          <p:nvPr/>
        </p:nvSpPr>
        <p:spPr>
          <a:xfrm>
            <a:off x="914400" y="1104899"/>
            <a:ext cx="2431775" cy="381001"/>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500">
                <a:ea typeface="Roboto"/>
              </a:rPr>
              <a:t>37528B</a:t>
            </a:r>
            <a:endParaRPr lang="en-US"/>
          </a:p>
        </p:txBody>
      </p:sp>
      <p:sp>
        <p:nvSpPr>
          <p:cNvPr id="16" name="TextBox 15">
            <a:extLst>
              <a:ext uri="{FF2B5EF4-FFF2-40B4-BE49-F238E27FC236}">
                <a16:creationId xmlns:a16="http://schemas.microsoft.com/office/drawing/2014/main" id="{47AA618B-E421-40C9-A854-0497C8BEB691}"/>
              </a:ext>
            </a:extLst>
          </p:cNvPr>
          <p:cNvSpPr txBox="1"/>
          <p:nvPr/>
        </p:nvSpPr>
        <p:spPr>
          <a:xfrm>
            <a:off x="1106558" y="655983"/>
            <a:ext cx="2246242" cy="39093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2</a:t>
            </a:r>
          </a:p>
        </p:txBody>
      </p:sp>
      <p:sp>
        <p:nvSpPr>
          <p:cNvPr id="17" name="TextBox 16">
            <a:extLst>
              <a:ext uri="{FF2B5EF4-FFF2-40B4-BE49-F238E27FC236}">
                <a16:creationId xmlns:a16="http://schemas.microsoft.com/office/drawing/2014/main" id="{D04A09FB-7B53-DD82-5E27-0A896A6E0F2C}"/>
              </a:ext>
            </a:extLst>
          </p:cNvPr>
          <p:cNvSpPr txBox="1"/>
          <p:nvPr/>
        </p:nvSpPr>
        <p:spPr>
          <a:xfrm>
            <a:off x="3717235" y="722243"/>
            <a:ext cx="3611217" cy="828261"/>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Ryder </a:t>
            </a:r>
            <a:r>
              <a:rPr lang="en-US" sz="1600" err="1"/>
              <a:t>Sandstrum</a:t>
            </a:r>
          </a:p>
          <a:p>
            <a:r>
              <a:rPr lang="en-US" sz="1600"/>
              <a:t>John Hopkins</a:t>
            </a:r>
          </a:p>
          <a:p>
            <a:r>
              <a:rPr lang="en-US" sz="1600"/>
              <a:t>Kirby Larson</a:t>
            </a:r>
          </a:p>
        </p:txBody>
      </p:sp>
      <p:sp>
        <p:nvSpPr>
          <p:cNvPr id="18" name="TextBox 17">
            <a:extLst>
              <a:ext uri="{FF2B5EF4-FFF2-40B4-BE49-F238E27FC236}">
                <a16:creationId xmlns:a16="http://schemas.microsoft.com/office/drawing/2014/main" id="{3B714EE6-A047-C8B5-18F8-8FCC882E776E}"/>
              </a:ext>
            </a:extLst>
          </p:cNvPr>
          <p:cNvSpPr txBox="1"/>
          <p:nvPr/>
        </p:nvSpPr>
        <p:spPr>
          <a:xfrm>
            <a:off x="6453810" y="9515062"/>
            <a:ext cx="934278" cy="44394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45</a:t>
            </a:r>
          </a:p>
        </p:txBody>
      </p:sp>
      <p:sp>
        <p:nvSpPr>
          <p:cNvPr id="20" name="Google Shape;227;p28">
            <a:extLst>
              <a:ext uri="{FF2B5EF4-FFF2-40B4-BE49-F238E27FC236}">
                <a16:creationId xmlns:a16="http://schemas.microsoft.com/office/drawing/2014/main" id="{B3328B25-8CD2-754A-3FAA-E4C68C3BBE96}"/>
              </a:ext>
            </a:extLst>
          </p:cNvPr>
          <p:cNvSpPr txBox="1">
            <a:spLocks noChangeAspect="1"/>
          </p:cNvSpPr>
          <p:nvPr/>
        </p:nvSpPr>
        <p:spPr>
          <a:xfrm>
            <a:off x="3863010" y="9625125"/>
            <a:ext cx="1219200" cy="33388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1pPr>
            <a:lvl2pPr marL="914400" marR="0" lvl="1"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2pPr>
            <a:lvl3pPr marL="1371600" marR="0" lvl="2"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3pPr>
            <a:lvl4pPr marL="1828800" marR="0" lvl="3"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4pPr>
            <a:lvl5pPr marL="2286000" marR="0" lvl="4"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5pPr>
            <a:lvl6pPr marL="2743200" marR="0" lvl="5"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6pPr>
            <a:lvl7pPr marL="3200400" marR="0" lvl="6"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7pPr>
            <a:lvl8pPr marL="3657600" marR="0" lvl="7"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8pPr>
            <a:lvl9pPr marL="4114800" marR="0" lvl="8"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9pPr>
          </a:lstStyle>
          <a:p>
            <a:pPr marL="0" indent="0">
              <a:buSzPts val="1100"/>
              <a:buFont typeface="Arial"/>
              <a:buNone/>
            </a:pPr>
            <a:r>
              <a:rPr lang="en-US"/>
              <a:t>Date:</a:t>
            </a:r>
          </a:p>
        </p:txBody>
      </p:sp>
      <p:sp>
        <p:nvSpPr>
          <p:cNvPr id="21" name="TextBox 20">
            <a:extLst>
              <a:ext uri="{FF2B5EF4-FFF2-40B4-BE49-F238E27FC236}">
                <a16:creationId xmlns:a16="http://schemas.microsoft.com/office/drawing/2014/main" id="{4C6C1C4E-B26C-F56A-131C-37635E0B27D6}"/>
              </a:ext>
            </a:extLst>
          </p:cNvPr>
          <p:cNvSpPr txBox="1"/>
          <p:nvPr/>
        </p:nvSpPr>
        <p:spPr>
          <a:xfrm>
            <a:off x="4359965" y="9508435"/>
            <a:ext cx="1285462" cy="44394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9-26-25</a:t>
            </a:r>
          </a:p>
        </p:txBody>
      </p:sp>
      <p:pic>
        <p:nvPicPr>
          <p:cNvPr id="6" name="Picture 5" descr="A yellow circle and black squares&#10;&#10;AI-generated content may be incorrect.">
            <a:extLst>
              <a:ext uri="{FF2B5EF4-FFF2-40B4-BE49-F238E27FC236}">
                <a16:creationId xmlns:a16="http://schemas.microsoft.com/office/drawing/2014/main" id="{2A24CF36-8CD2-C20E-626A-56D690254D28}"/>
              </a:ext>
            </a:extLst>
          </p:cNvPr>
          <p:cNvPicPr>
            <a:picLocks noChangeAspect="1"/>
          </p:cNvPicPr>
          <p:nvPr/>
        </p:nvPicPr>
        <p:blipFill>
          <a:blip r:embed="rId3"/>
          <a:stretch>
            <a:fillRect/>
          </a:stretch>
        </p:blipFill>
        <p:spPr>
          <a:xfrm>
            <a:off x="7153164" y="-9478"/>
            <a:ext cx="603019" cy="809871"/>
          </a:xfrm>
          <a:prstGeom prst="rect">
            <a:avLst/>
          </a:prstGeom>
        </p:spPr>
      </p:pic>
    </p:spTree>
    <p:extLst>
      <p:ext uri="{BB962C8B-B14F-4D97-AF65-F5344CB8AC3E}">
        <p14:creationId xmlns:p14="http://schemas.microsoft.com/office/powerpoint/2010/main" val="2762532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2">
          <a:extLst>
            <a:ext uri="{FF2B5EF4-FFF2-40B4-BE49-F238E27FC236}">
              <a16:creationId xmlns:a16="http://schemas.microsoft.com/office/drawing/2014/main" id="{C2D0D294-261F-68DC-A468-EC57BDB7101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64C37DB-ADFB-C973-1973-9898209EFD70}"/>
              </a:ext>
            </a:extLst>
          </p:cNvPr>
          <p:cNvSpPr txBox="1"/>
          <p:nvPr/>
        </p:nvSpPr>
        <p:spPr>
          <a:xfrm>
            <a:off x="123669" y="1233481"/>
            <a:ext cx="7483125" cy="636008"/>
          </a:xfrm>
          <a:prstGeom prst="rect">
            <a:avLst/>
          </a:prstGeom>
          <a:noFill/>
        </p:spPr>
        <p:txBody>
          <a:bodyPr wrap="square">
            <a:spAutoFit/>
          </a:bodyPr>
          <a:lstStyle/>
          <a:p>
            <a:pPr marL="0" marR="0">
              <a:lnSpc>
                <a:spcPct val="150000"/>
              </a:lnSpc>
              <a:spcBef>
                <a:spcPts val="0"/>
              </a:spcBef>
              <a:spcAft>
                <a:spcPts val="0"/>
              </a:spcAft>
            </a:pPr>
            <a:br>
              <a:rPr lang="en-US" sz="1100" b="1">
                <a:effectLst/>
                <a:latin typeface="Calibri" panose="020F0502020204030204" pitchFamily="34" charset="0"/>
                <a:ea typeface="Calibri" panose="020F0502020204030204" pitchFamily="34" charset="0"/>
                <a:cs typeface="Times New Roman" panose="02020603050405020304" pitchFamily="18" charset="0"/>
              </a:rPr>
            </a:br>
            <a:r>
              <a:rPr lang="en-US" b="1" kern="100">
                <a:effectLst/>
                <a:latin typeface="Calibri" panose="020F0502020204030204" pitchFamily="34" charset="0"/>
                <a:ea typeface="Calibri" panose="020F0502020204030204" pitchFamily="34" charset="0"/>
                <a:cs typeface="Times New Roman" panose="02020603050405020304" pitchFamily="18" charset="0"/>
              </a:rPr>
              <a:t>Product Backlog </a:t>
            </a:r>
            <a:r>
              <a:rPr lang="en-US" kern="100">
                <a:effectLst/>
                <a:latin typeface="Calibri" panose="020F0502020204030204" pitchFamily="34" charset="0"/>
                <a:ea typeface="Calibri" panose="020F0502020204030204" pitchFamily="34" charset="0"/>
                <a:cs typeface="Times New Roman" panose="02020603050405020304" pitchFamily="18" charset="0"/>
              </a:rPr>
              <a:t>(at the start of this sprint, what is your product backlog):</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52E16072-5E37-CC10-4388-32CEB651216F}"/>
              </a:ext>
            </a:extLst>
          </p:cNvPr>
          <p:cNvSpPr txBox="1"/>
          <p:nvPr/>
        </p:nvSpPr>
        <p:spPr>
          <a:xfrm>
            <a:off x="3356175" y="607508"/>
            <a:ext cx="3734873" cy="342466"/>
          </a:xfrm>
          <a:prstGeom prst="rect">
            <a:avLst/>
          </a:prstGeom>
          <a:noFill/>
        </p:spPr>
        <p:txBody>
          <a:bodyPr wrap="square" rtlCol="0">
            <a:spAutoFit/>
          </a:bodyPr>
          <a:lstStyle/>
          <a:p>
            <a:pPr marL="0" marR="0">
              <a:lnSpc>
                <a:spcPct val="107000"/>
              </a:lnSpc>
              <a:spcBef>
                <a:spcPts val="0"/>
              </a:spcBef>
              <a:spcAft>
                <a:spcPts val="800"/>
              </a:spcAft>
            </a:pPr>
            <a:r>
              <a:rPr lang="en-US" sz="16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Team Members Present:</a:t>
            </a:r>
            <a:endParaRPr lang="en-US" sz="1600">
              <a:solidFill>
                <a:schemeClr val="tx1">
                  <a:lumMod val="65000"/>
                  <a:lumOff val="35000"/>
                </a:schemeClr>
              </a:solidFill>
            </a:endParaRPr>
          </a:p>
        </p:txBody>
      </p:sp>
      <p:sp>
        <p:nvSpPr>
          <p:cNvPr id="8" name="TextBox 7">
            <a:extLst>
              <a:ext uri="{FF2B5EF4-FFF2-40B4-BE49-F238E27FC236}">
                <a16:creationId xmlns:a16="http://schemas.microsoft.com/office/drawing/2014/main" id="{BB0EB623-7CD4-AF75-7B7F-5B7584665916}"/>
              </a:ext>
            </a:extLst>
          </p:cNvPr>
          <p:cNvSpPr txBox="1"/>
          <p:nvPr/>
        </p:nvSpPr>
        <p:spPr>
          <a:xfrm>
            <a:off x="225286" y="4200939"/>
            <a:ext cx="7142923" cy="752061"/>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Start coding the autonomous period for match and skills, and perfect the scoring system.</a:t>
            </a:r>
          </a:p>
        </p:txBody>
      </p:sp>
      <p:sp>
        <p:nvSpPr>
          <p:cNvPr id="9" name="TextBox 8">
            <a:extLst>
              <a:ext uri="{FF2B5EF4-FFF2-40B4-BE49-F238E27FC236}">
                <a16:creationId xmlns:a16="http://schemas.microsoft.com/office/drawing/2014/main" id="{5856DCB9-F66C-C956-CA7D-F9FCD8D95359}"/>
              </a:ext>
            </a:extLst>
          </p:cNvPr>
          <p:cNvSpPr txBox="1"/>
          <p:nvPr/>
        </p:nvSpPr>
        <p:spPr>
          <a:xfrm>
            <a:off x="231912" y="1820287"/>
            <a:ext cx="3239528" cy="2067169"/>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pPr marL="285750" indent="-285750">
              <a:buChar char="•"/>
            </a:pPr>
            <a:r>
              <a:rPr lang="en-US" strike="sngStrike"/>
              <a:t>Design and build drivetrain and chassis</a:t>
            </a:r>
          </a:p>
          <a:p>
            <a:pPr marL="285750" indent="-285750">
              <a:buChar char="•"/>
            </a:pPr>
            <a:r>
              <a:rPr lang="en-US" strike="sngStrike"/>
              <a:t>Design and build "Scoring system"</a:t>
            </a:r>
          </a:p>
          <a:p>
            <a:pPr marL="742950" lvl="1" indent="-285750">
              <a:buFont typeface="Courier New"/>
              <a:buChar char="o"/>
            </a:pPr>
            <a:r>
              <a:rPr lang="en-US" strike="sngStrike"/>
              <a:t>Frame</a:t>
            </a:r>
          </a:p>
          <a:p>
            <a:pPr marL="742950" lvl="1" indent="-285750">
              <a:buFont typeface="Courier New"/>
              <a:buChar char="o"/>
            </a:pPr>
            <a:r>
              <a:rPr lang="en-US" strike="sngStrike"/>
              <a:t>Intake</a:t>
            </a:r>
          </a:p>
          <a:p>
            <a:pPr marL="742950" lvl="1" indent="-285750">
              <a:buFont typeface="Courier New"/>
              <a:buChar char="o"/>
            </a:pPr>
            <a:r>
              <a:rPr lang="en-US" strike="sngStrike"/>
              <a:t>Conveyer belt</a:t>
            </a:r>
          </a:p>
          <a:p>
            <a:pPr marL="285750" indent="-285750">
              <a:buFont typeface="Arial"/>
              <a:buChar char="•"/>
            </a:pPr>
            <a:r>
              <a:rPr lang="en-US"/>
              <a:t>"Pink Notebook"</a:t>
            </a:r>
          </a:p>
          <a:p>
            <a:pPr marL="285750" indent="-285750">
              <a:buChar char="•"/>
            </a:pPr>
            <a:r>
              <a:rPr lang="en-US"/>
              <a:t>"Media Training"</a:t>
            </a:r>
          </a:p>
          <a:p>
            <a:endParaRPr lang="en-US"/>
          </a:p>
        </p:txBody>
      </p:sp>
      <p:sp>
        <p:nvSpPr>
          <p:cNvPr id="10" name="TextBox 9">
            <a:extLst>
              <a:ext uri="{FF2B5EF4-FFF2-40B4-BE49-F238E27FC236}">
                <a16:creationId xmlns:a16="http://schemas.microsoft.com/office/drawing/2014/main" id="{2BE5DF31-757B-B08C-5689-41B0911BD291}"/>
              </a:ext>
            </a:extLst>
          </p:cNvPr>
          <p:cNvSpPr txBox="1"/>
          <p:nvPr/>
        </p:nvSpPr>
        <p:spPr>
          <a:xfrm>
            <a:off x="123135" y="101600"/>
            <a:ext cx="6950765" cy="1692771"/>
          </a:xfrm>
          <a:prstGeom prst="rect">
            <a:avLst/>
          </a:prstGeom>
          <a:noFill/>
        </p:spPr>
        <p:txBody>
          <a:bodyPr wrap="square" numCol="1">
            <a:spAutoFit/>
          </a:bodyPr>
          <a:lstStyle/>
          <a:p>
            <a:pPr marL="0" marR="0">
              <a:spcBef>
                <a:spcPts val="0"/>
              </a:spcBef>
              <a:spcAft>
                <a:spcPts val="800"/>
              </a:spcAft>
            </a:pPr>
            <a:r>
              <a:rPr lang="en-US" sz="2400" b="1" kern="100">
                <a:effectLst/>
                <a:latin typeface="Calibri" panose="020F0502020204030204" pitchFamily="34" charset="0"/>
                <a:ea typeface="Calibri" panose="020F0502020204030204" pitchFamily="34" charset="0"/>
                <a:cs typeface="Times New Roman" panose="02020603050405020304" pitchFamily="18" charset="0"/>
              </a:rPr>
              <a:t>Sprint Plan (Sprint backlog and burndown)</a:t>
            </a:r>
          </a:p>
          <a:p>
            <a:pPr marL="0" marR="0">
              <a:lnSpc>
                <a:spcPct val="150000"/>
              </a:lnSpc>
              <a:spcBef>
                <a:spcPts val="0"/>
              </a:spcBef>
              <a:spcAft>
                <a:spcPts val="800"/>
              </a:spcAft>
            </a:pPr>
            <a:r>
              <a:rPr lang="en-US" sz="16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Sprint #:</a:t>
            </a:r>
          </a:p>
          <a:p>
            <a:pPr marL="0" marR="0">
              <a:lnSpc>
                <a:spcPct val="150000"/>
              </a:lnSpc>
              <a:spcBef>
                <a:spcPts val="0"/>
              </a:spcBef>
              <a:spcAft>
                <a:spcPts val="800"/>
              </a:spcAft>
            </a:pPr>
            <a:r>
              <a:rPr lang="en-US" sz="16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Team:</a:t>
            </a:r>
          </a:p>
          <a:p>
            <a:pPr marL="0" marR="0">
              <a:spcBef>
                <a:spcPts val="0"/>
              </a:spcBef>
              <a:spcAft>
                <a:spcPts val="800"/>
              </a:spcAft>
            </a:pPr>
            <a:r>
              <a:rPr lang="en-US" sz="1200" b="1" kern="100">
                <a:effectLst/>
                <a:latin typeface="Calibri" panose="020F0502020204030204" pitchFamily="34" charset="0"/>
                <a:ea typeface="Calibri" panose="020F0502020204030204" pitchFamily="34" charset="0"/>
                <a:cs typeface="Times New Roman" panose="02020603050405020304" pitchFamily="18" charset="0"/>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3106582C-2CFE-5366-F00F-D40A6D8CEAB3}"/>
              </a:ext>
            </a:extLst>
          </p:cNvPr>
          <p:cNvSpPr txBox="1"/>
          <p:nvPr/>
        </p:nvSpPr>
        <p:spPr>
          <a:xfrm>
            <a:off x="1013793" y="616226"/>
            <a:ext cx="2246242" cy="39093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3</a:t>
            </a:r>
          </a:p>
        </p:txBody>
      </p:sp>
      <p:sp>
        <p:nvSpPr>
          <p:cNvPr id="12" name="TextBox 11">
            <a:extLst>
              <a:ext uri="{FF2B5EF4-FFF2-40B4-BE49-F238E27FC236}">
                <a16:creationId xmlns:a16="http://schemas.microsoft.com/office/drawing/2014/main" id="{62F23669-0DE1-D9BD-F489-A6290570FD48}"/>
              </a:ext>
            </a:extLst>
          </p:cNvPr>
          <p:cNvSpPr txBox="1"/>
          <p:nvPr/>
        </p:nvSpPr>
        <p:spPr>
          <a:xfrm>
            <a:off x="852804" y="1049867"/>
            <a:ext cx="2418520" cy="39093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37528B</a:t>
            </a:r>
          </a:p>
        </p:txBody>
      </p:sp>
      <p:sp>
        <p:nvSpPr>
          <p:cNvPr id="13" name="TextBox 12">
            <a:extLst>
              <a:ext uri="{FF2B5EF4-FFF2-40B4-BE49-F238E27FC236}">
                <a16:creationId xmlns:a16="http://schemas.microsoft.com/office/drawing/2014/main" id="{069BFEBB-216A-BEE1-65D9-EB215533BCBC}"/>
              </a:ext>
            </a:extLst>
          </p:cNvPr>
          <p:cNvSpPr txBox="1"/>
          <p:nvPr/>
        </p:nvSpPr>
        <p:spPr>
          <a:xfrm>
            <a:off x="3478697" y="947529"/>
            <a:ext cx="3902763" cy="496957"/>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Kirby, John, and Ryder</a:t>
            </a:r>
          </a:p>
        </p:txBody>
      </p:sp>
      <p:sp>
        <p:nvSpPr>
          <p:cNvPr id="14" name="Google Shape;227;p28">
            <a:extLst>
              <a:ext uri="{FF2B5EF4-FFF2-40B4-BE49-F238E27FC236}">
                <a16:creationId xmlns:a16="http://schemas.microsoft.com/office/drawing/2014/main" id="{C891AC6C-2521-12DF-179D-0D621B928694}"/>
              </a:ext>
            </a:extLst>
          </p:cNvPr>
          <p:cNvSpPr txBox="1">
            <a:spLocks noChangeAspect="1"/>
          </p:cNvSpPr>
          <p:nvPr/>
        </p:nvSpPr>
        <p:spPr>
          <a:xfrm>
            <a:off x="5936974" y="9724517"/>
            <a:ext cx="1219200" cy="33388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1pPr>
            <a:lvl2pPr marL="914400" marR="0" lvl="1"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2pPr>
            <a:lvl3pPr marL="1371600" marR="0" lvl="2"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3pPr>
            <a:lvl4pPr marL="1828800" marR="0" lvl="3"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4pPr>
            <a:lvl5pPr marL="2286000" marR="0" lvl="4"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5pPr>
            <a:lvl6pPr marL="2743200" marR="0" lvl="5"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6pPr>
            <a:lvl7pPr marL="3200400" marR="0" lvl="6"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7pPr>
            <a:lvl8pPr marL="3657600" marR="0" lvl="7"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8pPr>
            <a:lvl9pPr marL="4114800" marR="0" lvl="8"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9pPr>
          </a:lstStyle>
          <a:p>
            <a:pPr marL="0" indent="0">
              <a:buSzPts val="1100"/>
              <a:buFont typeface="Arial"/>
              <a:buNone/>
            </a:pPr>
            <a:r>
              <a:rPr lang="en-US"/>
              <a:t>Page:</a:t>
            </a:r>
          </a:p>
        </p:txBody>
      </p:sp>
      <p:sp>
        <p:nvSpPr>
          <p:cNvPr id="15" name="TextBox 14">
            <a:extLst>
              <a:ext uri="{FF2B5EF4-FFF2-40B4-BE49-F238E27FC236}">
                <a16:creationId xmlns:a16="http://schemas.microsoft.com/office/drawing/2014/main" id="{03556DCC-422A-0298-F211-95690EFDFE4A}"/>
              </a:ext>
            </a:extLst>
          </p:cNvPr>
          <p:cNvSpPr txBox="1"/>
          <p:nvPr/>
        </p:nvSpPr>
        <p:spPr>
          <a:xfrm>
            <a:off x="6480866" y="9639852"/>
            <a:ext cx="934278" cy="32467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lnSpcReduction="10000"/>
          </a:bodyPr>
          <a:lstStyle/>
          <a:p>
            <a:r>
              <a:rPr lang="en-US" sz="1600"/>
              <a:t>46</a:t>
            </a:r>
          </a:p>
        </p:txBody>
      </p:sp>
      <p:sp>
        <p:nvSpPr>
          <p:cNvPr id="4" name="TextBox 3">
            <a:extLst>
              <a:ext uri="{FF2B5EF4-FFF2-40B4-BE49-F238E27FC236}">
                <a16:creationId xmlns:a16="http://schemas.microsoft.com/office/drawing/2014/main" id="{89BDEEC1-8345-9F5E-54C1-9CD86FD74354}"/>
              </a:ext>
            </a:extLst>
          </p:cNvPr>
          <p:cNvSpPr txBox="1"/>
          <p:nvPr/>
        </p:nvSpPr>
        <p:spPr>
          <a:xfrm>
            <a:off x="143845" y="3898900"/>
            <a:ext cx="5914055" cy="523220"/>
          </a:xfrm>
          <a:prstGeom prst="rect">
            <a:avLst/>
          </a:prstGeom>
          <a:noFill/>
        </p:spPr>
        <p:txBody>
          <a:bodyPr wrap="none" rtlCol="0">
            <a:spAutoFit/>
          </a:bodyPr>
          <a:lstStyle/>
          <a:p>
            <a:r>
              <a:rPr lang="en-US" b="1" kern="100">
                <a:effectLst/>
                <a:latin typeface="Calibri" panose="020F0502020204030204" pitchFamily="34" charset="0"/>
                <a:ea typeface="Calibri" panose="020F0502020204030204" pitchFamily="34" charset="0"/>
                <a:cs typeface="Times New Roman" panose="02020603050405020304" pitchFamily="18" charset="0"/>
              </a:rPr>
              <a:t>Sprint Goal </a:t>
            </a:r>
            <a:r>
              <a:rPr lang="en-US" kern="100">
                <a:effectLst/>
                <a:latin typeface="Calibri" panose="020F0502020204030204" pitchFamily="34" charset="0"/>
                <a:ea typeface="Calibri" panose="020F0502020204030204" pitchFamily="34" charset="0"/>
                <a:cs typeface="Times New Roman" panose="02020603050405020304" pitchFamily="18" charset="0"/>
              </a:rPr>
              <a:t>(write in full sentences what concise goal you have for the sprint):</a:t>
            </a:r>
          </a:p>
          <a:p>
            <a:endParaRPr lang="en-US"/>
          </a:p>
        </p:txBody>
      </p:sp>
      <p:sp>
        <p:nvSpPr>
          <p:cNvPr id="6" name="TextBox 5">
            <a:extLst>
              <a:ext uri="{FF2B5EF4-FFF2-40B4-BE49-F238E27FC236}">
                <a16:creationId xmlns:a16="http://schemas.microsoft.com/office/drawing/2014/main" id="{016F1DBC-FABB-AFC7-FB14-95AE48A5F1B9}"/>
              </a:ext>
            </a:extLst>
          </p:cNvPr>
          <p:cNvSpPr txBox="1"/>
          <p:nvPr/>
        </p:nvSpPr>
        <p:spPr>
          <a:xfrm>
            <a:off x="147905" y="5041119"/>
            <a:ext cx="7285303" cy="1272143"/>
          </a:xfrm>
          <a:prstGeom prst="rect">
            <a:avLst/>
          </a:prstGeom>
          <a:noFill/>
        </p:spPr>
        <p:txBody>
          <a:bodyPr wrap="square" rtlCol="0">
            <a:spAutoFit/>
          </a:bodyPr>
          <a:lstStyle/>
          <a:p>
            <a:pPr marL="0" marR="0">
              <a:spcBef>
                <a:spcPts val="0"/>
              </a:spcBef>
            </a:pPr>
            <a:r>
              <a:rPr lang="en-US" b="1" kern="100">
                <a:effectLst/>
                <a:latin typeface="Calibri" panose="020F0502020204030204" pitchFamily="34" charset="0"/>
                <a:ea typeface="Calibri" panose="020F0502020204030204" pitchFamily="34" charset="0"/>
                <a:cs typeface="Times New Roman" panose="02020603050405020304" pitchFamily="18" charset="0"/>
              </a:rPr>
              <a:t>Sprint Backlog </a:t>
            </a:r>
            <a:r>
              <a:rPr lang="en-US" kern="100">
                <a:effectLst/>
                <a:latin typeface="Calibri" panose="020F0502020204030204" pitchFamily="34" charset="0"/>
                <a:ea typeface="Calibri" panose="020F0502020204030204" pitchFamily="34" charset="0"/>
                <a:cs typeface="Times New Roman" panose="02020603050405020304" pitchFamily="18" charset="0"/>
              </a:rPr>
              <a:t>/ Burndown (Break product backlog items into sprint backlog items) </a:t>
            </a:r>
          </a:p>
          <a:p>
            <a:pPr marL="0" marR="0">
              <a:lnSpc>
                <a:spcPct val="150000"/>
              </a:lnSpc>
              <a:spcBef>
                <a:spcPts val="0"/>
              </a:spcBef>
            </a:pPr>
            <a:r>
              <a:rPr lang="en-US" b="1" kern="100">
                <a:effectLst/>
                <a:latin typeface="Calibri" panose="020F0502020204030204" pitchFamily="34" charset="0"/>
                <a:ea typeface="Calibri" panose="020F0502020204030204" pitchFamily="34" charset="0"/>
                <a:cs typeface="Times New Roman" panose="02020603050405020304" pitchFamily="18" charset="0"/>
              </a:rPr>
              <a:t>Remember to INDENT sprint backlog items</a:t>
            </a:r>
            <a:r>
              <a:rPr lang="en-US" kern="10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50000"/>
              </a:lnSpc>
              <a:spcBef>
                <a:spcPts val="0"/>
              </a:spcBef>
              <a:spcAft>
                <a:spcPts val="800"/>
              </a:spcAft>
            </a:pPr>
            <a:r>
              <a:rPr lang="en-US" u="sng" kern="100">
                <a:effectLst/>
                <a:latin typeface="Calibri" panose="020F0502020204030204" pitchFamily="34" charset="0"/>
                <a:ea typeface="Calibri" panose="020F0502020204030204" pitchFamily="34" charset="0"/>
                <a:cs typeface="Times New Roman" panose="02020603050405020304" pitchFamily="18" charset="0"/>
              </a:rPr>
              <a:t>Task </a:t>
            </a:r>
            <a:r>
              <a:rPr lang="en-US" kern="100">
                <a:effectLst/>
                <a:latin typeface="Calibri" panose="020F0502020204030204" pitchFamily="34" charset="0"/>
                <a:ea typeface="Calibri" panose="020F0502020204030204" pitchFamily="34" charset="0"/>
                <a:cs typeface="Times New Roman" panose="02020603050405020304" pitchFamily="18" charset="0"/>
              </a:rPr>
              <a:t>                                                                                                           </a:t>
            </a:r>
            <a:r>
              <a:rPr lang="en-US" u="sng" kern="100">
                <a:effectLst/>
                <a:latin typeface="Calibri" panose="020F0502020204030204" pitchFamily="34" charset="0"/>
                <a:ea typeface="Calibri" panose="020F0502020204030204" pitchFamily="34" charset="0"/>
                <a:cs typeface="Times New Roman" panose="02020603050405020304" pitchFamily="18" charset="0"/>
              </a:rPr>
              <a:t>Date and name of who worked on:</a:t>
            </a:r>
            <a:endParaRPr lang="en-US"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16" name="TextBox 15">
            <a:extLst>
              <a:ext uri="{FF2B5EF4-FFF2-40B4-BE49-F238E27FC236}">
                <a16:creationId xmlns:a16="http://schemas.microsoft.com/office/drawing/2014/main" id="{1F0A7B40-EF56-E6A9-0A62-3BD51DDDCA63}"/>
              </a:ext>
            </a:extLst>
          </p:cNvPr>
          <p:cNvSpPr txBox="1"/>
          <p:nvPr/>
        </p:nvSpPr>
        <p:spPr>
          <a:xfrm>
            <a:off x="4118112" y="1820287"/>
            <a:ext cx="3239528" cy="2067169"/>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pPr marL="285750" indent="-285750">
              <a:buFont typeface="Arial,Sans-Serif"/>
              <a:buChar char="•"/>
            </a:pPr>
            <a:r>
              <a:rPr lang="en-US"/>
              <a:t>Code</a:t>
            </a:r>
          </a:p>
          <a:p>
            <a:pPr marL="742950" lvl="1" indent="-285750">
              <a:buFont typeface="Courier New,monospace"/>
              <a:buChar char="o"/>
            </a:pPr>
            <a:r>
              <a:rPr lang="en-US"/>
              <a:t>Driver Control code</a:t>
            </a:r>
          </a:p>
          <a:p>
            <a:pPr marL="742950" lvl="1" indent="-285750">
              <a:buFont typeface="Courier New,monospace"/>
              <a:buChar char="o"/>
            </a:pPr>
            <a:r>
              <a:rPr lang="en-US"/>
              <a:t>Code motor groups </a:t>
            </a:r>
            <a:r>
              <a:rPr lang="en-US" err="1"/>
              <a:t>etc</a:t>
            </a:r>
            <a:endParaRPr lang="en-US"/>
          </a:p>
          <a:p>
            <a:pPr marL="742950" lvl="1" indent="-285750">
              <a:buFont typeface="Courier New,monospace"/>
              <a:buChar char="o"/>
            </a:pPr>
            <a:r>
              <a:rPr lang="en-US"/>
              <a:t>Skills</a:t>
            </a:r>
          </a:p>
          <a:p>
            <a:pPr marL="742950" lvl="1" indent="-285750">
              <a:buFont typeface="Courier New,monospace"/>
              <a:buChar char="o"/>
            </a:pPr>
            <a:r>
              <a:rPr lang="en-US"/>
              <a:t>Autonomous match start.</a:t>
            </a:r>
          </a:p>
          <a:p>
            <a:pPr marL="285750" indent="-285750">
              <a:buFont typeface="Arial"/>
              <a:buChar char="•"/>
            </a:pPr>
            <a:r>
              <a:rPr lang="en-US"/>
              <a:t>Stress test the robot</a:t>
            </a:r>
          </a:p>
          <a:p>
            <a:pPr marL="285750" indent="-285750">
              <a:buChar char="•"/>
            </a:pPr>
            <a:r>
              <a:rPr lang="en-US"/>
              <a:t>Strategize skills and matches</a:t>
            </a:r>
          </a:p>
          <a:p>
            <a:pPr marL="285750" indent="-285750">
              <a:buChar char="•"/>
            </a:pPr>
            <a:r>
              <a:rPr lang="en-US"/>
              <a:t>Competition readiness check</a:t>
            </a:r>
          </a:p>
          <a:p>
            <a:pPr marL="285750" indent="-285750">
              <a:buChar char="•"/>
            </a:pPr>
            <a:endParaRPr lang="en-US"/>
          </a:p>
        </p:txBody>
      </p:sp>
      <p:pic>
        <p:nvPicPr>
          <p:cNvPr id="18" name="Picture 17" descr="A yellow circle and black squares&#10;&#10;AI-generated content may be incorrect.">
            <a:extLst>
              <a:ext uri="{FF2B5EF4-FFF2-40B4-BE49-F238E27FC236}">
                <a16:creationId xmlns:a16="http://schemas.microsoft.com/office/drawing/2014/main" id="{669EFDD6-9FF6-77AF-A32F-FFDBB4B0DB7A}"/>
              </a:ext>
            </a:extLst>
          </p:cNvPr>
          <p:cNvPicPr>
            <a:picLocks noChangeAspect="1"/>
          </p:cNvPicPr>
          <p:nvPr/>
        </p:nvPicPr>
        <p:blipFill>
          <a:blip r:embed="rId3"/>
          <a:stretch>
            <a:fillRect/>
          </a:stretch>
        </p:blipFill>
        <p:spPr>
          <a:xfrm>
            <a:off x="7153164" y="-9478"/>
            <a:ext cx="603019" cy="809871"/>
          </a:xfrm>
          <a:prstGeom prst="rect">
            <a:avLst/>
          </a:prstGeom>
        </p:spPr>
      </p:pic>
      <p:graphicFrame>
        <p:nvGraphicFramePr>
          <p:cNvPr id="2" name="Table 1">
            <a:extLst>
              <a:ext uri="{FF2B5EF4-FFF2-40B4-BE49-F238E27FC236}">
                <a16:creationId xmlns:a16="http://schemas.microsoft.com/office/drawing/2014/main" id="{84547AB6-FCDC-DC31-BCFF-2DAD73B35C57}"/>
              </a:ext>
            </a:extLst>
          </p:cNvPr>
          <p:cNvGraphicFramePr>
            <a:graphicFrameLocks noGrp="1"/>
          </p:cNvGraphicFramePr>
          <p:nvPr>
            <p:extLst>
              <p:ext uri="{D42A27DB-BD31-4B8C-83A1-F6EECF244321}">
                <p14:modId xmlns:p14="http://schemas.microsoft.com/office/powerpoint/2010/main" val="1613887705"/>
              </p:ext>
            </p:extLst>
          </p:nvPr>
        </p:nvGraphicFramePr>
        <p:xfrm>
          <a:off x="233592" y="6027610"/>
          <a:ext cx="7161629" cy="2966720"/>
        </p:xfrm>
        <a:graphic>
          <a:graphicData uri="http://schemas.openxmlformats.org/drawingml/2006/table">
            <a:tbl>
              <a:tblPr firstRow="1" bandRow="1">
                <a:tableStyleId>{E8034E78-7F5D-4C2E-B375-FC64B27BC917}</a:tableStyleId>
              </a:tblPr>
              <a:tblGrid>
                <a:gridCol w="5109960">
                  <a:extLst>
                    <a:ext uri="{9D8B030D-6E8A-4147-A177-3AD203B41FA5}">
                      <a16:colId xmlns:a16="http://schemas.microsoft.com/office/drawing/2014/main" val="3166242673"/>
                    </a:ext>
                  </a:extLst>
                </a:gridCol>
                <a:gridCol w="2051669">
                  <a:extLst>
                    <a:ext uri="{9D8B030D-6E8A-4147-A177-3AD203B41FA5}">
                      <a16:colId xmlns:a16="http://schemas.microsoft.com/office/drawing/2014/main" val="737848572"/>
                    </a:ext>
                  </a:extLst>
                </a:gridCol>
              </a:tblGrid>
              <a:tr h="370840">
                <a:tc>
                  <a:txBody>
                    <a:bodyPr/>
                    <a:lstStyle/>
                    <a:p>
                      <a:r>
                        <a:rPr lang="en-US"/>
                        <a:t>Task</a:t>
                      </a:r>
                    </a:p>
                  </a:txBody>
                  <a:tcPr/>
                </a:tc>
                <a:tc>
                  <a:txBody>
                    <a:bodyPr/>
                    <a:lstStyle/>
                    <a:p>
                      <a:r>
                        <a:rPr lang="en-US"/>
                        <a:t>Date</a:t>
                      </a:r>
                    </a:p>
                  </a:txBody>
                  <a:tcPr/>
                </a:tc>
                <a:extLst>
                  <a:ext uri="{0D108BD9-81ED-4DB2-BD59-A6C34878D82A}">
                    <a16:rowId xmlns:a16="http://schemas.microsoft.com/office/drawing/2014/main" val="2868160612"/>
                  </a:ext>
                </a:extLst>
              </a:tr>
              <a:tr h="370840">
                <a:tc>
                  <a:txBody>
                    <a:bodyPr/>
                    <a:lstStyle/>
                    <a:p>
                      <a:r>
                        <a:rPr lang="en-US">
                          <a:solidFill>
                            <a:schemeClr val="tx1"/>
                          </a:solidFill>
                        </a:rPr>
                        <a:t>Fix intake reliability issues</a:t>
                      </a:r>
                    </a:p>
                  </a:txBody>
                  <a:tcPr/>
                </a:tc>
                <a:tc>
                  <a:txBody>
                    <a:bodyPr/>
                    <a:lstStyle/>
                    <a:p>
                      <a:r>
                        <a:rPr lang="en-US">
                          <a:solidFill>
                            <a:schemeClr val="tx1"/>
                          </a:solidFill>
                        </a:rPr>
                        <a:t>10-21-25 John</a:t>
                      </a:r>
                    </a:p>
                  </a:txBody>
                  <a:tcPr/>
                </a:tc>
                <a:extLst>
                  <a:ext uri="{0D108BD9-81ED-4DB2-BD59-A6C34878D82A}">
                    <a16:rowId xmlns:a16="http://schemas.microsoft.com/office/drawing/2014/main" val="1330840395"/>
                  </a:ext>
                </a:extLst>
              </a:tr>
              <a:tr h="370840">
                <a:tc>
                  <a:txBody>
                    <a:bodyPr/>
                    <a:lstStyle/>
                    <a:p>
                      <a:r>
                        <a:rPr lang="en-US">
                          <a:solidFill>
                            <a:schemeClr val="tx1"/>
                          </a:solidFill>
                        </a:rPr>
                        <a:t>Autonomous match start</a:t>
                      </a:r>
                    </a:p>
                  </a:txBody>
                  <a:tcPr/>
                </a:tc>
                <a:tc>
                  <a:txBody>
                    <a:bodyPr/>
                    <a:lstStyle/>
                    <a:p>
                      <a:endParaRPr lang="en-US">
                        <a:solidFill>
                          <a:schemeClr val="tx1"/>
                        </a:solidFill>
                      </a:endParaRPr>
                    </a:p>
                  </a:txBody>
                  <a:tcPr/>
                </a:tc>
                <a:extLst>
                  <a:ext uri="{0D108BD9-81ED-4DB2-BD59-A6C34878D82A}">
                    <a16:rowId xmlns:a16="http://schemas.microsoft.com/office/drawing/2014/main" val="1522041080"/>
                  </a:ext>
                </a:extLst>
              </a:tr>
              <a:tr h="370840">
                <a:tc>
                  <a:txBody>
                    <a:bodyPr/>
                    <a:lstStyle/>
                    <a:p>
                      <a:r>
                        <a:rPr lang="en-US">
                          <a:solidFill>
                            <a:schemeClr val="tx1"/>
                          </a:solidFill>
                        </a:rPr>
                        <a:t>     Begin autonomous code</a:t>
                      </a:r>
                    </a:p>
                  </a:txBody>
                  <a:tcPr/>
                </a:tc>
                <a:tc>
                  <a:txBody>
                    <a:bodyPr/>
                    <a:lstStyle/>
                    <a:p>
                      <a:r>
                        <a:rPr lang="en-US">
                          <a:solidFill>
                            <a:schemeClr val="tx1"/>
                          </a:solidFill>
                        </a:rPr>
                        <a:t>9-29-25 Kirby</a:t>
                      </a:r>
                    </a:p>
                  </a:txBody>
                  <a:tcPr/>
                </a:tc>
                <a:extLst>
                  <a:ext uri="{0D108BD9-81ED-4DB2-BD59-A6C34878D82A}">
                    <a16:rowId xmlns:a16="http://schemas.microsoft.com/office/drawing/2014/main" val="278907492"/>
                  </a:ext>
                </a:extLst>
              </a:tr>
              <a:tr h="370840">
                <a:tc>
                  <a:txBody>
                    <a:bodyPr/>
                    <a:lstStyle/>
                    <a:p>
                      <a:r>
                        <a:rPr lang="en-US">
                          <a:solidFill>
                            <a:schemeClr val="tx1"/>
                          </a:solidFill>
                        </a:rPr>
                        <a:t>     Code turning </a:t>
                      </a:r>
                    </a:p>
                  </a:txBody>
                  <a:tcPr/>
                </a:tc>
                <a:tc>
                  <a:txBody>
                    <a:bodyPr/>
                    <a:lstStyle/>
                    <a:p>
                      <a:r>
                        <a:rPr lang="en-US">
                          <a:solidFill>
                            <a:schemeClr val="tx1"/>
                          </a:solidFill>
                        </a:rPr>
                        <a:t>10-30-25 Kirby</a:t>
                      </a:r>
                    </a:p>
                  </a:txBody>
                  <a:tcPr/>
                </a:tc>
                <a:extLst>
                  <a:ext uri="{0D108BD9-81ED-4DB2-BD59-A6C34878D82A}">
                    <a16:rowId xmlns:a16="http://schemas.microsoft.com/office/drawing/2014/main" val="2927639873"/>
                  </a:ext>
                </a:extLst>
              </a:tr>
              <a:tr h="370840">
                <a:tc>
                  <a:txBody>
                    <a:bodyPr/>
                    <a:lstStyle/>
                    <a:p>
                      <a:r>
                        <a:rPr lang="en-US">
                          <a:solidFill>
                            <a:schemeClr val="tx1"/>
                          </a:solidFill>
                        </a:rPr>
                        <a:t>     Code block unloading</a:t>
                      </a:r>
                    </a:p>
                  </a:txBody>
                  <a:tcPr/>
                </a:tc>
                <a:tc>
                  <a:txBody>
                    <a:bodyPr/>
                    <a:lstStyle/>
                    <a:p>
                      <a:r>
                        <a:rPr lang="en-US">
                          <a:solidFill>
                            <a:schemeClr val="tx1"/>
                          </a:solidFill>
                        </a:rPr>
                        <a:t>10-30-25 Kirby</a:t>
                      </a:r>
                    </a:p>
                  </a:txBody>
                  <a:tcPr/>
                </a:tc>
                <a:extLst>
                  <a:ext uri="{0D108BD9-81ED-4DB2-BD59-A6C34878D82A}">
                    <a16:rowId xmlns:a16="http://schemas.microsoft.com/office/drawing/2014/main" val="1894795898"/>
                  </a:ext>
                </a:extLst>
              </a:tr>
              <a:tr h="370840">
                <a:tc>
                  <a:txBody>
                    <a:bodyPr/>
                    <a:lstStyle/>
                    <a:p>
                      <a:r>
                        <a:rPr lang="en-US">
                          <a:solidFill>
                            <a:schemeClr val="tx1"/>
                          </a:solidFill>
                        </a:rPr>
                        <a:t>     Code scoring</a:t>
                      </a:r>
                    </a:p>
                  </a:txBody>
                  <a:tcPr/>
                </a:tc>
                <a:tc>
                  <a:txBody>
                    <a:bodyPr/>
                    <a:lstStyle/>
                    <a:p>
                      <a:r>
                        <a:rPr lang="en-US">
                          <a:solidFill>
                            <a:schemeClr val="tx1"/>
                          </a:solidFill>
                        </a:rPr>
                        <a:t>10-30-25 Kirby</a:t>
                      </a:r>
                    </a:p>
                  </a:txBody>
                  <a:tcPr/>
                </a:tc>
                <a:extLst>
                  <a:ext uri="{0D108BD9-81ED-4DB2-BD59-A6C34878D82A}">
                    <a16:rowId xmlns:a16="http://schemas.microsoft.com/office/drawing/2014/main" val="1348912849"/>
                  </a:ext>
                </a:extLst>
              </a:tr>
              <a:tr h="370840">
                <a:tc>
                  <a:txBody>
                    <a:bodyPr/>
                    <a:lstStyle/>
                    <a:p>
                      <a:endParaRPr lang="en-US">
                        <a:solidFill>
                          <a:schemeClr val="tx1"/>
                        </a:solidFill>
                      </a:endParaRPr>
                    </a:p>
                  </a:txBody>
                  <a:tcPr/>
                </a:tc>
                <a:tc>
                  <a:txBody>
                    <a:bodyPr/>
                    <a:lstStyle/>
                    <a:p>
                      <a:endParaRPr lang="en-US">
                        <a:solidFill>
                          <a:schemeClr val="tx1"/>
                        </a:solidFill>
                      </a:endParaRPr>
                    </a:p>
                  </a:txBody>
                  <a:tcPr/>
                </a:tc>
                <a:extLst>
                  <a:ext uri="{0D108BD9-81ED-4DB2-BD59-A6C34878D82A}">
                    <a16:rowId xmlns:a16="http://schemas.microsoft.com/office/drawing/2014/main" val="2377765541"/>
                  </a:ext>
                </a:extLst>
              </a:tr>
            </a:tbl>
          </a:graphicData>
        </a:graphic>
      </p:graphicFrame>
    </p:spTree>
    <p:extLst>
      <p:ext uri="{BB962C8B-B14F-4D97-AF65-F5344CB8AC3E}">
        <p14:creationId xmlns:p14="http://schemas.microsoft.com/office/powerpoint/2010/main" val="7663845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a:stretch>
        </a:blipFill>
        <a:effectLst/>
      </p:bgPr>
    </p:bg>
    <p:spTree>
      <p:nvGrpSpPr>
        <p:cNvPr id="1" name="">
          <a:extLst>
            <a:ext uri="{FF2B5EF4-FFF2-40B4-BE49-F238E27FC236}">
              <a16:creationId xmlns:a16="http://schemas.microsoft.com/office/drawing/2014/main" id="{CAB2B80A-458C-BC45-22B2-659BF812A0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118F91-171E-A4A4-8F4B-D13F817AB02A}"/>
              </a:ext>
            </a:extLst>
          </p:cNvPr>
          <p:cNvSpPr>
            <a:spLocks noGrp="1"/>
          </p:cNvSpPr>
          <p:nvPr>
            <p:ph type="title"/>
          </p:nvPr>
        </p:nvSpPr>
        <p:spPr/>
        <p:txBody>
          <a:bodyPr/>
          <a:lstStyle/>
          <a:p>
            <a:r>
              <a:rPr lang="en-US"/>
              <a:t>Block remover research</a:t>
            </a:r>
          </a:p>
        </p:txBody>
      </p:sp>
      <p:sp>
        <p:nvSpPr>
          <p:cNvPr id="3" name="Subtitle 2">
            <a:extLst>
              <a:ext uri="{FF2B5EF4-FFF2-40B4-BE49-F238E27FC236}">
                <a16:creationId xmlns:a16="http://schemas.microsoft.com/office/drawing/2014/main" id="{5032C016-97DD-B243-1D84-C56B948F7450}"/>
              </a:ext>
            </a:extLst>
          </p:cNvPr>
          <p:cNvSpPr>
            <a:spLocks noGrp="1"/>
          </p:cNvSpPr>
          <p:nvPr>
            <p:ph type="subTitle" idx="1"/>
          </p:nvPr>
        </p:nvSpPr>
        <p:spPr/>
        <p:txBody>
          <a:bodyPr/>
          <a:lstStyle/>
          <a:p>
            <a:r>
              <a:rPr lang="en-US"/>
              <a:t>John</a:t>
            </a:r>
          </a:p>
        </p:txBody>
      </p:sp>
      <p:sp>
        <p:nvSpPr>
          <p:cNvPr id="4" name="Subtitle 3">
            <a:extLst>
              <a:ext uri="{FF2B5EF4-FFF2-40B4-BE49-F238E27FC236}">
                <a16:creationId xmlns:a16="http://schemas.microsoft.com/office/drawing/2014/main" id="{BC83843C-9ED5-6045-E0AB-C806D7B25BF0}"/>
              </a:ext>
            </a:extLst>
          </p:cNvPr>
          <p:cNvSpPr>
            <a:spLocks noGrp="1"/>
          </p:cNvSpPr>
          <p:nvPr>
            <p:ph type="subTitle" idx="2"/>
          </p:nvPr>
        </p:nvSpPr>
        <p:spPr/>
        <p:txBody>
          <a:bodyPr/>
          <a:lstStyle/>
          <a:p>
            <a:r>
              <a:rPr lang="en-US"/>
              <a:t>9/29/25</a:t>
            </a:r>
          </a:p>
        </p:txBody>
      </p:sp>
      <p:sp>
        <p:nvSpPr>
          <p:cNvPr id="5" name="Subtitle 4">
            <a:extLst>
              <a:ext uri="{FF2B5EF4-FFF2-40B4-BE49-F238E27FC236}">
                <a16:creationId xmlns:a16="http://schemas.microsoft.com/office/drawing/2014/main" id="{FF65B5A6-09DD-1CF3-0B89-DA2150C512F1}"/>
              </a:ext>
            </a:extLst>
          </p:cNvPr>
          <p:cNvSpPr>
            <a:spLocks noGrp="1"/>
          </p:cNvSpPr>
          <p:nvPr>
            <p:ph type="subTitle" idx="3"/>
          </p:nvPr>
        </p:nvSpPr>
        <p:spPr/>
        <p:txBody>
          <a:bodyPr/>
          <a:lstStyle/>
          <a:p>
            <a:r>
              <a:rPr lang="en-US"/>
              <a:t>59</a:t>
            </a:r>
          </a:p>
        </p:txBody>
      </p:sp>
      <p:sp>
        <p:nvSpPr>
          <p:cNvPr id="6" name="TextBox 5">
            <a:extLst>
              <a:ext uri="{FF2B5EF4-FFF2-40B4-BE49-F238E27FC236}">
                <a16:creationId xmlns:a16="http://schemas.microsoft.com/office/drawing/2014/main" id="{6515A252-5A81-1FCA-3F0C-A3B50560BDD1}"/>
              </a:ext>
            </a:extLst>
          </p:cNvPr>
          <p:cNvSpPr txBox="1"/>
          <p:nvPr/>
        </p:nvSpPr>
        <p:spPr>
          <a:xfrm>
            <a:off x="225287" y="212035"/>
            <a:ext cx="2884123" cy="523220"/>
          </a:xfrm>
          <a:prstGeom prst="rect">
            <a:avLst/>
          </a:prstGeom>
          <a:noFill/>
        </p:spPr>
        <p:txBody>
          <a:bodyPr wrap="none" rtlCol="0">
            <a:spAutoFit/>
          </a:bodyPr>
          <a:lstStyle/>
          <a:p>
            <a:r>
              <a:rPr lang="en-US" sz="2800" b="1"/>
              <a:t>Research Page:</a:t>
            </a:r>
          </a:p>
        </p:txBody>
      </p:sp>
      <p:sp>
        <p:nvSpPr>
          <p:cNvPr id="7" name="TextBox 6">
            <a:extLst>
              <a:ext uri="{FF2B5EF4-FFF2-40B4-BE49-F238E27FC236}">
                <a16:creationId xmlns:a16="http://schemas.microsoft.com/office/drawing/2014/main" id="{29DF40FE-FCA0-EC1B-352C-CE7EB3C188B1}"/>
              </a:ext>
            </a:extLst>
          </p:cNvPr>
          <p:cNvSpPr txBox="1"/>
          <p:nvPr/>
        </p:nvSpPr>
        <p:spPr>
          <a:xfrm>
            <a:off x="265043" y="874643"/>
            <a:ext cx="7288696" cy="954107"/>
          </a:xfrm>
          <a:prstGeom prst="rect">
            <a:avLst/>
          </a:prstGeom>
          <a:solidFill>
            <a:schemeClr val="bg1"/>
          </a:solidFill>
        </p:spPr>
        <p:txBody>
          <a:bodyPr wrap="square" rtlCol="0">
            <a:spAutoFit/>
          </a:bodyPr>
          <a:lstStyle/>
          <a:p>
            <a:pPr marL="342900" indent="-342900">
              <a:buAutoNum type="arabicPeriod"/>
            </a:pPr>
            <a:r>
              <a:rPr lang="en-US" b="1">
                <a:solidFill>
                  <a:schemeClr val="tx1">
                    <a:lumMod val="75000"/>
                    <a:lumOff val="25000"/>
                  </a:schemeClr>
                </a:solidFill>
              </a:rPr>
              <a:t>Identify the problem:</a:t>
            </a:r>
          </a:p>
          <a:p>
            <a:pPr marL="344488" indent="-344488"/>
            <a:r>
              <a:rPr lang="en-US">
                <a:solidFill>
                  <a:schemeClr val="tx1">
                    <a:lumMod val="65000"/>
                    <a:lumOff val="35000"/>
                  </a:schemeClr>
                </a:solidFill>
              </a:rPr>
              <a:t>       Clearly state an individual problem that you need to try to solve, or task that you are trying to make your robot accomplish. (i.e. do you need to lift something, grab something, push something, turn better, etc.)</a:t>
            </a:r>
          </a:p>
        </p:txBody>
      </p:sp>
      <p:sp>
        <p:nvSpPr>
          <p:cNvPr id="8" name="TextBox 7">
            <a:extLst>
              <a:ext uri="{FF2B5EF4-FFF2-40B4-BE49-F238E27FC236}">
                <a16:creationId xmlns:a16="http://schemas.microsoft.com/office/drawing/2014/main" id="{40ED1140-9C2D-04F1-0B10-E0FE0E891B7D}"/>
              </a:ext>
            </a:extLst>
          </p:cNvPr>
          <p:cNvSpPr txBox="1"/>
          <p:nvPr/>
        </p:nvSpPr>
        <p:spPr>
          <a:xfrm>
            <a:off x="238540" y="1868557"/>
            <a:ext cx="7301948" cy="111318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We need an efficient method to clear the blocks out of the loaders. There is limited space to insert something into the loaders, and the blocks on top keep the lowest block from coming out.</a:t>
            </a:r>
          </a:p>
        </p:txBody>
      </p:sp>
      <p:sp>
        <p:nvSpPr>
          <p:cNvPr id="9" name="TextBox 8">
            <a:extLst>
              <a:ext uri="{FF2B5EF4-FFF2-40B4-BE49-F238E27FC236}">
                <a16:creationId xmlns:a16="http://schemas.microsoft.com/office/drawing/2014/main" id="{E89DA5C9-DFE5-CCB8-6A54-83494C4DC2D3}"/>
              </a:ext>
            </a:extLst>
          </p:cNvPr>
          <p:cNvSpPr txBox="1"/>
          <p:nvPr/>
        </p:nvSpPr>
        <p:spPr>
          <a:xfrm>
            <a:off x="245163" y="3028121"/>
            <a:ext cx="7374836" cy="738664"/>
          </a:xfrm>
          <a:prstGeom prst="rect">
            <a:avLst/>
          </a:prstGeom>
          <a:solidFill>
            <a:schemeClr val="bg1"/>
          </a:solidFill>
        </p:spPr>
        <p:txBody>
          <a:bodyPr wrap="square" rtlCol="0">
            <a:spAutoFit/>
          </a:bodyPr>
          <a:lstStyle/>
          <a:p>
            <a:r>
              <a:rPr lang="en-US" b="1">
                <a:solidFill>
                  <a:schemeClr val="tx1">
                    <a:lumMod val="75000"/>
                    <a:lumOff val="25000"/>
                  </a:schemeClr>
                </a:solidFill>
              </a:rPr>
              <a:t>2.    Find real-world examples:</a:t>
            </a:r>
          </a:p>
          <a:p>
            <a:pPr marL="344488" indent="-344488"/>
            <a:r>
              <a:rPr lang="en-US">
                <a:solidFill>
                  <a:schemeClr val="tx1">
                    <a:lumMod val="65000"/>
                    <a:lumOff val="35000"/>
                  </a:schemeClr>
                </a:solidFill>
              </a:rPr>
              <a:t>       Paste in pictures, video links, or screenshots of real-world examples that look like they could do the thing you are trying to do. </a:t>
            </a:r>
          </a:p>
        </p:txBody>
      </p:sp>
      <p:sp>
        <p:nvSpPr>
          <p:cNvPr id="10" name="TextBox 9">
            <a:extLst>
              <a:ext uri="{FF2B5EF4-FFF2-40B4-BE49-F238E27FC236}">
                <a16:creationId xmlns:a16="http://schemas.microsoft.com/office/drawing/2014/main" id="{CDA8CD1B-52F6-165F-BBC3-7AE907B0D68A}"/>
              </a:ext>
            </a:extLst>
          </p:cNvPr>
          <p:cNvSpPr txBox="1"/>
          <p:nvPr/>
        </p:nvSpPr>
        <p:spPr>
          <a:xfrm>
            <a:off x="212032" y="7195929"/>
            <a:ext cx="7374836" cy="738664"/>
          </a:xfrm>
          <a:prstGeom prst="rect">
            <a:avLst/>
          </a:prstGeom>
          <a:solidFill>
            <a:schemeClr val="bg1"/>
          </a:solidFill>
        </p:spPr>
        <p:txBody>
          <a:bodyPr wrap="square" rtlCol="0">
            <a:spAutoFit/>
          </a:bodyPr>
          <a:lstStyle/>
          <a:p>
            <a:r>
              <a:rPr lang="en-US" b="1">
                <a:solidFill>
                  <a:schemeClr val="tx1">
                    <a:lumMod val="75000"/>
                    <a:lumOff val="25000"/>
                  </a:schemeClr>
                </a:solidFill>
              </a:rPr>
              <a:t>3.    Brainstorm:</a:t>
            </a:r>
          </a:p>
          <a:p>
            <a:pPr marL="344488" indent="-344488"/>
            <a:r>
              <a:rPr lang="en-US">
                <a:solidFill>
                  <a:schemeClr val="tx1">
                    <a:lumMod val="65000"/>
                    <a:lumOff val="35000"/>
                  </a:schemeClr>
                </a:solidFill>
              </a:rPr>
              <a:t>       How could this example be scaled down or changed to solve your problem? What could you do to make it work?</a:t>
            </a:r>
          </a:p>
        </p:txBody>
      </p:sp>
      <p:sp>
        <p:nvSpPr>
          <p:cNvPr id="11" name="TextBox 10">
            <a:extLst>
              <a:ext uri="{FF2B5EF4-FFF2-40B4-BE49-F238E27FC236}">
                <a16:creationId xmlns:a16="http://schemas.microsoft.com/office/drawing/2014/main" id="{CEDAD5BC-41D6-4A8C-5D10-A076B57361CB}"/>
              </a:ext>
            </a:extLst>
          </p:cNvPr>
          <p:cNvSpPr txBox="1"/>
          <p:nvPr/>
        </p:nvSpPr>
        <p:spPr>
          <a:xfrm>
            <a:off x="258418" y="7997687"/>
            <a:ext cx="7301948" cy="111318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We could redesign the intake so that it could also pick up the blocks in the loaders, this is just an example, we will do something like this but use something other than flaps to move the balls.</a:t>
            </a:r>
          </a:p>
        </p:txBody>
      </p:sp>
      <p:pic>
        <p:nvPicPr>
          <p:cNvPr id="15" name="Picture 14" descr="Increasing Compression on Intakes and Expanding Everything - VEX V5 Technical Support - VEX Forum">
            <a:extLst>
              <a:ext uri="{FF2B5EF4-FFF2-40B4-BE49-F238E27FC236}">
                <a16:creationId xmlns:a16="http://schemas.microsoft.com/office/drawing/2014/main" id="{C79B2A01-3130-0EDF-3029-07D97DC2DEB9}"/>
              </a:ext>
            </a:extLst>
          </p:cNvPr>
          <p:cNvPicPr>
            <a:picLocks noChangeAspect="1"/>
          </p:cNvPicPr>
          <p:nvPr/>
        </p:nvPicPr>
        <p:blipFill>
          <a:blip r:embed="rId3"/>
          <a:stretch>
            <a:fillRect/>
          </a:stretch>
        </p:blipFill>
        <p:spPr>
          <a:xfrm>
            <a:off x="214796" y="3810000"/>
            <a:ext cx="3265518" cy="2438400"/>
          </a:xfrm>
          <a:prstGeom prst="rect">
            <a:avLst/>
          </a:prstGeom>
        </p:spPr>
      </p:pic>
      <p:sp>
        <p:nvSpPr>
          <p:cNvPr id="17" name="TextBox 16">
            <a:extLst>
              <a:ext uri="{FF2B5EF4-FFF2-40B4-BE49-F238E27FC236}">
                <a16:creationId xmlns:a16="http://schemas.microsoft.com/office/drawing/2014/main" id="{1AEC783B-96C9-F12F-037E-852FFA14E863}"/>
              </a:ext>
            </a:extLst>
          </p:cNvPr>
          <p:cNvSpPr txBox="1"/>
          <p:nvPr/>
        </p:nvSpPr>
        <p:spPr>
          <a:xfrm>
            <a:off x="3938300" y="4548879"/>
            <a:ext cx="27432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4"/>
              </a:rPr>
              <a:t>Increasing Compression on Intakes and Expanding Everything - VEX V5 Technical Support - VEX Forum</a:t>
            </a:r>
            <a:endParaRPr lang="en-US"/>
          </a:p>
        </p:txBody>
      </p:sp>
      <p:pic>
        <p:nvPicPr>
          <p:cNvPr id="14" name="Picture 13" descr="A yellow circle and black squares&#10;&#10;AI-generated content may be incorrect.">
            <a:extLst>
              <a:ext uri="{FF2B5EF4-FFF2-40B4-BE49-F238E27FC236}">
                <a16:creationId xmlns:a16="http://schemas.microsoft.com/office/drawing/2014/main" id="{77EE8079-641E-915D-36DD-56C991824FB5}"/>
              </a:ext>
            </a:extLst>
          </p:cNvPr>
          <p:cNvPicPr>
            <a:picLocks noChangeAspect="1"/>
          </p:cNvPicPr>
          <p:nvPr/>
        </p:nvPicPr>
        <p:blipFill>
          <a:blip r:embed="rId5"/>
          <a:stretch>
            <a:fillRect/>
          </a:stretch>
        </p:blipFill>
        <p:spPr>
          <a:xfrm>
            <a:off x="7153164" y="-9478"/>
            <a:ext cx="603019" cy="809871"/>
          </a:xfrm>
          <a:prstGeom prst="rect">
            <a:avLst/>
          </a:prstGeom>
        </p:spPr>
      </p:pic>
    </p:spTree>
    <p:extLst>
      <p:ext uri="{BB962C8B-B14F-4D97-AF65-F5344CB8AC3E}">
        <p14:creationId xmlns:p14="http://schemas.microsoft.com/office/powerpoint/2010/main" val="1889415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46000">
              <a:schemeClr val="accent3">
                <a:lumMod val="60000"/>
                <a:lumOff val="40000"/>
              </a:schemeClr>
            </a:gs>
            <a:gs pos="100000">
              <a:schemeClr val="accent2">
                <a:lumMod val="75000"/>
              </a:schemeClr>
            </a:gs>
          </a:gsLst>
          <a:path path="circle">
            <a:fillToRect l="50000" t="130000" r="50000" b="-30000"/>
          </a:path>
        </a:gradFill>
        <a:effectLst/>
      </p:bgPr>
    </p:bg>
    <p:spTree>
      <p:nvGrpSpPr>
        <p:cNvPr id="1" name="Shape 240"/>
        <p:cNvGrpSpPr/>
        <p:nvPr/>
      </p:nvGrpSpPr>
      <p:grpSpPr>
        <a:xfrm>
          <a:off x="0" y="0"/>
          <a:ext cx="0" cy="0"/>
          <a:chOff x="0" y="0"/>
          <a:chExt cx="0" cy="0"/>
        </a:xfrm>
      </p:grpSpPr>
      <p:sp>
        <p:nvSpPr>
          <p:cNvPr id="241" name="Google Shape;241;p30"/>
          <p:cNvSpPr txBox="1">
            <a:spLocks noGrp="1"/>
          </p:cNvSpPr>
          <p:nvPr>
            <p:ph type="title"/>
          </p:nvPr>
        </p:nvSpPr>
        <p:spPr>
          <a:xfrm>
            <a:off x="0" y="1407518"/>
            <a:ext cx="7772400" cy="1942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Section A</a:t>
            </a:r>
            <a:endParaRPr/>
          </a:p>
        </p:txBody>
      </p:sp>
      <p:sp>
        <p:nvSpPr>
          <p:cNvPr id="2" name="TextBox 1">
            <a:extLst>
              <a:ext uri="{FF2B5EF4-FFF2-40B4-BE49-F238E27FC236}">
                <a16:creationId xmlns:a16="http://schemas.microsoft.com/office/drawing/2014/main" id="{71252795-101C-9775-005F-D4CF89106CA7}"/>
              </a:ext>
            </a:extLst>
          </p:cNvPr>
          <p:cNvSpPr txBox="1"/>
          <p:nvPr/>
        </p:nvSpPr>
        <p:spPr>
          <a:xfrm>
            <a:off x="689113" y="3882887"/>
            <a:ext cx="6347791" cy="3046988"/>
          </a:xfrm>
          <a:prstGeom prst="rect">
            <a:avLst/>
          </a:prstGeom>
          <a:noFill/>
        </p:spPr>
        <p:txBody>
          <a:bodyPr wrap="square" rtlCol="0">
            <a:spAutoFit/>
          </a:bodyPr>
          <a:lstStyle/>
          <a:p>
            <a:pPr algn="ctr"/>
            <a:r>
              <a:rPr lang="en-US" sz="3200"/>
              <a:t>This section contains the blank documents for your use.</a:t>
            </a:r>
          </a:p>
          <a:p>
            <a:endParaRPr lang="en-US" sz="3200" b="1"/>
          </a:p>
          <a:p>
            <a:pPr algn="ctr"/>
            <a:r>
              <a:rPr lang="en-US" sz="3200"/>
              <a:t>Make sure to duplicate these (or copy/paste) </a:t>
            </a:r>
            <a:r>
              <a:rPr lang="en-US" sz="3200" b="1"/>
              <a:t>BEFORE </a:t>
            </a:r>
            <a:r>
              <a:rPr lang="en-US" sz="3200"/>
              <a:t>you use/move them.</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45">
          <a:extLst>
            <a:ext uri="{FF2B5EF4-FFF2-40B4-BE49-F238E27FC236}">
              <a16:creationId xmlns:a16="http://schemas.microsoft.com/office/drawing/2014/main" id="{E7743A91-EA4C-9836-F876-ABC26925559F}"/>
            </a:ext>
          </a:extLst>
        </p:cNvPr>
        <p:cNvGrpSpPr/>
        <p:nvPr/>
      </p:nvGrpSpPr>
      <p:grpSpPr>
        <a:xfrm>
          <a:off x="0" y="0"/>
          <a:ext cx="0" cy="0"/>
          <a:chOff x="0" y="0"/>
          <a:chExt cx="0" cy="0"/>
        </a:xfrm>
      </p:grpSpPr>
      <p:pic>
        <p:nvPicPr>
          <p:cNvPr id="25" name="Picture 24" descr="276-4840&#10;&#10;V5 Smart Motor">
            <a:extLst>
              <a:ext uri="{FF2B5EF4-FFF2-40B4-BE49-F238E27FC236}">
                <a16:creationId xmlns:a16="http://schemas.microsoft.com/office/drawing/2014/main" id="{29E3BEAC-5976-B4E9-CEEE-5C18B89F0004}"/>
              </a:ext>
            </a:extLst>
          </p:cNvPr>
          <p:cNvPicPr>
            <a:picLocks noChangeAspect="1"/>
          </p:cNvPicPr>
          <p:nvPr/>
        </p:nvPicPr>
        <p:blipFill>
          <a:blip r:embed="rId3"/>
          <a:stretch>
            <a:fillRect/>
          </a:stretch>
        </p:blipFill>
        <p:spPr>
          <a:xfrm rot="14880000">
            <a:off x="2483099" y="4943719"/>
            <a:ext cx="795099" cy="411676"/>
          </a:xfrm>
          <a:prstGeom prst="rect">
            <a:avLst/>
          </a:prstGeom>
        </p:spPr>
      </p:pic>
      <p:pic>
        <p:nvPicPr>
          <p:cNvPr id="26" name="Picture 25" descr="276-4840&#10;&#10;V5 Smart Motor">
            <a:extLst>
              <a:ext uri="{FF2B5EF4-FFF2-40B4-BE49-F238E27FC236}">
                <a16:creationId xmlns:a16="http://schemas.microsoft.com/office/drawing/2014/main" id="{3F776690-6795-B732-657D-5D65DE5630E9}"/>
              </a:ext>
            </a:extLst>
          </p:cNvPr>
          <p:cNvPicPr>
            <a:picLocks noChangeAspect="1"/>
          </p:cNvPicPr>
          <p:nvPr/>
        </p:nvPicPr>
        <p:blipFill>
          <a:blip r:embed="rId3"/>
          <a:stretch>
            <a:fillRect/>
          </a:stretch>
        </p:blipFill>
        <p:spPr>
          <a:xfrm rot="-3900000">
            <a:off x="4701065" y="5064075"/>
            <a:ext cx="795099" cy="411676"/>
          </a:xfrm>
          <a:prstGeom prst="rect">
            <a:avLst/>
          </a:prstGeom>
        </p:spPr>
      </p:pic>
      <p:pic>
        <p:nvPicPr>
          <p:cNvPr id="18" name="Picture 17" descr="276-2232-038&#10;&#10;C-Channel 1x2x1x15">
            <a:extLst>
              <a:ext uri="{FF2B5EF4-FFF2-40B4-BE49-F238E27FC236}">
                <a16:creationId xmlns:a16="http://schemas.microsoft.com/office/drawing/2014/main" id="{DA8D3851-01AD-640A-D15E-51D1A1469B67}"/>
              </a:ext>
            </a:extLst>
          </p:cNvPr>
          <p:cNvPicPr>
            <a:picLocks noChangeAspect="1"/>
          </p:cNvPicPr>
          <p:nvPr/>
        </p:nvPicPr>
        <p:blipFill>
          <a:blip r:embed="rId4"/>
          <a:stretch>
            <a:fillRect/>
          </a:stretch>
        </p:blipFill>
        <p:spPr>
          <a:xfrm rot="6720000">
            <a:off x="3434750" y="4709867"/>
            <a:ext cx="3448397" cy="466725"/>
          </a:xfrm>
          <a:prstGeom prst="rect">
            <a:avLst/>
          </a:prstGeom>
        </p:spPr>
      </p:pic>
      <p:pic>
        <p:nvPicPr>
          <p:cNvPr id="17" name="Picture 16" descr="276-2232-038&#10;&#10;C-Channel 1x2x1x15">
            <a:extLst>
              <a:ext uri="{FF2B5EF4-FFF2-40B4-BE49-F238E27FC236}">
                <a16:creationId xmlns:a16="http://schemas.microsoft.com/office/drawing/2014/main" id="{EC3C18A4-F953-8AA8-4A9B-1AFB9D4ACDA8}"/>
              </a:ext>
            </a:extLst>
          </p:cNvPr>
          <p:cNvPicPr>
            <a:picLocks noChangeAspect="1"/>
          </p:cNvPicPr>
          <p:nvPr/>
        </p:nvPicPr>
        <p:blipFill>
          <a:blip r:embed="rId4"/>
          <a:stretch>
            <a:fillRect/>
          </a:stretch>
        </p:blipFill>
        <p:spPr>
          <a:xfrm rot="4260000">
            <a:off x="993093" y="4727061"/>
            <a:ext cx="3448397" cy="466725"/>
          </a:xfrm>
          <a:prstGeom prst="rect">
            <a:avLst/>
          </a:prstGeom>
        </p:spPr>
      </p:pic>
      <p:pic>
        <p:nvPicPr>
          <p:cNvPr id="16" name="Picture 15" descr="276-2252-304&#10;&#10;High Strength 12T Sprocket">
            <a:extLst>
              <a:ext uri="{FF2B5EF4-FFF2-40B4-BE49-F238E27FC236}">
                <a16:creationId xmlns:a16="http://schemas.microsoft.com/office/drawing/2014/main" id="{4642D2B3-F754-FBF9-324B-FBD9E6A8E83D}"/>
              </a:ext>
            </a:extLst>
          </p:cNvPr>
          <p:cNvPicPr>
            <a:picLocks noChangeAspect="1"/>
          </p:cNvPicPr>
          <p:nvPr/>
        </p:nvPicPr>
        <p:blipFill>
          <a:blip r:embed="rId5"/>
          <a:stretch>
            <a:fillRect/>
          </a:stretch>
        </p:blipFill>
        <p:spPr>
          <a:xfrm>
            <a:off x="4303918" y="5893825"/>
            <a:ext cx="781129" cy="781050"/>
          </a:xfrm>
          <a:prstGeom prst="rect">
            <a:avLst/>
          </a:prstGeom>
        </p:spPr>
      </p:pic>
      <p:pic>
        <p:nvPicPr>
          <p:cNvPr id="15" name="Picture 14" descr="276-2252-304&#10;&#10;High Strength 12T Sprocket">
            <a:extLst>
              <a:ext uri="{FF2B5EF4-FFF2-40B4-BE49-F238E27FC236}">
                <a16:creationId xmlns:a16="http://schemas.microsoft.com/office/drawing/2014/main" id="{295173ED-A4D9-4402-3341-E2D53CBBE05A}"/>
              </a:ext>
            </a:extLst>
          </p:cNvPr>
          <p:cNvPicPr>
            <a:picLocks noChangeAspect="1"/>
          </p:cNvPicPr>
          <p:nvPr/>
        </p:nvPicPr>
        <p:blipFill>
          <a:blip r:embed="rId5"/>
          <a:stretch>
            <a:fillRect/>
          </a:stretch>
        </p:blipFill>
        <p:spPr>
          <a:xfrm>
            <a:off x="2842595" y="5928213"/>
            <a:ext cx="781129" cy="781050"/>
          </a:xfrm>
          <a:prstGeom prst="rect">
            <a:avLst/>
          </a:prstGeom>
        </p:spPr>
      </p:pic>
      <p:pic>
        <p:nvPicPr>
          <p:cNvPr id="14" name="Picture 13" descr="276-2252-305&#10;&#10;High Strength 18T Sprocket">
            <a:extLst>
              <a:ext uri="{FF2B5EF4-FFF2-40B4-BE49-F238E27FC236}">
                <a16:creationId xmlns:a16="http://schemas.microsoft.com/office/drawing/2014/main" id="{6E9D86EA-2FDA-ED4D-84E5-24B2DA24A33E}"/>
              </a:ext>
            </a:extLst>
          </p:cNvPr>
          <p:cNvPicPr>
            <a:picLocks noChangeAspect="1"/>
          </p:cNvPicPr>
          <p:nvPr/>
        </p:nvPicPr>
        <p:blipFill>
          <a:blip r:embed="rId6"/>
          <a:stretch>
            <a:fillRect/>
          </a:stretch>
        </p:blipFill>
        <p:spPr>
          <a:xfrm>
            <a:off x="4579601" y="4467224"/>
            <a:ext cx="1124063" cy="1123950"/>
          </a:xfrm>
          <a:prstGeom prst="rect">
            <a:avLst/>
          </a:prstGeom>
        </p:spPr>
      </p:pic>
      <p:pic>
        <p:nvPicPr>
          <p:cNvPr id="22" name="Picture 21" descr="276-2168-002&#10;&#10;Tank Tread Links">
            <a:extLst>
              <a:ext uri="{FF2B5EF4-FFF2-40B4-BE49-F238E27FC236}">
                <a16:creationId xmlns:a16="http://schemas.microsoft.com/office/drawing/2014/main" id="{3D10D4D2-C6A8-4F9C-1E91-99CDEC696549}"/>
              </a:ext>
            </a:extLst>
          </p:cNvPr>
          <p:cNvPicPr>
            <a:picLocks noChangeAspect="1"/>
          </p:cNvPicPr>
          <p:nvPr/>
        </p:nvPicPr>
        <p:blipFill>
          <a:blip r:embed="rId7"/>
          <a:stretch>
            <a:fillRect/>
          </a:stretch>
        </p:blipFill>
        <p:spPr>
          <a:xfrm rot="16860000">
            <a:off x="3454281" y="5380987"/>
            <a:ext cx="2238600" cy="190500"/>
          </a:xfrm>
          <a:prstGeom prst="rect">
            <a:avLst/>
          </a:prstGeom>
        </p:spPr>
      </p:pic>
      <p:pic>
        <p:nvPicPr>
          <p:cNvPr id="13" name="Picture 12" descr="276-2252-305&#10;&#10;High Strength 18T Sprocket">
            <a:extLst>
              <a:ext uri="{FF2B5EF4-FFF2-40B4-BE49-F238E27FC236}">
                <a16:creationId xmlns:a16="http://schemas.microsoft.com/office/drawing/2014/main" id="{6C607C08-559C-52D5-595B-9C6012D1AD2A}"/>
              </a:ext>
            </a:extLst>
          </p:cNvPr>
          <p:cNvPicPr>
            <a:picLocks noChangeAspect="1"/>
          </p:cNvPicPr>
          <p:nvPr/>
        </p:nvPicPr>
        <p:blipFill>
          <a:blip r:embed="rId6"/>
          <a:stretch>
            <a:fillRect/>
          </a:stretch>
        </p:blipFill>
        <p:spPr>
          <a:xfrm>
            <a:off x="2189651" y="4467225"/>
            <a:ext cx="1124063" cy="1123950"/>
          </a:xfrm>
          <a:prstGeom prst="rect">
            <a:avLst/>
          </a:prstGeom>
        </p:spPr>
      </p:pic>
      <p:sp>
        <p:nvSpPr>
          <p:cNvPr id="246" name="Google Shape;246;p31">
            <a:extLst>
              <a:ext uri="{FF2B5EF4-FFF2-40B4-BE49-F238E27FC236}">
                <a16:creationId xmlns:a16="http://schemas.microsoft.com/office/drawing/2014/main" id="{7F185CA2-E41A-30D2-B867-EF9847C82234}"/>
              </a:ext>
            </a:extLst>
          </p:cNvPr>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r>
              <a:rPr lang="en-US"/>
              <a:t>Block loader block remover initial design</a:t>
            </a:r>
            <a:endParaRPr/>
          </a:p>
        </p:txBody>
      </p:sp>
      <p:pic>
        <p:nvPicPr>
          <p:cNvPr id="19" name="Picture 18" descr="276-2168-002&#10;&#10;Tank Tread Links">
            <a:extLst>
              <a:ext uri="{FF2B5EF4-FFF2-40B4-BE49-F238E27FC236}">
                <a16:creationId xmlns:a16="http://schemas.microsoft.com/office/drawing/2014/main" id="{D4D29586-37CE-3978-3B47-C825897BA450}"/>
              </a:ext>
            </a:extLst>
          </p:cNvPr>
          <p:cNvPicPr>
            <a:picLocks noChangeAspect="1"/>
          </p:cNvPicPr>
          <p:nvPr/>
        </p:nvPicPr>
        <p:blipFill>
          <a:blip r:embed="rId7"/>
          <a:stretch>
            <a:fillRect/>
          </a:stretch>
        </p:blipFill>
        <p:spPr>
          <a:xfrm rot="14280000">
            <a:off x="1529209" y="5604510"/>
            <a:ext cx="2238600" cy="190500"/>
          </a:xfrm>
          <a:prstGeom prst="rect">
            <a:avLst/>
          </a:prstGeom>
        </p:spPr>
      </p:pic>
      <p:sp>
        <p:nvSpPr>
          <p:cNvPr id="247" name="Google Shape;247;p31">
            <a:extLst>
              <a:ext uri="{FF2B5EF4-FFF2-40B4-BE49-F238E27FC236}">
                <a16:creationId xmlns:a16="http://schemas.microsoft.com/office/drawing/2014/main" id="{88EA4146-D00D-42D1-2CB9-5F7D695F64E3}"/>
              </a:ext>
            </a:extLst>
          </p:cNvPr>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John</a:t>
            </a:r>
            <a:endParaRPr/>
          </a:p>
        </p:txBody>
      </p:sp>
      <p:sp>
        <p:nvSpPr>
          <p:cNvPr id="248" name="Google Shape;248;p31">
            <a:extLst>
              <a:ext uri="{FF2B5EF4-FFF2-40B4-BE49-F238E27FC236}">
                <a16:creationId xmlns:a16="http://schemas.microsoft.com/office/drawing/2014/main" id="{A89BEDC4-10CF-19C8-4A44-9E8410605500}"/>
              </a:ext>
            </a:extLst>
          </p:cNvPr>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9/29/25</a:t>
            </a:r>
            <a:endParaRPr/>
          </a:p>
        </p:txBody>
      </p:sp>
      <p:sp>
        <p:nvSpPr>
          <p:cNvPr id="249" name="Google Shape;249;p31">
            <a:extLst>
              <a:ext uri="{FF2B5EF4-FFF2-40B4-BE49-F238E27FC236}">
                <a16:creationId xmlns:a16="http://schemas.microsoft.com/office/drawing/2014/main" id="{E6580CB7-B2EB-6566-9D62-1D427A643315}"/>
              </a:ext>
            </a:extLst>
          </p:cNvPr>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60</a:t>
            </a:r>
            <a:endParaRPr/>
          </a:p>
        </p:txBody>
      </p:sp>
      <p:pic>
        <p:nvPicPr>
          <p:cNvPr id="20" name="Picture 19" descr="276-2168-002&#10;&#10;Tank Tread Links">
            <a:extLst>
              <a:ext uri="{FF2B5EF4-FFF2-40B4-BE49-F238E27FC236}">
                <a16:creationId xmlns:a16="http://schemas.microsoft.com/office/drawing/2014/main" id="{2C6AAC20-6E76-2FD3-69A8-9B3BFEE96375}"/>
              </a:ext>
            </a:extLst>
          </p:cNvPr>
          <p:cNvPicPr>
            <a:picLocks noChangeAspect="1"/>
          </p:cNvPicPr>
          <p:nvPr/>
        </p:nvPicPr>
        <p:blipFill>
          <a:blip r:embed="rId7"/>
          <a:stretch>
            <a:fillRect/>
          </a:stretch>
        </p:blipFill>
        <p:spPr>
          <a:xfrm rot="4560000">
            <a:off x="2199669" y="5380989"/>
            <a:ext cx="2238600" cy="190500"/>
          </a:xfrm>
          <a:prstGeom prst="rect">
            <a:avLst/>
          </a:prstGeom>
        </p:spPr>
      </p:pic>
      <p:pic>
        <p:nvPicPr>
          <p:cNvPr id="21" name="Picture 20" descr="276-2168-002&#10;&#10;Tank Tread Links">
            <a:extLst>
              <a:ext uri="{FF2B5EF4-FFF2-40B4-BE49-F238E27FC236}">
                <a16:creationId xmlns:a16="http://schemas.microsoft.com/office/drawing/2014/main" id="{7A07B8B8-34D8-1234-DB07-DF28D362FE3D}"/>
              </a:ext>
            </a:extLst>
          </p:cNvPr>
          <p:cNvPicPr>
            <a:picLocks noChangeAspect="1"/>
          </p:cNvPicPr>
          <p:nvPr/>
        </p:nvPicPr>
        <p:blipFill>
          <a:blip r:embed="rId7"/>
          <a:stretch>
            <a:fillRect/>
          </a:stretch>
        </p:blipFill>
        <p:spPr>
          <a:xfrm rot="7260000">
            <a:off x="4211316" y="5621701"/>
            <a:ext cx="2238600" cy="190500"/>
          </a:xfrm>
          <a:prstGeom prst="rect">
            <a:avLst/>
          </a:prstGeom>
        </p:spPr>
      </p:pic>
      <p:pic>
        <p:nvPicPr>
          <p:cNvPr id="9" name="Picture 8" descr="276-6353&#10;&#10;Straight Flex Wheel (2&quot; OD x 1/2&quot; WD, 1/2&quot; Hex Bore, 30A)">
            <a:extLst>
              <a:ext uri="{FF2B5EF4-FFF2-40B4-BE49-F238E27FC236}">
                <a16:creationId xmlns:a16="http://schemas.microsoft.com/office/drawing/2014/main" id="{1B08F7DA-D728-2144-6F86-937CE603BDE4}"/>
              </a:ext>
            </a:extLst>
          </p:cNvPr>
          <p:cNvPicPr>
            <a:picLocks noChangeAspect="1"/>
          </p:cNvPicPr>
          <p:nvPr/>
        </p:nvPicPr>
        <p:blipFill>
          <a:blip r:embed="rId8"/>
          <a:stretch>
            <a:fillRect/>
          </a:stretch>
        </p:blipFill>
        <p:spPr>
          <a:xfrm>
            <a:off x="2284911" y="4572000"/>
            <a:ext cx="933544" cy="914400"/>
          </a:xfrm>
          <a:prstGeom prst="rect">
            <a:avLst/>
          </a:prstGeom>
        </p:spPr>
      </p:pic>
      <p:pic>
        <p:nvPicPr>
          <p:cNvPr id="10" name="Picture 9" descr="276-6353&#10;&#10;Straight Flex Wheel (2&quot; OD x 1/2&quot; WD, 1/2&quot; Hex Bore, 30A)">
            <a:extLst>
              <a:ext uri="{FF2B5EF4-FFF2-40B4-BE49-F238E27FC236}">
                <a16:creationId xmlns:a16="http://schemas.microsoft.com/office/drawing/2014/main" id="{8E5308C1-7837-DB97-A7DA-1EC23FEAA947}"/>
              </a:ext>
            </a:extLst>
          </p:cNvPr>
          <p:cNvPicPr>
            <a:picLocks noChangeAspect="1"/>
          </p:cNvPicPr>
          <p:nvPr/>
        </p:nvPicPr>
        <p:blipFill>
          <a:blip r:embed="rId8"/>
          <a:stretch>
            <a:fillRect/>
          </a:stretch>
        </p:blipFill>
        <p:spPr>
          <a:xfrm>
            <a:off x="4674852" y="4571999"/>
            <a:ext cx="933544" cy="914400"/>
          </a:xfrm>
          <a:prstGeom prst="rect">
            <a:avLst/>
          </a:prstGeom>
        </p:spPr>
      </p:pic>
      <p:pic>
        <p:nvPicPr>
          <p:cNvPr id="11" name="Picture 10" descr="276-6350&#10;&#10;Straight Flex Wheel (1.625&quot; OD x 1/2&quot; WD, 1/2&quot; Hex Bore, 30A)">
            <a:extLst>
              <a:ext uri="{FF2B5EF4-FFF2-40B4-BE49-F238E27FC236}">
                <a16:creationId xmlns:a16="http://schemas.microsoft.com/office/drawing/2014/main" id="{40B781B2-2BF1-BDC4-DE23-0397B93F4827}"/>
              </a:ext>
            </a:extLst>
          </p:cNvPr>
          <p:cNvPicPr>
            <a:picLocks noChangeAspect="1"/>
          </p:cNvPicPr>
          <p:nvPr/>
        </p:nvPicPr>
        <p:blipFill>
          <a:blip r:embed="rId9"/>
          <a:stretch>
            <a:fillRect/>
          </a:stretch>
        </p:blipFill>
        <p:spPr>
          <a:xfrm>
            <a:off x="4296548" y="5930070"/>
            <a:ext cx="762077" cy="742950"/>
          </a:xfrm>
          <a:prstGeom prst="rect">
            <a:avLst/>
          </a:prstGeom>
        </p:spPr>
      </p:pic>
      <p:pic>
        <p:nvPicPr>
          <p:cNvPr id="12" name="Picture 11" descr="276-6350&#10;&#10;Straight Flex Wheel (1.625&quot; OD x 1/2&quot; WD, 1/2&quot; Hex Bore, 30A)">
            <a:extLst>
              <a:ext uri="{FF2B5EF4-FFF2-40B4-BE49-F238E27FC236}">
                <a16:creationId xmlns:a16="http://schemas.microsoft.com/office/drawing/2014/main" id="{67CE3ED4-DC2B-DBC5-5126-7E7BE04D1ED9}"/>
              </a:ext>
            </a:extLst>
          </p:cNvPr>
          <p:cNvPicPr>
            <a:picLocks noChangeAspect="1"/>
          </p:cNvPicPr>
          <p:nvPr/>
        </p:nvPicPr>
        <p:blipFill>
          <a:blip r:embed="rId9"/>
          <a:stretch>
            <a:fillRect/>
          </a:stretch>
        </p:blipFill>
        <p:spPr>
          <a:xfrm>
            <a:off x="2868861" y="5964457"/>
            <a:ext cx="762077" cy="742950"/>
          </a:xfrm>
          <a:prstGeom prst="rect">
            <a:avLst/>
          </a:prstGeom>
        </p:spPr>
      </p:pic>
      <p:pic>
        <p:nvPicPr>
          <p:cNvPr id="3" name="Picture 2" descr="A yellow circle and black squares&#10;&#10;AI-generated content may be incorrect.">
            <a:extLst>
              <a:ext uri="{FF2B5EF4-FFF2-40B4-BE49-F238E27FC236}">
                <a16:creationId xmlns:a16="http://schemas.microsoft.com/office/drawing/2014/main" id="{10701657-590D-071B-458A-B1117695F0B6}"/>
              </a:ext>
            </a:extLst>
          </p:cNvPr>
          <p:cNvPicPr>
            <a:picLocks noChangeAspect="1"/>
          </p:cNvPicPr>
          <p:nvPr/>
        </p:nvPicPr>
        <p:blipFill>
          <a:blip r:embed="rId10"/>
          <a:stretch>
            <a:fillRect/>
          </a:stretch>
        </p:blipFill>
        <p:spPr>
          <a:xfrm>
            <a:off x="7153164" y="-9478"/>
            <a:ext cx="603019" cy="809871"/>
          </a:xfrm>
          <a:prstGeom prst="rect">
            <a:avLst/>
          </a:prstGeom>
        </p:spPr>
      </p:pic>
    </p:spTree>
    <p:extLst>
      <p:ext uri="{BB962C8B-B14F-4D97-AF65-F5344CB8AC3E}">
        <p14:creationId xmlns:p14="http://schemas.microsoft.com/office/powerpoint/2010/main" val="28540506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21">
          <a:extLst>
            <a:ext uri="{FF2B5EF4-FFF2-40B4-BE49-F238E27FC236}">
              <a16:creationId xmlns:a16="http://schemas.microsoft.com/office/drawing/2014/main" id="{8E157000-0692-B9E9-4E12-08B320566361}"/>
            </a:ext>
          </a:extLst>
        </p:cNvPr>
        <p:cNvGrpSpPr/>
        <p:nvPr/>
      </p:nvGrpSpPr>
      <p:grpSpPr>
        <a:xfrm>
          <a:off x="0" y="0"/>
          <a:ext cx="0" cy="0"/>
          <a:chOff x="0" y="0"/>
          <a:chExt cx="0" cy="0"/>
        </a:xfrm>
      </p:grpSpPr>
      <p:sp>
        <p:nvSpPr>
          <p:cNvPr id="4" name="Subtitle 3">
            <a:extLst>
              <a:ext uri="{FF2B5EF4-FFF2-40B4-BE49-F238E27FC236}">
                <a16:creationId xmlns:a16="http://schemas.microsoft.com/office/drawing/2014/main" id="{09C0286A-6E76-6078-F414-01C74D7390C5}"/>
              </a:ext>
            </a:extLst>
          </p:cNvPr>
          <p:cNvSpPr>
            <a:spLocks noGrp="1"/>
          </p:cNvSpPr>
          <p:nvPr>
            <p:ph type="subTitle" idx="3"/>
          </p:nvPr>
        </p:nvSpPr>
        <p:spPr/>
        <p:txBody>
          <a:bodyPr/>
          <a:lstStyle/>
          <a:p>
            <a:r>
              <a:rPr lang="en-US"/>
              <a:t>61</a:t>
            </a:r>
          </a:p>
        </p:txBody>
      </p:sp>
      <p:graphicFrame>
        <p:nvGraphicFramePr>
          <p:cNvPr id="5" name="Table 4">
            <a:extLst>
              <a:ext uri="{FF2B5EF4-FFF2-40B4-BE49-F238E27FC236}">
                <a16:creationId xmlns:a16="http://schemas.microsoft.com/office/drawing/2014/main" id="{C2113A30-217F-E4C9-35D9-13E3DB548594}"/>
              </a:ext>
            </a:extLst>
          </p:cNvPr>
          <p:cNvGraphicFramePr>
            <a:graphicFrameLocks noGrp="1"/>
          </p:cNvGraphicFramePr>
          <p:nvPr>
            <p:extLst>
              <p:ext uri="{D42A27DB-BD31-4B8C-83A1-F6EECF244321}">
                <p14:modId xmlns:p14="http://schemas.microsoft.com/office/powerpoint/2010/main" val="3196915836"/>
              </p:ext>
            </p:extLst>
          </p:nvPr>
        </p:nvGraphicFramePr>
        <p:xfrm>
          <a:off x="129208" y="1033669"/>
          <a:ext cx="7437783" cy="8526450"/>
        </p:xfrm>
        <a:graphic>
          <a:graphicData uri="http://schemas.openxmlformats.org/drawingml/2006/table">
            <a:tbl>
              <a:tblPr firstRow="1" bandRow="1">
                <a:tableStyleId>{616DA210-FB5B-4158-B5E0-FEB733F419BA}</a:tableStyleId>
              </a:tblPr>
              <a:tblGrid>
                <a:gridCol w="7437783">
                  <a:extLst>
                    <a:ext uri="{9D8B030D-6E8A-4147-A177-3AD203B41FA5}">
                      <a16:colId xmlns:a16="http://schemas.microsoft.com/office/drawing/2014/main" val="3865735456"/>
                    </a:ext>
                  </a:extLst>
                </a:gridCol>
              </a:tblGrid>
              <a:tr h="1643270">
                <a:tc>
                  <a:txBody>
                    <a:bodyPr/>
                    <a:lstStyle/>
                    <a:p>
                      <a:r>
                        <a:rPr lang="en-US" b="1" u="sng">
                          <a:solidFill>
                            <a:schemeClr val="accent3">
                              <a:lumMod val="75000"/>
                            </a:schemeClr>
                          </a:solidFill>
                        </a:rPr>
                        <a:t>Monday: </a:t>
                      </a:r>
                    </a:p>
                    <a:p>
                      <a:r>
                        <a:rPr lang="en-US"/>
                        <a:t>What has each team member done since the last meeting?</a:t>
                      </a:r>
                    </a:p>
                    <a:p>
                      <a:r>
                        <a:rPr lang="en-US" b="0"/>
                        <a:t>Kirby worked on coding for autonomous</a:t>
                      </a:r>
                    </a:p>
                    <a:p>
                      <a:r>
                        <a:rPr lang="en-US"/>
                        <a:t>What will each team member do today?</a:t>
                      </a:r>
                    </a:p>
                    <a:p>
                      <a:r>
                        <a:rPr lang="en-US" b="0"/>
                        <a:t>Work on autonomous code and redesigning intake</a:t>
                      </a:r>
                    </a:p>
                    <a:p>
                      <a:r>
                        <a:rPr lang="en-US"/>
                        <a:t>What problems are holding the team back?</a:t>
                      </a:r>
                    </a:p>
                    <a:p>
                      <a:r>
                        <a:rPr lang="en-US" b="0"/>
                        <a:t>Intake doesn’t work as well as expected</a:t>
                      </a:r>
                    </a:p>
                  </a:txBody>
                  <a:tcPr/>
                </a:tc>
                <a:extLst>
                  <a:ext uri="{0D108BD9-81ED-4DB2-BD59-A6C34878D82A}">
                    <a16:rowId xmlns:a16="http://schemas.microsoft.com/office/drawing/2014/main" val="657236432"/>
                  </a:ext>
                </a:extLst>
              </a:tr>
              <a:tr h="1643270">
                <a:tc>
                  <a:txBody>
                    <a:bodyPr/>
                    <a:lstStyle/>
                    <a:p>
                      <a:r>
                        <a:rPr lang="en-US" b="1" u="sng">
                          <a:solidFill>
                            <a:schemeClr val="accent3">
                              <a:lumMod val="75000"/>
                            </a:schemeClr>
                          </a:solidFill>
                        </a:rPr>
                        <a:t>Tuesday:</a:t>
                      </a:r>
                    </a:p>
                    <a:p>
                      <a:r>
                        <a:rPr lang="en-US" b="1"/>
                        <a:t>What has each team member done since the last meeting?</a:t>
                      </a:r>
                    </a:p>
                    <a:p>
                      <a:r>
                        <a:rPr lang="en-US"/>
                        <a:t>Worked on the intake and worked on autonomous code</a:t>
                      </a:r>
                    </a:p>
                    <a:p>
                      <a:r>
                        <a:rPr lang="en-US" b="1"/>
                        <a:t>What will each team member do today?</a:t>
                      </a:r>
                    </a:p>
                    <a:p>
                      <a:r>
                        <a:rPr lang="en-US" b="1"/>
                        <a:t>Working on the intake</a:t>
                      </a:r>
                    </a:p>
                    <a:p>
                      <a:r>
                        <a:rPr lang="en-US" b="1"/>
                        <a:t>What problems are holding the team back?</a:t>
                      </a:r>
                    </a:p>
                    <a:p>
                      <a:r>
                        <a:rPr lang="en-US" b="0" i="0" u="none">
                          <a:solidFill>
                            <a:schemeClr val="tx1"/>
                          </a:solidFill>
                        </a:rPr>
                        <a:t>None</a:t>
                      </a:r>
                    </a:p>
                  </a:txBody>
                  <a:tcPr/>
                </a:tc>
                <a:extLst>
                  <a:ext uri="{0D108BD9-81ED-4DB2-BD59-A6C34878D82A}">
                    <a16:rowId xmlns:a16="http://schemas.microsoft.com/office/drawing/2014/main" val="1342840947"/>
                  </a:ext>
                </a:extLst>
              </a:tr>
              <a:tr h="1643270">
                <a:tc>
                  <a:txBody>
                    <a:bodyPr/>
                    <a:lstStyle/>
                    <a:p>
                      <a:r>
                        <a:rPr lang="en-US" b="1" u="sng">
                          <a:solidFill>
                            <a:schemeClr val="accent3">
                              <a:lumMod val="75000"/>
                            </a:schemeClr>
                          </a:solidFill>
                        </a:rPr>
                        <a:t>Wednesday:</a:t>
                      </a:r>
                    </a:p>
                    <a:p>
                      <a:r>
                        <a:rPr lang="en-US" b="1"/>
                        <a:t>What has each team member done since the last meeting?</a:t>
                      </a:r>
                    </a:p>
                    <a:p>
                      <a:r>
                        <a:rPr lang="en-US"/>
                        <a:t>Team rebrand and sweatshirts designed. Ryder and John worked on the new intake.</a:t>
                      </a:r>
                    </a:p>
                    <a:p>
                      <a:r>
                        <a:rPr lang="en-US" b="1"/>
                        <a:t>What will each team member do today?</a:t>
                      </a:r>
                    </a:p>
                    <a:p>
                      <a:pPr lvl="0">
                        <a:buNone/>
                      </a:pPr>
                      <a:r>
                        <a:rPr lang="en-US" sz="1400" b="0" i="0" u="none" strike="noStrike" noProof="0">
                          <a:solidFill>
                            <a:srgbClr val="000000"/>
                          </a:solidFill>
                          <a:latin typeface="Arial"/>
                        </a:rPr>
                        <a:t>John is not here. Kirby will be working on autonomous code.</a:t>
                      </a:r>
                      <a:endParaRPr lang="en-US"/>
                    </a:p>
                    <a:p>
                      <a:r>
                        <a:rPr lang="en-US" b="1"/>
                        <a:t>What problems are holding the team back?</a:t>
                      </a:r>
                    </a:p>
                    <a:p>
                      <a:r>
                        <a:rPr lang="en-US" b="0" i="0" u="none">
                          <a:solidFill>
                            <a:schemeClr val="tx1"/>
                          </a:solidFill>
                        </a:rPr>
                        <a:t>None.</a:t>
                      </a:r>
                    </a:p>
                  </a:txBody>
                  <a:tcPr/>
                </a:tc>
                <a:extLst>
                  <a:ext uri="{0D108BD9-81ED-4DB2-BD59-A6C34878D82A}">
                    <a16:rowId xmlns:a16="http://schemas.microsoft.com/office/drawing/2014/main" val="4025818452"/>
                  </a:ext>
                </a:extLst>
              </a:tr>
              <a:tr h="1643270">
                <a:tc>
                  <a:txBody>
                    <a:bodyPr/>
                    <a:lstStyle/>
                    <a:p>
                      <a:r>
                        <a:rPr lang="en-US" b="1" u="sng">
                          <a:solidFill>
                            <a:schemeClr val="accent3">
                              <a:lumMod val="75000"/>
                            </a:schemeClr>
                          </a:solidFill>
                        </a:rPr>
                        <a:t>Thursday:</a:t>
                      </a:r>
                    </a:p>
                    <a:p>
                      <a:r>
                        <a:rPr lang="en-US" b="1"/>
                        <a:t>What has each team member done since the last meeting?</a:t>
                      </a:r>
                    </a:p>
                    <a:p>
                      <a:r>
                        <a:rPr lang="en-US"/>
                        <a:t>Kirby worked on making the robot turn 45 degrees. Ryder worked on getting a sensor and the intake.</a:t>
                      </a:r>
                    </a:p>
                    <a:p>
                      <a:r>
                        <a:rPr lang="en-US" b="1"/>
                        <a:t>What will each team member do today?</a:t>
                      </a:r>
                    </a:p>
                    <a:p>
                      <a:pPr lvl="0">
                        <a:buNone/>
                      </a:pPr>
                      <a:r>
                        <a:rPr lang="en-US" sz="1400" b="0" i="0" u="none" strike="noStrike" noProof="0">
                          <a:solidFill>
                            <a:srgbClr val="000000"/>
                          </a:solidFill>
                          <a:latin typeface="Arial"/>
                        </a:rPr>
                        <a:t>John will work on intake, </a:t>
                      </a:r>
                      <a:r>
                        <a:rPr lang="en-US" sz="1400" b="0" i="0" u="none" strike="noStrike" noProof="0" err="1">
                          <a:solidFill>
                            <a:srgbClr val="000000"/>
                          </a:solidFill>
                          <a:latin typeface="Arial"/>
                        </a:rPr>
                        <a:t>kirby</a:t>
                      </a:r>
                      <a:r>
                        <a:rPr lang="en-US" sz="1400" b="0" i="0" u="none" strike="noStrike" noProof="0">
                          <a:solidFill>
                            <a:srgbClr val="000000"/>
                          </a:solidFill>
                          <a:latin typeface="Arial"/>
                        </a:rPr>
                        <a:t> will work on making code templates, Ryder will help both</a:t>
                      </a:r>
                      <a:endParaRPr lang="en-US"/>
                    </a:p>
                    <a:p>
                      <a:r>
                        <a:rPr lang="en-US" b="1"/>
                        <a:t>What problems are holding the team back?</a:t>
                      </a:r>
                    </a:p>
                    <a:p>
                      <a:r>
                        <a:rPr lang="en-US" b="0" i="0" u="none">
                          <a:solidFill>
                            <a:schemeClr val="tx1"/>
                          </a:solidFill>
                        </a:rPr>
                        <a:t>None.</a:t>
                      </a:r>
                    </a:p>
                  </a:txBody>
                  <a:tcPr/>
                </a:tc>
                <a:extLst>
                  <a:ext uri="{0D108BD9-81ED-4DB2-BD59-A6C34878D82A}">
                    <a16:rowId xmlns:a16="http://schemas.microsoft.com/office/drawing/2014/main" val="273272704"/>
                  </a:ext>
                </a:extLst>
              </a:tr>
              <a:tr h="1643270">
                <a:tc>
                  <a:txBody>
                    <a:bodyPr/>
                    <a:lstStyle/>
                    <a:p>
                      <a:r>
                        <a:rPr lang="en-US" b="1" u="sng">
                          <a:solidFill>
                            <a:schemeClr val="accent3">
                              <a:lumMod val="75000"/>
                            </a:schemeClr>
                          </a:solidFill>
                        </a:rPr>
                        <a:t>Friday:</a:t>
                      </a:r>
                    </a:p>
                    <a:p>
                      <a:r>
                        <a:rPr lang="en-US" b="1"/>
                        <a:t>What has each team member done since the last meeting?</a:t>
                      </a:r>
                    </a:p>
                    <a:p>
                      <a:r>
                        <a:rPr lang="en-US"/>
                        <a:t>John has worked on making the new intake still, and making sure the sizes are right. Kirby and Ryder have worked on the code</a:t>
                      </a:r>
                    </a:p>
                    <a:p>
                      <a:r>
                        <a:rPr lang="en-US" b="1"/>
                        <a:t>What will each team member do today?</a:t>
                      </a:r>
                    </a:p>
                    <a:p>
                      <a:r>
                        <a:rPr lang="en-US"/>
                        <a:t>Ryder and Kirby will work on code. John will cut pieces to size for the intake</a:t>
                      </a:r>
                    </a:p>
                    <a:p>
                      <a:r>
                        <a:rPr lang="en-US" b="1"/>
                        <a:t>What problems are holding the team back?</a:t>
                      </a:r>
                    </a:p>
                    <a:p>
                      <a:r>
                        <a:rPr lang="en-US" b="0" i="0" u="none">
                          <a:solidFill>
                            <a:schemeClr val="tx1"/>
                          </a:solidFill>
                        </a:rPr>
                        <a:t>Another team keeps on using the cutting station so we are not able to use it.</a:t>
                      </a:r>
                    </a:p>
                  </a:txBody>
                  <a:tcPr/>
                </a:tc>
                <a:extLst>
                  <a:ext uri="{0D108BD9-81ED-4DB2-BD59-A6C34878D82A}">
                    <a16:rowId xmlns:a16="http://schemas.microsoft.com/office/drawing/2014/main" val="2298176126"/>
                  </a:ext>
                </a:extLst>
              </a:tr>
            </a:tbl>
          </a:graphicData>
        </a:graphic>
      </p:graphicFrame>
      <p:sp>
        <p:nvSpPr>
          <p:cNvPr id="6" name="TextBox 5">
            <a:extLst>
              <a:ext uri="{FF2B5EF4-FFF2-40B4-BE49-F238E27FC236}">
                <a16:creationId xmlns:a16="http://schemas.microsoft.com/office/drawing/2014/main" id="{89103679-B999-ADD6-C863-5B648131E5B3}"/>
              </a:ext>
            </a:extLst>
          </p:cNvPr>
          <p:cNvSpPr txBox="1"/>
          <p:nvPr/>
        </p:nvSpPr>
        <p:spPr>
          <a:xfrm>
            <a:off x="622853" y="0"/>
            <a:ext cx="6175513" cy="954107"/>
          </a:xfrm>
          <a:prstGeom prst="rect">
            <a:avLst/>
          </a:prstGeom>
          <a:noFill/>
        </p:spPr>
        <p:txBody>
          <a:bodyPr wrap="square" lIns="91440" tIns="45720" rIns="91440" bIns="45720" rtlCol="0" anchor="t">
            <a:spAutoFit/>
          </a:bodyPr>
          <a:lstStyle/>
          <a:p>
            <a:pPr algn="ctr"/>
            <a:r>
              <a:rPr lang="en-US" sz="2800" b="1">
                <a:solidFill>
                  <a:schemeClr val="accent4">
                    <a:lumMod val="75000"/>
                  </a:schemeClr>
                </a:solidFill>
              </a:rPr>
              <a:t>SCRUM Meetings</a:t>
            </a:r>
          </a:p>
          <a:p>
            <a:pPr algn="ctr"/>
            <a:r>
              <a:rPr lang="en-US" sz="2800" b="1">
                <a:solidFill>
                  <a:schemeClr val="accent4">
                    <a:lumMod val="75000"/>
                  </a:schemeClr>
                </a:solidFill>
              </a:rPr>
              <a:t>Week of 09/29/2025</a:t>
            </a:r>
          </a:p>
        </p:txBody>
      </p:sp>
      <p:pic>
        <p:nvPicPr>
          <p:cNvPr id="3" name="Picture 2" descr="A yellow circle and black squares&#10;&#10;AI-generated content may be incorrect.">
            <a:extLst>
              <a:ext uri="{FF2B5EF4-FFF2-40B4-BE49-F238E27FC236}">
                <a16:creationId xmlns:a16="http://schemas.microsoft.com/office/drawing/2014/main" id="{26E1B5A1-CB8C-10A6-2193-26F7835181F8}"/>
              </a:ext>
            </a:extLst>
          </p:cNvPr>
          <p:cNvPicPr>
            <a:picLocks noChangeAspect="1"/>
          </p:cNvPicPr>
          <p:nvPr/>
        </p:nvPicPr>
        <p:blipFill>
          <a:blip r:embed="rId3"/>
          <a:stretch>
            <a:fillRect/>
          </a:stretch>
        </p:blipFill>
        <p:spPr>
          <a:xfrm>
            <a:off x="7153164" y="-9478"/>
            <a:ext cx="603019" cy="809871"/>
          </a:xfrm>
          <a:prstGeom prst="rect">
            <a:avLst/>
          </a:prstGeom>
        </p:spPr>
      </p:pic>
    </p:spTree>
    <p:extLst>
      <p:ext uri="{BB962C8B-B14F-4D97-AF65-F5344CB8AC3E}">
        <p14:creationId xmlns:p14="http://schemas.microsoft.com/office/powerpoint/2010/main" val="9240767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21">
          <a:extLst>
            <a:ext uri="{FF2B5EF4-FFF2-40B4-BE49-F238E27FC236}">
              <a16:creationId xmlns:a16="http://schemas.microsoft.com/office/drawing/2014/main" id="{001F338F-1D41-F464-A8F0-165751257A74}"/>
            </a:ext>
          </a:extLst>
        </p:cNvPr>
        <p:cNvGrpSpPr/>
        <p:nvPr/>
      </p:nvGrpSpPr>
      <p:grpSpPr>
        <a:xfrm>
          <a:off x="0" y="0"/>
          <a:ext cx="0" cy="0"/>
          <a:chOff x="0" y="0"/>
          <a:chExt cx="0" cy="0"/>
        </a:xfrm>
      </p:grpSpPr>
      <p:sp>
        <p:nvSpPr>
          <p:cNvPr id="4" name="Subtitle 3">
            <a:extLst>
              <a:ext uri="{FF2B5EF4-FFF2-40B4-BE49-F238E27FC236}">
                <a16:creationId xmlns:a16="http://schemas.microsoft.com/office/drawing/2014/main" id="{B94F0E42-CD9A-2798-5923-54D77E2638E2}"/>
              </a:ext>
            </a:extLst>
          </p:cNvPr>
          <p:cNvSpPr>
            <a:spLocks noGrp="1"/>
          </p:cNvSpPr>
          <p:nvPr>
            <p:ph type="subTitle" idx="3"/>
          </p:nvPr>
        </p:nvSpPr>
        <p:spPr/>
        <p:txBody>
          <a:bodyPr/>
          <a:lstStyle/>
          <a:p>
            <a:r>
              <a:rPr lang="en-US"/>
              <a:t>62</a:t>
            </a:r>
          </a:p>
        </p:txBody>
      </p:sp>
      <p:graphicFrame>
        <p:nvGraphicFramePr>
          <p:cNvPr id="5" name="Table 4">
            <a:extLst>
              <a:ext uri="{FF2B5EF4-FFF2-40B4-BE49-F238E27FC236}">
                <a16:creationId xmlns:a16="http://schemas.microsoft.com/office/drawing/2014/main" id="{8229EA1C-1CC4-60EF-A857-6DA6921E259A}"/>
              </a:ext>
            </a:extLst>
          </p:cNvPr>
          <p:cNvGraphicFramePr>
            <a:graphicFrameLocks noGrp="1"/>
          </p:cNvGraphicFramePr>
          <p:nvPr>
            <p:extLst>
              <p:ext uri="{D42A27DB-BD31-4B8C-83A1-F6EECF244321}">
                <p14:modId xmlns:p14="http://schemas.microsoft.com/office/powerpoint/2010/main" val="1915319040"/>
              </p:ext>
            </p:extLst>
          </p:nvPr>
        </p:nvGraphicFramePr>
        <p:xfrm>
          <a:off x="134006" y="683971"/>
          <a:ext cx="7437783" cy="8821276"/>
        </p:xfrm>
        <a:graphic>
          <a:graphicData uri="http://schemas.openxmlformats.org/drawingml/2006/table">
            <a:tbl>
              <a:tblPr firstRow="1" bandRow="1">
                <a:tableStyleId>{616DA210-FB5B-4158-B5E0-FEB733F419BA}</a:tableStyleId>
              </a:tblPr>
              <a:tblGrid>
                <a:gridCol w="7437783">
                  <a:extLst>
                    <a:ext uri="{9D8B030D-6E8A-4147-A177-3AD203B41FA5}">
                      <a16:colId xmlns:a16="http://schemas.microsoft.com/office/drawing/2014/main" val="3865735456"/>
                    </a:ext>
                  </a:extLst>
                </a:gridCol>
              </a:tblGrid>
              <a:tr h="1713158">
                <a:tc>
                  <a:txBody>
                    <a:bodyPr/>
                    <a:lstStyle/>
                    <a:p>
                      <a:r>
                        <a:rPr lang="en-US" b="1" u="sng">
                          <a:solidFill>
                            <a:schemeClr val="accent3">
                              <a:lumMod val="75000"/>
                            </a:schemeClr>
                          </a:solidFill>
                        </a:rPr>
                        <a:t>Monday: </a:t>
                      </a:r>
                    </a:p>
                    <a:p>
                      <a:r>
                        <a:rPr lang="en-US"/>
                        <a:t>What has each team member done since the last meeting?</a:t>
                      </a:r>
                    </a:p>
                    <a:p>
                      <a:r>
                        <a:rPr lang="en-US" b="0"/>
                        <a:t>John built half of our new intake. Kirby continued to work on autonomous code, specifically the turning precision.</a:t>
                      </a:r>
                    </a:p>
                    <a:p>
                      <a:r>
                        <a:rPr lang="en-US"/>
                        <a:t>What will each team member do today?</a:t>
                      </a:r>
                    </a:p>
                    <a:p>
                      <a:r>
                        <a:rPr lang="en-US" b="0"/>
                        <a:t>Kirby will continue to code, and John will continue to work on the new intake. </a:t>
                      </a:r>
                    </a:p>
                    <a:p>
                      <a:r>
                        <a:rPr lang="en-US"/>
                        <a:t>What problems are holding the team back?</a:t>
                      </a:r>
                    </a:p>
                    <a:p>
                      <a:r>
                        <a:rPr lang="en-US" b="0"/>
                        <a:t>None</a:t>
                      </a:r>
                    </a:p>
                  </a:txBody>
                  <a:tcPr/>
                </a:tc>
                <a:extLst>
                  <a:ext uri="{0D108BD9-81ED-4DB2-BD59-A6C34878D82A}">
                    <a16:rowId xmlns:a16="http://schemas.microsoft.com/office/drawing/2014/main" val="657236432"/>
                  </a:ext>
                </a:extLst>
              </a:tr>
              <a:tr h="1713158">
                <a:tc>
                  <a:txBody>
                    <a:bodyPr/>
                    <a:lstStyle/>
                    <a:p>
                      <a:r>
                        <a:rPr lang="en-US" b="1" u="sng">
                          <a:solidFill>
                            <a:schemeClr val="accent3">
                              <a:lumMod val="75000"/>
                            </a:schemeClr>
                          </a:solidFill>
                        </a:rPr>
                        <a:t>Tuesday:</a:t>
                      </a:r>
                    </a:p>
                    <a:p>
                      <a:r>
                        <a:rPr lang="en-US" b="1"/>
                        <a:t>What has each team member done since the last meeting?</a:t>
                      </a:r>
                    </a:p>
                    <a:p>
                      <a:r>
                        <a:rPr lang="en-US"/>
                        <a:t>John finished the new intake and Kirby working on autonomous code.</a:t>
                      </a:r>
                    </a:p>
                    <a:p>
                      <a:r>
                        <a:rPr lang="en-US" b="1"/>
                        <a:t>What will each team member do today?</a:t>
                      </a:r>
                    </a:p>
                    <a:p>
                      <a:r>
                        <a:rPr lang="en-US" b="1"/>
                        <a:t>Ryder and John are attaching the new intake</a:t>
                      </a:r>
                    </a:p>
                    <a:p>
                      <a:r>
                        <a:rPr lang="en-US" b="1"/>
                        <a:t>What problems are holding the team back?</a:t>
                      </a:r>
                    </a:p>
                    <a:p>
                      <a:r>
                        <a:rPr lang="en-US" b="0" i="0" u="none">
                          <a:solidFill>
                            <a:schemeClr val="tx1"/>
                          </a:solidFill>
                        </a:rPr>
                        <a:t>None</a:t>
                      </a:r>
                    </a:p>
                  </a:txBody>
                  <a:tcPr/>
                </a:tc>
                <a:extLst>
                  <a:ext uri="{0D108BD9-81ED-4DB2-BD59-A6C34878D82A}">
                    <a16:rowId xmlns:a16="http://schemas.microsoft.com/office/drawing/2014/main" val="1342840947"/>
                  </a:ext>
                </a:extLst>
              </a:tr>
              <a:tr h="1713158">
                <a:tc>
                  <a:txBody>
                    <a:bodyPr/>
                    <a:lstStyle/>
                    <a:p>
                      <a:r>
                        <a:rPr lang="en-US" b="1" u="sng">
                          <a:solidFill>
                            <a:schemeClr val="accent3">
                              <a:lumMod val="75000"/>
                            </a:schemeClr>
                          </a:solidFill>
                        </a:rPr>
                        <a:t>Wednesday:</a:t>
                      </a:r>
                    </a:p>
                    <a:p>
                      <a:r>
                        <a:rPr lang="en-US" b="1"/>
                        <a:t>What has each team member done since the last meeting?</a:t>
                      </a:r>
                    </a:p>
                    <a:p>
                      <a:r>
                        <a:rPr lang="en-US"/>
                        <a:t>Team tested the new intake and Kirby modified code to make it work with the new intake.</a:t>
                      </a:r>
                    </a:p>
                    <a:p>
                      <a:r>
                        <a:rPr lang="en-US" b="1"/>
                        <a:t>What will each team member do today?</a:t>
                      </a:r>
                    </a:p>
                    <a:p>
                      <a:r>
                        <a:rPr lang="en-US"/>
                        <a:t>John will continue to work on the new intake and Kirby will continue to work on the autonomous code</a:t>
                      </a:r>
                    </a:p>
                    <a:p>
                      <a:r>
                        <a:rPr lang="en-US" b="1"/>
                        <a:t>What problems are holding the team back?</a:t>
                      </a:r>
                    </a:p>
                    <a:p>
                      <a:r>
                        <a:rPr lang="en-US" b="0" i="0" u="none">
                          <a:solidFill>
                            <a:schemeClr val="tx1"/>
                          </a:solidFill>
                        </a:rPr>
                        <a:t>None</a:t>
                      </a:r>
                    </a:p>
                  </a:txBody>
                  <a:tcPr/>
                </a:tc>
                <a:extLst>
                  <a:ext uri="{0D108BD9-81ED-4DB2-BD59-A6C34878D82A}">
                    <a16:rowId xmlns:a16="http://schemas.microsoft.com/office/drawing/2014/main" val="4025818452"/>
                  </a:ext>
                </a:extLst>
              </a:tr>
              <a:tr h="1713158">
                <a:tc>
                  <a:txBody>
                    <a:bodyPr/>
                    <a:lstStyle/>
                    <a:p>
                      <a:r>
                        <a:rPr lang="en-US" b="1" u="sng">
                          <a:solidFill>
                            <a:schemeClr val="accent3">
                              <a:lumMod val="75000"/>
                            </a:schemeClr>
                          </a:solidFill>
                        </a:rPr>
                        <a:t>Thursday:</a:t>
                      </a:r>
                    </a:p>
                    <a:p>
                      <a:r>
                        <a:rPr lang="en-US" b="1"/>
                        <a:t>What has each team member done since the last meeting?</a:t>
                      </a:r>
                    </a:p>
                    <a:p>
                      <a:r>
                        <a:rPr lang="en-US"/>
                        <a:t>John worked on the new intake and Kirby worked on autonomous code.</a:t>
                      </a:r>
                    </a:p>
                    <a:p>
                      <a:r>
                        <a:rPr lang="en-US" b="1"/>
                        <a:t>What will each team member do today?</a:t>
                      </a:r>
                    </a:p>
                    <a:p>
                      <a:r>
                        <a:rPr lang="en-US"/>
                        <a:t>Kirby will continue wot work on autonomous code and John will continue to work on the new intake.</a:t>
                      </a:r>
                    </a:p>
                    <a:p>
                      <a:r>
                        <a:rPr lang="en-US" b="1"/>
                        <a:t>What problems are holding the team back?</a:t>
                      </a:r>
                    </a:p>
                    <a:p>
                      <a:r>
                        <a:rPr lang="en-US" b="0" i="0" u="none">
                          <a:solidFill>
                            <a:schemeClr val="tx1"/>
                          </a:solidFill>
                        </a:rPr>
                        <a:t>None</a:t>
                      </a:r>
                    </a:p>
                  </a:txBody>
                  <a:tcPr/>
                </a:tc>
                <a:extLst>
                  <a:ext uri="{0D108BD9-81ED-4DB2-BD59-A6C34878D82A}">
                    <a16:rowId xmlns:a16="http://schemas.microsoft.com/office/drawing/2014/main" val="273272704"/>
                  </a:ext>
                </a:extLst>
              </a:tr>
              <a:tr h="1713158">
                <a:tc>
                  <a:txBody>
                    <a:bodyPr/>
                    <a:lstStyle/>
                    <a:p>
                      <a:r>
                        <a:rPr lang="en-US" b="1" u="sng">
                          <a:solidFill>
                            <a:schemeClr val="accent3">
                              <a:lumMod val="75000"/>
                            </a:schemeClr>
                          </a:solidFill>
                        </a:rPr>
                        <a:t>Friday:</a:t>
                      </a:r>
                    </a:p>
                    <a:p>
                      <a:pPr lvl="0">
                        <a:buNone/>
                      </a:pPr>
                      <a:r>
                        <a:rPr lang="en-US" b="1"/>
                        <a:t>Field trip day – team absent</a:t>
                      </a:r>
                    </a:p>
                    <a:p>
                      <a:endParaRPr lang="en-US" b="0" i="0" u="none">
                        <a:solidFill>
                          <a:schemeClr val="tx1"/>
                        </a:solidFill>
                      </a:endParaRPr>
                    </a:p>
                  </a:txBody>
                  <a:tcPr/>
                </a:tc>
                <a:extLst>
                  <a:ext uri="{0D108BD9-81ED-4DB2-BD59-A6C34878D82A}">
                    <a16:rowId xmlns:a16="http://schemas.microsoft.com/office/drawing/2014/main" val="2298176126"/>
                  </a:ext>
                </a:extLst>
              </a:tr>
            </a:tbl>
          </a:graphicData>
        </a:graphic>
      </p:graphicFrame>
      <p:sp>
        <p:nvSpPr>
          <p:cNvPr id="6" name="TextBox 5">
            <a:extLst>
              <a:ext uri="{FF2B5EF4-FFF2-40B4-BE49-F238E27FC236}">
                <a16:creationId xmlns:a16="http://schemas.microsoft.com/office/drawing/2014/main" id="{194842D9-2403-6F54-9C3A-8225340F496F}"/>
              </a:ext>
            </a:extLst>
          </p:cNvPr>
          <p:cNvSpPr txBox="1"/>
          <p:nvPr/>
        </p:nvSpPr>
        <p:spPr>
          <a:xfrm>
            <a:off x="127028" y="0"/>
            <a:ext cx="7019755" cy="523220"/>
          </a:xfrm>
          <a:prstGeom prst="rect">
            <a:avLst/>
          </a:prstGeom>
          <a:noFill/>
        </p:spPr>
        <p:txBody>
          <a:bodyPr wrap="square" lIns="91440" tIns="45720" rIns="91440" bIns="45720" rtlCol="0" anchor="t">
            <a:spAutoFit/>
          </a:bodyPr>
          <a:lstStyle/>
          <a:p>
            <a:pPr algn="ctr"/>
            <a:r>
              <a:rPr lang="en-US" sz="2800" b="1">
                <a:solidFill>
                  <a:schemeClr val="accent4">
                    <a:lumMod val="75000"/>
                  </a:schemeClr>
                </a:solidFill>
              </a:rPr>
              <a:t>SCRUM Meetings - Week of 10/06/2025</a:t>
            </a:r>
            <a:endParaRPr lang="en-US">
              <a:solidFill>
                <a:schemeClr val="accent4">
                  <a:lumMod val="75000"/>
                </a:schemeClr>
              </a:solidFill>
            </a:endParaRPr>
          </a:p>
        </p:txBody>
      </p:sp>
      <p:pic>
        <p:nvPicPr>
          <p:cNvPr id="3" name="Picture 2" descr="A yellow circle and black squares&#10;&#10;AI-generated content may be incorrect.">
            <a:extLst>
              <a:ext uri="{FF2B5EF4-FFF2-40B4-BE49-F238E27FC236}">
                <a16:creationId xmlns:a16="http://schemas.microsoft.com/office/drawing/2014/main" id="{B9720C0D-AD92-ED73-E395-DB2FA8F16EF8}"/>
              </a:ext>
            </a:extLst>
          </p:cNvPr>
          <p:cNvPicPr>
            <a:picLocks noChangeAspect="1"/>
          </p:cNvPicPr>
          <p:nvPr/>
        </p:nvPicPr>
        <p:blipFill>
          <a:blip r:embed="rId3"/>
          <a:stretch>
            <a:fillRect/>
          </a:stretch>
        </p:blipFill>
        <p:spPr>
          <a:xfrm>
            <a:off x="7153164" y="-9478"/>
            <a:ext cx="603019" cy="809871"/>
          </a:xfrm>
          <a:prstGeom prst="rect">
            <a:avLst/>
          </a:prstGeom>
        </p:spPr>
      </p:pic>
    </p:spTree>
    <p:extLst>
      <p:ext uri="{BB962C8B-B14F-4D97-AF65-F5344CB8AC3E}">
        <p14:creationId xmlns:p14="http://schemas.microsoft.com/office/powerpoint/2010/main" val="21963500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21">
          <a:extLst>
            <a:ext uri="{FF2B5EF4-FFF2-40B4-BE49-F238E27FC236}">
              <a16:creationId xmlns:a16="http://schemas.microsoft.com/office/drawing/2014/main" id="{9C04A4CC-AA7A-6528-9564-8476E3D0DCAC}"/>
            </a:ext>
          </a:extLst>
        </p:cNvPr>
        <p:cNvGrpSpPr/>
        <p:nvPr/>
      </p:nvGrpSpPr>
      <p:grpSpPr>
        <a:xfrm>
          <a:off x="0" y="0"/>
          <a:ext cx="0" cy="0"/>
          <a:chOff x="0" y="0"/>
          <a:chExt cx="0" cy="0"/>
        </a:xfrm>
      </p:grpSpPr>
      <p:sp>
        <p:nvSpPr>
          <p:cNvPr id="431" name="Google Shape;431;p42">
            <a:extLst>
              <a:ext uri="{FF2B5EF4-FFF2-40B4-BE49-F238E27FC236}">
                <a16:creationId xmlns:a16="http://schemas.microsoft.com/office/drawing/2014/main" id="{BA99E288-5368-F708-8AD6-82FCEEE75733}"/>
              </a:ext>
            </a:extLst>
          </p:cNvPr>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Scrum meeting. </a:t>
            </a:r>
            <a:br>
              <a:rPr lang="en"/>
            </a:br>
            <a:r>
              <a:rPr lang="en"/>
              <a:t>Week of: MM/DD/YYYY</a:t>
            </a:r>
            <a:endParaRPr/>
          </a:p>
        </p:txBody>
      </p:sp>
      <p:sp>
        <p:nvSpPr>
          <p:cNvPr id="2" name="Subtitle 1">
            <a:extLst>
              <a:ext uri="{FF2B5EF4-FFF2-40B4-BE49-F238E27FC236}">
                <a16:creationId xmlns:a16="http://schemas.microsoft.com/office/drawing/2014/main" id="{6AC3DC59-D17A-3B9D-2F8A-16525EA858B0}"/>
              </a:ext>
            </a:extLst>
          </p:cNvPr>
          <p:cNvSpPr>
            <a:spLocks noGrp="1"/>
          </p:cNvSpPr>
          <p:nvPr>
            <p:ph type="subTitle" idx="1"/>
          </p:nvPr>
        </p:nvSpPr>
        <p:spPr/>
        <p:txBody>
          <a:bodyPr/>
          <a:lstStyle/>
          <a:p>
            <a:endParaRPr lang="en-US"/>
          </a:p>
        </p:txBody>
      </p:sp>
      <p:sp>
        <p:nvSpPr>
          <p:cNvPr id="3" name="Subtitle 2">
            <a:extLst>
              <a:ext uri="{FF2B5EF4-FFF2-40B4-BE49-F238E27FC236}">
                <a16:creationId xmlns:a16="http://schemas.microsoft.com/office/drawing/2014/main" id="{67C2E0DB-98B4-AC03-A578-E81B6FB94AE1}"/>
              </a:ext>
            </a:extLst>
          </p:cNvPr>
          <p:cNvSpPr>
            <a:spLocks noGrp="1"/>
          </p:cNvSpPr>
          <p:nvPr>
            <p:ph type="subTitle" idx="2"/>
          </p:nvPr>
        </p:nvSpPr>
        <p:spPr/>
        <p:txBody>
          <a:bodyPr/>
          <a:lstStyle/>
          <a:p>
            <a:endParaRPr lang="en-US"/>
          </a:p>
        </p:txBody>
      </p:sp>
      <p:sp>
        <p:nvSpPr>
          <p:cNvPr id="4" name="Subtitle 3">
            <a:extLst>
              <a:ext uri="{FF2B5EF4-FFF2-40B4-BE49-F238E27FC236}">
                <a16:creationId xmlns:a16="http://schemas.microsoft.com/office/drawing/2014/main" id="{0944DF2D-6790-82DF-AE3E-BF217C4166F2}"/>
              </a:ext>
            </a:extLst>
          </p:cNvPr>
          <p:cNvSpPr>
            <a:spLocks noGrp="1"/>
          </p:cNvSpPr>
          <p:nvPr>
            <p:ph type="subTitle" idx="3"/>
          </p:nvPr>
        </p:nvSpPr>
        <p:spPr/>
        <p:txBody>
          <a:bodyPr/>
          <a:lstStyle/>
          <a:p>
            <a:endParaRPr lang="en-US"/>
          </a:p>
        </p:txBody>
      </p:sp>
      <p:graphicFrame>
        <p:nvGraphicFramePr>
          <p:cNvPr id="5" name="Table 4">
            <a:extLst>
              <a:ext uri="{FF2B5EF4-FFF2-40B4-BE49-F238E27FC236}">
                <a16:creationId xmlns:a16="http://schemas.microsoft.com/office/drawing/2014/main" id="{EC6450BA-61FD-DE66-DF53-57F5EBF61F13}"/>
              </a:ext>
            </a:extLst>
          </p:cNvPr>
          <p:cNvGraphicFramePr>
            <a:graphicFrameLocks noGrp="1"/>
          </p:cNvGraphicFramePr>
          <p:nvPr>
            <p:extLst>
              <p:ext uri="{D42A27DB-BD31-4B8C-83A1-F6EECF244321}">
                <p14:modId xmlns:p14="http://schemas.microsoft.com/office/powerpoint/2010/main" val="469090425"/>
              </p:ext>
            </p:extLst>
          </p:nvPr>
        </p:nvGraphicFramePr>
        <p:xfrm>
          <a:off x="134006" y="683971"/>
          <a:ext cx="7437783" cy="8650952"/>
        </p:xfrm>
        <a:graphic>
          <a:graphicData uri="http://schemas.openxmlformats.org/drawingml/2006/table">
            <a:tbl>
              <a:tblPr firstRow="1" bandRow="1">
                <a:tableStyleId>{616DA210-FB5B-4158-B5E0-FEB733F419BA}</a:tableStyleId>
              </a:tblPr>
              <a:tblGrid>
                <a:gridCol w="7437783">
                  <a:extLst>
                    <a:ext uri="{9D8B030D-6E8A-4147-A177-3AD203B41FA5}">
                      <a16:colId xmlns:a16="http://schemas.microsoft.com/office/drawing/2014/main" val="3865735456"/>
                    </a:ext>
                  </a:extLst>
                </a:gridCol>
              </a:tblGrid>
              <a:tr h="1713158">
                <a:tc>
                  <a:txBody>
                    <a:bodyPr/>
                    <a:lstStyle/>
                    <a:p>
                      <a:r>
                        <a:rPr lang="en-US" b="1" u="sng">
                          <a:solidFill>
                            <a:schemeClr val="accent3">
                              <a:lumMod val="75000"/>
                            </a:schemeClr>
                          </a:solidFill>
                        </a:rPr>
                        <a:t>Monday: </a:t>
                      </a:r>
                    </a:p>
                    <a:p>
                      <a:r>
                        <a:rPr lang="en-US"/>
                        <a:t>What has each team member done since the last meeting?</a:t>
                      </a:r>
                    </a:p>
                    <a:p>
                      <a:r>
                        <a:rPr lang="en-US" b="0"/>
                        <a:t>John took the robot home over fall break and attached the new intake to the robot.</a:t>
                      </a:r>
                    </a:p>
                    <a:p>
                      <a:r>
                        <a:rPr lang="en-US"/>
                        <a:t>What will each team member do today?</a:t>
                      </a:r>
                    </a:p>
                    <a:p>
                      <a:r>
                        <a:rPr lang="en-US" b="0"/>
                        <a:t>John and Ryder will finalize parts on the robot.</a:t>
                      </a:r>
                    </a:p>
                    <a:p>
                      <a:r>
                        <a:rPr lang="en-US"/>
                        <a:t>What problems are holding the team back?</a:t>
                      </a:r>
                    </a:p>
                    <a:p>
                      <a:r>
                        <a:rPr lang="en-US" b="0"/>
                        <a:t>None</a:t>
                      </a:r>
                    </a:p>
                  </a:txBody>
                  <a:tcPr/>
                </a:tc>
                <a:extLst>
                  <a:ext uri="{0D108BD9-81ED-4DB2-BD59-A6C34878D82A}">
                    <a16:rowId xmlns:a16="http://schemas.microsoft.com/office/drawing/2014/main" val="657236432"/>
                  </a:ext>
                </a:extLst>
              </a:tr>
              <a:tr h="1713158">
                <a:tc>
                  <a:txBody>
                    <a:bodyPr/>
                    <a:lstStyle/>
                    <a:p>
                      <a:r>
                        <a:rPr lang="en-US" b="1" u="sng">
                          <a:solidFill>
                            <a:schemeClr val="accent3">
                              <a:lumMod val="75000"/>
                            </a:schemeClr>
                          </a:solidFill>
                        </a:rPr>
                        <a:t>Tuesday:</a:t>
                      </a:r>
                    </a:p>
                    <a:p>
                      <a:r>
                        <a:rPr lang="en-US" b="1"/>
                        <a:t>What has each team member done since the last meeting?</a:t>
                      </a:r>
                    </a:p>
                    <a:p>
                      <a:endParaRPr lang="en-US"/>
                    </a:p>
                    <a:p>
                      <a:r>
                        <a:rPr lang="en-US" b="1"/>
                        <a:t>What will each team member do today?</a:t>
                      </a:r>
                    </a:p>
                    <a:p>
                      <a:r>
                        <a:rPr lang="en-US" b="1"/>
                        <a:t>John and Ryder are adjusting the intake to work with the loaders on the field.</a:t>
                      </a:r>
                    </a:p>
                    <a:p>
                      <a:r>
                        <a:rPr lang="en-US" b="1"/>
                        <a:t>What problems are holding the team back?</a:t>
                      </a:r>
                    </a:p>
                    <a:p>
                      <a:r>
                        <a:rPr lang="en-US" b="0" i="0" u="none">
                          <a:solidFill>
                            <a:schemeClr val="tx1"/>
                          </a:solidFill>
                        </a:rPr>
                        <a:t>None</a:t>
                      </a:r>
                    </a:p>
                  </a:txBody>
                  <a:tcPr/>
                </a:tc>
                <a:extLst>
                  <a:ext uri="{0D108BD9-81ED-4DB2-BD59-A6C34878D82A}">
                    <a16:rowId xmlns:a16="http://schemas.microsoft.com/office/drawing/2014/main" val="1342840947"/>
                  </a:ext>
                </a:extLst>
              </a:tr>
              <a:tr h="1713158">
                <a:tc>
                  <a:txBody>
                    <a:bodyPr/>
                    <a:lstStyle/>
                    <a:p>
                      <a:r>
                        <a:rPr lang="en-US" b="1" u="sng">
                          <a:solidFill>
                            <a:schemeClr val="accent3">
                              <a:lumMod val="75000"/>
                            </a:schemeClr>
                          </a:solidFill>
                        </a:rPr>
                        <a:t>Wednesday:</a:t>
                      </a:r>
                    </a:p>
                    <a:p>
                      <a:r>
                        <a:rPr lang="en-US" b="1"/>
                        <a:t>What has each team member done since the last meeting?</a:t>
                      </a:r>
                    </a:p>
                    <a:p>
                      <a:r>
                        <a:rPr lang="en-US"/>
                        <a:t>John and Ryder tested new wheels for the intake</a:t>
                      </a:r>
                    </a:p>
                    <a:p>
                      <a:r>
                        <a:rPr lang="en-US" b="1"/>
                        <a:t>What will each team member do today?</a:t>
                      </a:r>
                    </a:p>
                    <a:p>
                      <a:r>
                        <a:rPr lang="en-US"/>
                        <a:t>John and Ryder are fixing minor integrity issues with the robot. Kirby will work on autonomous.</a:t>
                      </a:r>
                    </a:p>
                    <a:p>
                      <a:r>
                        <a:rPr lang="en-US" b="1"/>
                        <a:t>What problems are holding the team back?</a:t>
                      </a:r>
                    </a:p>
                    <a:p>
                      <a:r>
                        <a:rPr lang="en-US" b="0" i="0" u="none">
                          <a:solidFill>
                            <a:schemeClr val="tx1"/>
                          </a:solidFill>
                        </a:rPr>
                        <a:t>None</a:t>
                      </a:r>
                    </a:p>
                  </a:txBody>
                  <a:tcPr/>
                </a:tc>
                <a:extLst>
                  <a:ext uri="{0D108BD9-81ED-4DB2-BD59-A6C34878D82A}">
                    <a16:rowId xmlns:a16="http://schemas.microsoft.com/office/drawing/2014/main" val="4025818452"/>
                  </a:ext>
                </a:extLst>
              </a:tr>
              <a:tr h="1713158">
                <a:tc>
                  <a:txBody>
                    <a:bodyPr/>
                    <a:lstStyle/>
                    <a:p>
                      <a:r>
                        <a:rPr lang="en-US" b="1" u="sng">
                          <a:solidFill>
                            <a:schemeClr val="accent3">
                              <a:lumMod val="75000"/>
                            </a:schemeClr>
                          </a:solidFill>
                        </a:rPr>
                        <a:t>Thursday:</a:t>
                      </a:r>
                    </a:p>
                    <a:p>
                      <a:r>
                        <a:rPr lang="en-US" b="1"/>
                        <a:t>What has each team member done since the last meeting?</a:t>
                      </a:r>
                    </a:p>
                    <a:p>
                      <a:r>
                        <a:rPr lang="en-US"/>
                        <a:t>John and Ryder put bigger wheels on the intake and added structural integrity</a:t>
                      </a:r>
                    </a:p>
                    <a:p>
                      <a:r>
                        <a:rPr lang="en-US" b="1"/>
                        <a:t>What will each team member do today?</a:t>
                      </a:r>
                    </a:p>
                    <a:p>
                      <a:r>
                        <a:rPr lang="en-US"/>
                        <a:t>John and Ryder are fixing the intake. Kirby is working on autonomous.</a:t>
                      </a:r>
                    </a:p>
                    <a:p>
                      <a:r>
                        <a:rPr lang="en-US" b="1"/>
                        <a:t>What problems are holding the team back?</a:t>
                      </a:r>
                    </a:p>
                    <a:p>
                      <a:r>
                        <a:rPr lang="en-US" b="0" i="0" u="none">
                          <a:solidFill>
                            <a:schemeClr val="tx1"/>
                          </a:solidFill>
                        </a:rPr>
                        <a:t>Intake is having some issues with elasticity </a:t>
                      </a:r>
                    </a:p>
                  </a:txBody>
                  <a:tcPr/>
                </a:tc>
                <a:extLst>
                  <a:ext uri="{0D108BD9-81ED-4DB2-BD59-A6C34878D82A}">
                    <a16:rowId xmlns:a16="http://schemas.microsoft.com/office/drawing/2014/main" val="273272704"/>
                  </a:ext>
                </a:extLst>
              </a:tr>
              <a:tr h="1713158">
                <a:tc>
                  <a:txBody>
                    <a:bodyPr/>
                    <a:lstStyle/>
                    <a:p>
                      <a:r>
                        <a:rPr lang="en-US" b="1" u="sng">
                          <a:solidFill>
                            <a:schemeClr val="accent3">
                              <a:lumMod val="75000"/>
                            </a:schemeClr>
                          </a:solidFill>
                        </a:rPr>
                        <a:t>Friday:</a:t>
                      </a:r>
                    </a:p>
                    <a:p>
                      <a:r>
                        <a:rPr lang="en-US" b="1"/>
                        <a:t>What has each team member done since the last meeting?</a:t>
                      </a:r>
                    </a:p>
                    <a:p>
                      <a:r>
                        <a:rPr lang="en-US"/>
                        <a:t>Kirby and Ryder worked on autonomous.</a:t>
                      </a:r>
                    </a:p>
                    <a:p>
                      <a:r>
                        <a:rPr lang="en-US" b="1"/>
                        <a:t>What will each team member do today?</a:t>
                      </a:r>
                    </a:p>
                    <a:p>
                      <a:r>
                        <a:rPr lang="en-US"/>
                        <a:t>Kirby and Ryder are working on autonomous</a:t>
                      </a:r>
                    </a:p>
                    <a:p>
                      <a:r>
                        <a:rPr lang="en-US" b="1"/>
                        <a:t>What problems are holding the team back?</a:t>
                      </a:r>
                    </a:p>
                    <a:p>
                      <a:r>
                        <a:rPr lang="en-US" b="0" i="0" u="none">
                          <a:solidFill>
                            <a:schemeClr val="tx1"/>
                          </a:solidFill>
                        </a:rPr>
                        <a:t>None</a:t>
                      </a:r>
                    </a:p>
                  </a:txBody>
                  <a:tcPr/>
                </a:tc>
                <a:extLst>
                  <a:ext uri="{0D108BD9-81ED-4DB2-BD59-A6C34878D82A}">
                    <a16:rowId xmlns:a16="http://schemas.microsoft.com/office/drawing/2014/main" val="2298176126"/>
                  </a:ext>
                </a:extLst>
              </a:tr>
            </a:tbl>
          </a:graphicData>
        </a:graphic>
      </p:graphicFrame>
      <p:sp>
        <p:nvSpPr>
          <p:cNvPr id="6" name="TextBox 5">
            <a:extLst>
              <a:ext uri="{FF2B5EF4-FFF2-40B4-BE49-F238E27FC236}">
                <a16:creationId xmlns:a16="http://schemas.microsoft.com/office/drawing/2014/main" id="{FC06C6CC-106C-C9AA-BE99-BF14A631CC99}"/>
              </a:ext>
            </a:extLst>
          </p:cNvPr>
          <p:cNvSpPr txBox="1"/>
          <p:nvPr/>
        </p:nvSpPr>
        <p:spPr>
          <a:xfrm>
            <a:off x="127028" y="0"/>
            <a:ext cx="7019755" cy="523220"/>
          </a:xfrm>
          <a:prstGeom prst="rect">
            <a:avLst/>
          </a:prstGeom>
          <a:noFill/>
        </p:spPr>
        <p:txBody>
          <a:bodyPr wrap="square" lIns="91440" tIns="45720" rIns="91440" bIns="45720" rtlCol="0" anchor="t">
            <a:spAutoFit/>
          </a:bodyPr>
          <a:lstStyle/>
          <a:p>
            <a:pPr algn="ctr"/>
            <a:r>
              <a:rPr lang="en-US" sz="2800" b="1">
                <a:solidFill>
                  <a:schemeClr val="accent4">
                    <a:lumMod val="75000"/>
                  </a:schemeClr>
                </a:solidFill>
              </a:rPr>
              <a:t>SCRUM Meetings - Week of 10/20/2025</a:t>
            </a:r>
            <a:endParaRPr lang="en-US">
              <a:solidFill>
                <a:schemeClr val="accent4">
                  <a:lumMod val="75000"/>
                </a:schemeClr>
              </a:solidFill>
            </a:endParaRPr>
          </a:p>
        </p:txBody>
      </p:sp>
      <p:pic>
        <p:nvPicPr>
          <p:cNvPr id="9" name="Picture 8" descr="A yellow circle and black squares&#10;&#10;AI-generated content may be incorrect.">
            <a:extLst>
              <a:ext uri="{FF2B5EF4-FFF2-40B4-BE49-F238E27FC236}">
                <a16:creationId xmlns:a16="http://schemas.microsoft.com/office/drawing/2014/main" id="{9C7B7A6D-9551-BECD-5E3A-BD8DDA8D8E8F}"/>
              </a:ext>
            </a:extLst>
          </p:cNvPr>
          <p:cNvPicPr>
            <a:picLocks noChangeAspect="1"/>
          </p:cNvPicPr>
          <p:nvPr/>
        </p:nvPicPr>
        <p:blipFill>
          <a:blip r:embed="rId3"/>
          <a:stretch>
            <a:fillRect/>
          </a:stretch>
        </p:blipFill>
        <p:spPr>
          <a:xfrm>
            <a:off x="7153164" y="-9478"/>
            <a:ext cx="603019" cy="809871"/>
          </a:xfrm>
          <a:prstGeom prst="rect">
            <a:avLst/>
          </a:prstGeom>
        </p:spPr>
      </p:pic>
    </p:spTree>
    <p:extLst>
      <p:ext uri="{BB962C8B-B14F-4D97-AF65-F5344CB8AC3E}">
        <p14:creationId xmlns:p14="http://schemas.microsoft.com/office/powerpoint/2010/main" val="13839841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21">
          <a:extLst>
            <a:ext uri="{FF2B5EF4-FFF2-40B4-BE49-F238E27FC236}">
              <a16:creationId xmlns:a16="http://schemas.microsoft.com/office/drawing/2014/main" id="{ED154D15-6817-91B5-A0D9-F95B32347299}"/>
            </a:ext>
          </a:extLst>
        </p:cNvPr>
        <p:cNvGrpSpPr/>
        <p:nvPr/>
      </p:nvGrpSpPr>
      <p:grpSpPr>
        <a:xfrm>
          <a:off x="0" y="0"/>
          <a:ext cx="0" cy="0"/>
          <a:chOff x="0" y="0"/>
          <a:chExt cx="0" cy="0"/>
        </a:xfrm>
      </p:grpSpPr>
      <p:sp>
        <p:nvSpPr>
          <p:cNvPr id="431" name="Google Shape;431;p42">
            <a:extLst>
              <a:ext uri="{FF2B5EF4-FFF2-40B4-BE49-F238E27FC236}">
                <a16:creationId xmlns:a16="http://schemas.microsoft.com/office/drawing/2014/main" id="{77CFD0B1-144A-95DD-A4F3-C247FAA29459}"/>
              </a:ext>
            </a:extLst>
          </p:cNvPr>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Scrum meeting. </a:t>
            </a:r>
            <a:br>
              <a:rPr lang="en"/>
            </a:br>
            <a:r>
              <a:rPr lang="en"/>
              <a:t>Week of: MM/DD/YYYY</a:t>
            </a:r>
            <a:endParaRPr/>
          </a:p>
        </p:txBody>
      </p:sp>
      <p:sp>
        <p:nvSpPr>
          <p:cNvPr id="2" name="Subtitle 1">
            <a:extLst>
              <a:ext uri="{FF2B5EF4-FFF2-40B4-BE49-F238E27FC236}">
                <a16:creationId xmlns:a16="http://schemas.microsoft.com/office/drawing/2014/main" id="{6077BA28-8E7C-C3F4-3078-313B8B2F876B}"/>
              </a:ext>
            </a:extLst>
          </p:cNvPr>
          <p:cNvSpPr>
            <a:spLocks noGrp="1"/>
          </p:cNvSpPr>
          <p:nvPr>
            <p:ph type="subTitle" idx="1"/>
          </p:nvPr>
        </p:nvSpPr>
        <p:spPr/>
        <p:txBody>
          <a:bodyPr/>
          <a:lstStyle/>
          <a:p>
            <a:endParaRPr lang="en-US"/>
          </a:p>
        </p:txBody>
      </p:sp>
      <p:sp>
        <p:nvSpPr>
          <p:cNvPr id="3" name="Subtitle 2">
            <a:extLst>
              <a:ext uri="{FF2B5EF4-FFF2-40B4-BE49-F238E27FC236}">
                <a16:creationId xmlns:a16="http://schemas.microsoft.com/office/drawing/2014/main" id="{2607083E-D788-7063-A978-448089F0D41A}"/>
              </a:ext>
            </a:extLst>
          </p:cNvPr>
          <p:cNvSpPr>
            <a:spLocks noGrp="1"/>
          </p:cNvSpPr>
          <p:nvPr>
            <p:ph type="subTitle" idx="2"/>
          </p:nvPr>
        </p:nvSpPr>
        <p:spPr/>
        <p:txBody>
          <a:bodyPr/>
          <a:lstStyle/>
          <a:p>
            <a:endParaRPr lang="en-US"/>
          </a:p>
        </p:txBody>
      </p:sp>
      <p:sp>
        <p:nvSpPr>
          <p:cNvPr id="4" name="Subtitle 3">
            <a:extLst>
              <a:ext uri="{FF2B5EF4-FFF2-40B4-BE49-F238E27FC236}">
                <a16:creationId xmlns:a16="http://schemas.microsoft.com/office/drawing/2014/main" id="{53B16743-E812-177D-E5B1-6DE13F907B72}"/>
              </a:ext>
            </a:extLst>
          </p:cNvPr>
          <p:cNvSpPr>
            <a:spLocks noGrp="1"/>
          </p:cNvSpPr>
          <p:nvPr>
            <p:ph type="subTitle" idx="3"/>
          </p:nvPr>
        </p:nvSpPr>
        <p:spPr/>
        <p:txBody>
          <a:bodyPr/>
          <a:lstStyle/>
          <a:p>
            <a:endParaRPr lang="en-US"/>
          </a:p>
        </p:txBody>
      </p:sp>
      <p:graphicFrame>
        <p:nvGraphicFramePr>
          <p:cNvPr id="5" name="Table 4">
            <a:extLst>
              <a:ext uri="{FF2B5EF4-FFF2-40B4-BE49-F238E27FC236}">
                <a16:creationId xmlns:a16="http://schemas.microsoft.com/office/drawing/2014/main" id="{8E670A32-58F2-0B7D-42C3-0E0ABEB23817}"/>
              </a:ext>
            </a:extLst>
          </p:cNvPr>
          <p:cNvGraphicFramePr>
            <a:graphicFrameLocks noGrp="1"/>
          </p:cNvGraphicFramePr>
          <p:nvPr>
            <p:extLst>
              <p:ext uri="{D42A27DB-BD31-4B8C-83A1-F6EECF244321}">
                <p14:modId xmlns:p14="http://schemas.microsoft.com/office/powerpoint/2010/main" val="847278103"/>
              </p:ext>
            </p:extLst>
          </p:nvPr>
        </p:nvGraphicFramePr>
        <p:xfrm>
          <a:off x="134006" y="683971"/>
          <a:ext cx="7437783" cy="8565790"/>
        </p:xfrm>
        <a:graphic>
          <a:graphicData uri="http://schemas.openxmlformats.org/drawingml/2006/table">
            <a:tbl>
              <a:tblPr firstRow="1" bandRow="1">
                <a:tableStyleId>{616DA210-FB5B-4158-B5E0-FEB733F419BA}</a:tableStyleId>
              </a:tblPr>
              <a:tblGrid>
                <a:gridCol w="7437783">
                  <a:extLst>
                    <a:ext uri="{9D8B030D-6E8A-4147-A177-3AD203B41FA5}">
                      <a16:colId xmlns:a16="http://schemas.microsoft.com/office/drawing/2014/main" val="3865735456"/>
                    </a:ext>
                  </a:extLst>
                </a:gridCol>
              </a:tblGrid>
              <a:tr h="1713158">
                <a:tc>
                  <a:txBody>
                    <a:bodyPr/>
                    <a:lstStyle/>
                    <a:p>
                      <a:r>
                        <a:rPr lang="en-US" b="1" u="sng">
                          <a:solidFill>
                            <a:schemeClr val="accent3">
                              <a:lumMod val="75000"/>
                            </a:schemeClr>
                          </a:solidFill>
                        </a:rPr>
                        <a:t>Monday: </a:t>
                      </a:r>
                    </a:p>
                    <a:p>
                      <a:r>
                        <a:rPr lang="en-US"/>
                        <a:t>What has each team member done since the last meeting?</a:t>
                      </a:r>
                    </a:p>
                    <a:p>
                      <a:r>
                        <a:rPr lang="en-US" b="0"/>
                        <a:t>Kirby and Ryder worked on autonomous and added a bumper switch </a:t>
                      </a:r>
                    </a:p>
                    <a:p>
                      <a:r>
                        <a:rPr lang="en-US"/>
                        <a:t>What will each team member do today?</a:t>
                      </a:r>
                    </a:p>
                    <a:p>
                      <a:r>
                        <a:rPr lang="en-US" b="0"/>
                        <a:t>Kirby is going to code the bumper switch</a:t>
                      </a:r>
                    </a:p>
                    <a:p>
                      <a:r>
                        <a:rPr lang="en-US"/>
                        <a:t>What problems are holding the team back?</a:t>
                      </a:r>
                    </a:p>
                    <a:p>
                      <a:r>
                        <a:rPr lang="en-US" b="0"/>
                        <a:t>None</a:t>
                      </a:r>
                    </a:p>
                  </a:txBody>
                  <a:tcPr/>
                </a:tc>
                <a:extLst>
                  <a:ext uri="{0D108BD9-81ED-4DB2-BD59-A6C34878D82A}">
                    <a16:rowId xmlns:a16="http://schemas.microsoft.com/office/drawing/2014/main" val="657236432"/>
                  </a:ext>
                </a:extLst>
              </a:tr>
              <a:tr h="1713158">
                <a:tc>
                  <a:txBody>
                    <a:bodyPr/>
                    <a:lstStyle/>
                    <a:p>
                      <a:r>
                        <a:rPr lang="en-US" b="1" u="sng">
                          <a:solidFill>
                            <a:schemeClr val="accent3">
                              <a:lumMod val="75000"/>
                            </a:schemeClr>
                          </a:solidFill>
                        </a:rPr>
                        <a:t>Tuesday:</a:t>
                      </a:r>
                    </a:p>
                    <a:p>
                      <a:r>
                        <a:rPr lang="en-US" b="1"/>
                        <a:t>What has each team member done since the last meeting?</a:t>
                      </a:r>
                    </a:p>
                    <a:p>
                      <a:r>
                        <a:rPr lang="en-US"/>
                        <a:t>Kirby coded the bumper switch and tested it.</a:t>
                      </a:r>
                    </a:p>
                    <a:p>
                      <a:r>
                        <a:rPr lang="en-US" b="1"/>
                        <a:t>What will each team member do today?</a:t>
                      </a:r>
                    </a:p>
                    <a:p>
                      <a:r>
                        <a:rPr lang="en-US" b="0"/>
                        <a:t>Ryder and Kirby replaced the bumper switch with a sonar sensor</a:t>
                      </a:r>
                    </a:p>
                    <a:p>
                      <a:r>
                        <a:rPr lang="en-US" b="1"/>
                        <a:t>What problems are holding the team back?</a:t>
                      </a:r>
                    </a:p>
                    <a:p>
                      <a:r>
                        <a:rPr lang="en-US" b="0" i="0" u="none">
                          <a:solidFill>
                            <a:schemeClr val="tx1"/>
                          </a:solidFill>
                        </a:rPr>
                        <a:t>Bumper switch does not trigger sometimes.</a:t>
                      </a:r>
                    </a:p>
                  </a:txBody>
                  <a:tcPr/>
                </a:tc>
                <a:extLst>
                  <a:ext uri="{0D108BD9-81ED-4DB2-BD59-A6C34878D82A}">
                    <a16:rowId xmlns:a16="http://schemas.microsoft.com/office/drawing/2014/main" val="1342840947"/>
                  </a:ext>
                </a:extLst>
              </a:tr>
              <a:tr h="1713158">
                <a:tc>
                  <a:txBody>
                    <a:bodyPr/>
                    <a:lstStyle/>
                    <a:p>
                      <a:r>
                        <a:rPr lang="en-US" b="1" u="sng">
                          <a:solidFill>
                            <a:schemeClr val="accent3">
                              <a:lumMod val="75000"/>
                            </a:schemeClr>
                          </a:solidFill>
                        </a:rPr>
                        <a:t>Wednesday:</a:t>
                      </a:r>
                    </a:p>
                    <a:p>
                      <a:r>
                        <a:rPr lang="en-US" b="1"/>
                        <a:t>What has each team member done since the last meeting?</a:t>
                      </a:r>
                    </a:p>
                    <a:p>
                      <a:r>
                        <a:rPr lang="en-US"/>
                        <a:t>Ryder Installed the sonar sensor and Kirby partially coded it.</a:t>
                      </a:r>
                    </a:p>
                    <a:p>
                      <a:r>
                        <a:rPr lang="en-US" b="1"/>
                        <a:t>What will each team member do today?</a:t>
                      </a:r>
                    </a:p>
                    <a:p>
                      <a:r>
                        <a:rPr lang="en-US"/>
                        <a:t>Kirby will finish the sonar sensor code and finalize match autonomous.</a:t>
                      </a:r>
                    </a:p>
                    <a:p>
                      <a:r>
                        <a:rPr lang="en-US" b="1"/>
                        <a:t>What problems are holding the team back?</a:t>
                      </a:r>
                    </a:p>
                    <a:p>
                      <a:r>
                        <a:rPr lang="en-US" b="0" i="0" u="none">
                          <a:solidFill>
                            <a:schemeClr val="tx1"/>
                          </a:solidFill>
                        </a:rPr>
                        <a:t>None</a:t>
                      </a:r>
                    </a:p>
                  </a:txBody>
                  <a:tcPr/>
                </a:tc>
                <a:extLst>
                  <a:ext uri="{0D108BD9-81ED-4DB2-BD59-A6C34878D82A}">
                    <a16:rowId xmlns:a16="http://schemas.microsoft.com/office/drawing/2014/main" val="4025818452"/>
                  </a:ext>
                </a:extLst>
              </a:tr>
              <a:tr h="1713158">
                <a:tc>
                  <a:txBody>
                    <a:bodyPr/>
                    <a:lstStyle/>
                    <a:p>
                      <a:r>
                        <a:rPr lang="en-US" b="1" u="sng">
                          <a:solidFill>
                            <a:schemeClr val="accent3">
                              <a:lumMod val="75000"/>
                            </a:schemeClr>
                          </a:solidFill>
                        </a:rPr>
                        <a:t>Thursday:</a:t>
                      </a:r>
                    </a:p>
                    <a:p>
                      <a:r>
                        <a:rPr lang="en-US" b="1"/>
                        <a:t>What has each team member done since the last meeting?</a:t>
                      </a:r>
                    </a:p>
                    <a:p>
                      <a:r>
                        <a:rPr lang="en-US"/>
                        <a:t>Ryder practiced driving and watched match videos.</a:t>
                      </a:r>
                    </a:p>
                    <a:p>
                      <a:r>
                        <a:rPr lang="en-US" b="1"/>
                        <a:t>What will each team member do today?</a:t>
                      </a:r>
                    </a:p>
                    <a:p>
                      <a:r>
                        <a:rPr lang="en-US"/>
                        <a:t>Kirby will finalize autonomous</a:t>
                      </a:r>
                    </a:p>
                    <a:p>
                      <a:r>
                        <a:rPr lang="en-US" b="1"/>
                        <a:t>What problems are holding the team back?</a:t>
                      </a:r>
                    </a:p>
                    <a:p>
                      <a:r>
                        <a:rPr lang="en-US" b="0" i="0" u="none">
                          <a:solidFill>
                            <a:schemeClr val="tx1"/>
                          </a:solidFill>
                        </a:rPr>
                        <a:t>None</a:t>
                      </a:r>
                    </a:p>
                  </a:txBody>
                  <a:tcPr/>
                </a:tc>
                <a:extLst>
                  <a:ext uri="{0D108BD9-81ED-4DB2-BD59-A6C34878D82A}">
                    <a16:rowId xmlns:a16="http://schemas.microsoft.com/office/drawing/2014/main" val="273272704"/>
                  </a:ext>
                </a:extLst>
              </a:tr>
              <a:tr h="1713158">
                <a:tc>
                  <a:txBody>
                    <a:bodyPr/>
                    <a:lstStyle/>
                    <a:p>
                      <a:r>
                        <a:rPr lang="en-US" b="1" u="sng">
                          <a:solidFill>
                            <a:schemeClr val="accent3">
                              <a:lumMod val="75000"/>
                            </a:schemeClr>
                          </a:solidFill>
                        </a:rPr>
                        <a:t>Friday:</a:t>
                      </a:r>
                    </a:p>
                    <a:p>
                      <a:r>
                        <a:rPr lang="en-US" b="1"/>
                        <a:t>What has each team member done since the last meeting?</a:t>
                      </a:r>
                    </a:p>
                    <a:p>
                      <a:endParaRPr lang="en-US"/>
                    </a:p>
                    <a:p>
                      <a:r>
                        <a:rPr lang="en-US" b="1"/>
                        <a:t>What will each team member do today?</a:t>
                      </a:r>
                    </a:p>
                    <a:p>
                      <a:endParaRPr lang="en-US"/>
                    </a:p>
                    <a:p>
                      <a:r>
                        <a:rPr lang="en-US" b="1"/>
                        <a:t>What problems are holding the team back?</a:t>
                      </a:r>
                    </a:p>
                    <a:p>
                      <a:endParaRPr lang="en-US" b="0" i="0" u="none">
                        <a:solidFill>
                          <a:schemeClr val="tx1"/>
                        </a:solidFill>
                      </a:endParaRPr>
                    </a:p>
                  </a:txBody>
                  <a:tcPr/>
                </a:tc>
                <a:extLst>
                  <a:ext uri="{0D108BD9-81ED-4DB2-BD59-A6C34878D82A}">
                    <a16:rowId xmlns:a16="http://schemas.microsoft.com/office/drawing/2014/main" val="2298176126"/>
                  </a:ext>
                </a:extLst>
              </a:tr>
            </a:tbl>
          </a:graphicData>
        </a:graphic>
      </p:graphicFrame>
      <p:sp>
        <p:nvSpPr>
          <p:cNvPr id="6" name="TextBox 5">
            <a:extLst>
              <a:ext uri="{FF2B5EF4-FFF2-40B4-BE49-F238E27FC236}">
                <a16:creationId xmlns:a16="http://schemas.microsoft.com/office/drawing/2014/main" id="{CCAE5A11-6C5F-4AE3-EC7E-E30BF62283D9}"/>
              </a:ext>
            </a:extLst>
          </p:cNvPr>
          <p:cNvSpPr txBox="1"/>
          <p:nvPr/>
        </p:nvSpPr>
        <p:spPr>
          <a:xfrm>
            <a:off x="127028" y="0"/>
            <a:ext cx="7019755" cy="523220"/>
          </a:xfrm>
          <a:prstGeom prst="rect">
            <a:avLst/>
          </a:prstGeom>
          <a:noFill/>
        </p:spPr>
        <p:txBody>
          <a:bodyPr wrap="square" lIns="91440" tIns="45720" rIns="91440" bIns="45720" rtlCol="0" anchor="t">
            <a:spAutoFit/>
          </a:bodyPr>
          <a:lstStyle/>
          <a:p>
            <a:pPr algn="ctr"/>
            <a:r>
              <a:rPr lang="en-US" sz="2800" b="1">
                <a:solidFill>
                  <a:schemeClr val="accent4">
                    <a:lumMod val="75000"/>
                  </a:schemeClr>
                </a:solidFill>
              </a:rPr>
              <a:t>SCRUM Meetings - Week of 10/27/2025</a:t>
            </a:r>
            <a:endParaRPr lang="en-US">
              <a:solidFill>
                <a:schemeClr val="accent4">
                  <a:lumMod val="75000"/>
                </a:schemeClr>
              </a:solidFill>
            </a:endParaRPr>
          </a:p>
        </p:txBody>
      </p:sp>
      <p:pic>
        <p:nvPicPr>
          <p:cNvPr id="9" name="Picture 8" descr="A yellow circle and black squares&#10;&#10;AI-generated content may be incorrect.">
            <a:extLst>
              <a:ext uri="{FF2B5EF4-FFF2-40B4-BE49-F238E27FC236}">
                <a16:creationId xmlns:a16="http://schemas.microsoft.com/office/drawing/2014/main" id="{31A76ED3-7FF6-50B4-5C5D-8327D912D73E}"/>
              </a:ext>
            </a:extLst>
          </p:cNvPr>
          <p:cNvPicPr>
            <a:picLocks noChangeAspect="1"/>
          </p:cNvPicPr>
          <p:nvPr/>
        </p:nvPicPr>
        <p:blipFill>
          <a:blip r:embed="rId3"/>
          <a:stretch>
            <a:fillRect/>
          </a:stretch>
        </p:blipFill>
        <p:spPr>
          <a:xfrm>
            <a:off x="7153164" y="-9478"/>
            <a:ext cx="603019" cy="809871"/>
          </a:xfrm>
          <a:prstGeom prst="rect">
            <a:avLst/>
          </a:prstGeom>
        </p:spPr>
      </p:pic>
    </p:spTree>
    <p:extLst>
      <p:ext uri="{BB962C8B-B14F-4D97-AF65-F5344CB8AC3E}">
        <p14:creationId xmlns:p14="http://schemas.microsoft.com/office/powerpoint/2010/main" val="1879265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39A1A-3DB1-31B1-0B33-7F0C285279E6}"/>
              </a:ext>
            </a:extLst>
          </p:cNvPr>
          <p:cNvSpPr>
            <a:spLocks noGrp="1"/>
          </p:cNvSpPr>
          <p:nvPr>
            <p:ph type="title"/>
          </p:nvPr>
        </p:nvSpPr>
        <p:spPr/>
        <p:txBody>
          <a:bodyPr/>
          <a:lstStyle/>
          <a:p>
            <a:r>
              <a:rPr lang="en-US"/>
              <a:t>Final Robot Images</a:t>
            </a:r>
          </a:p>
        </p:txBody>
      </p:sp>
      <p:sp>
        <p:nvSpPr>
          <p:cNvPr id="3" name="Subtitle 2">
            <a:extLst>
              <a:ext uri="{FF2B5EF4-FFF2-40B4-BE49-F238E27FC236}">
                <a16:creationId xmlns:a16="http://schemas.microsoft.com/office/drawing/2014/main" id="{DC33BAA0-1870-AE10-D21C-DD7598195C83}"/>
              </a:ext>
            </a:extLst>
          </p:cNvPr>
          <p:cNvSpPr>
            <a:spLocks noGrp="1"/>
          </p:cNvSpPr>
          <p:nvPr>
            <p:ph type="subTitle" idx="1"/>
          </p:nvPr>
        </p:nvSpPr>
        <p:spPr/>
        <p:txBody>
          <a:bodyPr/>
          <a:lstStyle/>
          <a:p>
            <a:endParaRPr lang="en-US"/>
          </a:p>
        </p:txBody>
      </p:sp>
      <p:sp>
        <p:nvSpPr>
          <p:cNvPr id="4" name="Subtitle 3">
            <a:extLst>
              <a:ext uri="{FF2B5EF4-FFF2-40B4-BE49-F238E27FC236}">
                <a16:creationId xmlns:a16="http://schemas.microsoft.com/office/drawing/2014/main" id="{4D277B71-6CE7-844F-846F-8ED1CA18A737}"/>
              </a:ext>
            </a:extLst>
          </p:cNvPr>
          <p:cNvSpPr>
            <a:spLocks noGrp="1"/>
          </p:cNvSpPr>
          <p:nvPr>
            <p:ph type="subTitle" idx="2"/>
          </p:nvPr>
        </p:nvSpPr>
        <p:spPr/>
        <p:txBody>
          <a:bodyPr/>
          <a:lstStyle/>
          <a:p>
            <a:r>
              <a:rPr lang="en-US"/>
              <a:t>10/31/25</a:t>
            </a:r>
          </a:p>
        </p:txBody>
      </p:sp>
      <p:sp>
        <p:nvSpPr>
          <p:cNvPr id="5" name="Subtitle 4">
            <a:extLst>
              <a:ext uri="{FF2B5EF4-FFF2-40B4-BE49-F238E27FC236}">
                <a16:creationId xmlns:a16="http://schemas.microsoft.com/office/drawing/2014/main" id="{66E060AD-89EF-262F-B4AC-720551C8C92C}"/>
              </a:ext>
            </a:extLst>
          </p:cNvPr>
          <p:cNvSpPr>
            <a:spLocks noGrp="1"/>
          </p:cNvSpPr>
          <p:nvPr>
            <p:ph type="subTitle" idx="3"/>
          </p:nvPr>
        </p:nvSpPr>
        <p:spPr/>
        <p:txBody>
          <a:bodyPr/>
          <a:lstStyle/>
          <a:p>
            <a:endParaRPr lang="en-US"/>
          </a:p>
        </p:txBody>
      </p:sp>
      <p:pic>
        <p:nvPicPr>
          <p:cNvPr id="6" name="Picture 5" descr="A robot with wheels and wires&#10;&#10;AI-generated content may be incorrect.">
            <a:extLst>
              <a:ext uri="{FF2B5EF4-FFF2-40B4-BE49-F238E27FC236}">
                <a16:creationId xmlns:a16="http://schemas.microsoft.com/office/drawing/2014/main" id="{86CB47E0-D853-4E5D-0426-3FD92F82BF1D}"/>
              </a:ext>
            </a:extLst>
          </p:cNvPr>
          <p:cNvPicPr>
            <a:picLocks noChangeAspect="1"/>
          </p:cNvPicPr>
          <p:nvPr/>
        </p:nvPicPr>
        <p:blipFill>
          <a:blip r:embed="rId2"/>
          <a:stretch>
            <a:fillRect/>
          </a:stretch>
        </p:blipFill>
        <p:spPr>
          <a:xfrm>
            <a:off x="189151" y="6865815"/>
            <a:ext cx="3078790" cy="2310228"/>
          </a:xfrm>
          <a:prstGeom prst="rect">
            <a:avLst/>
          </a:prstGeom>
        </p:spPr>
      </p:pic>
      <p:pic>
        <p:nvPicPr>
          <p:cNvPr id="7" name="Picture 6" descr="A robot on the floor&#10;&#10;AI-generated content may be incorrect.">
            <a:extLst>
              <a:ext uri="{FF2B5EF4-FFF2-40B4-BE49-F238E27FC236}">
                <a16:creationId xmlns:a16="http://schemas.microsoft.com/office/drawing/2014/main" id="{E21F4B07-481B-CFD2-1DDF-F3F6ECE0DCCC}"/>
              </a:ext>
            </a:extLst>
          </p:cNvPr>
          <p:cNvPicPr>
            <a:picLocks noChangeAspect="1"/>
          </p:cNvPicPr>
          <p:nvPr/>
        </p:nvPicPr>
        <p:blipFill>
          <a:blip r:embed="rId3"/>
          <a:stretch>
            <a:fillRect/>
          </a:stretch>
        </p:blipFill>
        <p:spPr>
          <a:xfrm>
            <a:off x="190519" y="3875454"/>
            <a:ext cx="3078790" cy="2310228"/>
          </a:xfrm>
          <a:prstGeom prst="rect">
            <a:avLst/>
          </a:prstGeom>
        </p:spPr>
      </p:pic>
      <p:pic>
        <p:nvPicPr>
          <p:cNvPr id="8" name="Picture 7" descr="A metal robot with wires and wires&#10;&#10;AI-generated content may be incorrect.">
            <a:extLst>
              <a:ext uri="{FF2B5EF4-FFF2-40B4-BE49-F238E27FC236}">
                <a16:creationId xmlns:a16="http://schemas.microsoft.com/office/drawing/2014/main" id="{FE885DE5-C5A1-071A-38DA-AD8809EA6119}"/>
              </a:ext>
            </a:extLst>
          </p:cNvPr>
          <p:cNvPicPr>
            <a:picLocks noChangeAspect="1"/>
          </p:cNvPicPr>
          <p:nvPr/>
        </p:nvPicPr>
        <p:blipFill>
          <a:blip r:embed="rId4"/>
          <a:stretch>
            <a:fillRect/>
          </a:stretch>
        </p:blipFill>
        <p:spPr>
          <a:xfrm>
            <a:off x="4473585" y="3876821"/>
            <a:ext cx="3078790" cy="2310228"/>
          </a:xfrm>
          <a:prstGeom prst="rect">
            <a:avLst/>
          </a:prstGeom>
        </p:spPr>
      </p:pic>
      <p:pic>
        <p:nvPicPr>
          <p:cNvPr id="9" name="Picture 8" descr="A metal robot with wheels and wires&#10;&#10;AI-generated content may be incorrect.">
            <a:extLst>
              <a:ext uri="{FF2B5EF4-FFF2-40B4-BE49-F238E27FC236}">
                <a16:creationId xmlns:a16="http://schemas.microsoft.com/office/drawing/2014/main" id="{0C62EBD4-AF62-84AE-DB66-5EA08072A0BC}"/>
              </a:ext>
            </a:extLst>
          </p:cNvPr>
          <p:cNvPicPr>
            <a:picLocks noChangeAspect="1"/>
          </p:cNvPicPr>
          <p:nvPr/>
        </p:nvPicPr>
        <p:blipFill>
          <a:blip r:embed="rId5"/>
          <a:stretch>
            <a:fillRect/>
          </a:stretch>
        </p:blipFill>
        <p:spPr>
          <a:xfrm>
            <a:off x="4474953" y="1178755"/>
            <a:ext cx="3078790" cy="2327422"/>
          </a:xfrm>
          <a:prstGeom prst="rect">
            <a:avLst/>
          </a:prstGeom>
        </p:spPr>
      </p:pic>
      <p:pic>
        <p:nvPicPr>
          <p:cNvPr id="10" name="Picture 9" descr="A robot on the floor&#10;&#10;AI-generated content may be incorrect.">
            <a:extLst>
              <a:ext uri="{FF2B5EF4-FFF2-40B4-BE49-F238E27FC236}">
                <a16:creationId xmlns:a16="http://schemas.microsoft.com/office/drawing/2014/main" id="{12756FE4-F768-0AF7-7FC6-F406F50C097C}"/>
              </a:ext>
            </a:extLst>
          </p:cNvPr>
          <p:cNvPicPr>
            <a:picLocks noChangeAspect="1"/>
          </p:cNvPicPr>
          <p:nvPr/>
        </p:nvPicPr>
        <p:blipFill>
          <a:blip r:embed="rId6"/>
          <a:stretch>
            <a:fillRect/>
          </a:stretch>
        </p:blipFill>
        <p:spPr>
          <a:xfrm>
            <a:off x="194623" y="1180123"/>
            <a:ext cx="3078790" cy="2327422"/>
          </a:xfrm>
          <a:prstGeom prst="rect">
            <a:avLst/>
          </a:prstGeom>
        </p:spPr>
      </p:pic>
      <p:pic>
        <p:nvPicPr>
          <p:cNvPr id="12" name="Picture 11" descr="A yellow circle and black squares&#10;&#10;AI-generated content may be incorrect.">
            <a:extLst>
              <a:ext uri="{FF2B5EF4-FFF2-40B4-BE49-F238E27FC236}">
                <a16:creationId xmlns:a16="http://schemas.microsoft.com/office/drawing/2014/main" id="{BFBF442A-7910-5F5E-922B-8BE44641F7B3}"/>
              </a:ext>
            </a:extLst>
          </p:cNvPr>
          <p:cNvPicPr>
            <a:picLocks noChangeAspect="1"/>
          </p:cNvPicPr>
          <p:nvPr/>
        </p:nvPicPr>
        <p:blipFill>
          <a:blip r:embed="rId7"/>
          <a:stretch>
            <a:fillRect/>
          </a:stretch>
        </p:blipFill>
        <p:spPr>
          <a:xfrm>
            <a:off x="7153164" y="-9478"/>
            <a:ext cx="603019" cy="809871"/>
          </a:xfrm>
          <a:prstGeom prst="rect">
            <a:avLst/>
          </a:prstGeom>
        </p:spPr>
      </p:pic>
    </p:spTree>
    <p:extLst>
      <p:ext uri="{BB962C8B-B14F-4D97-AF65-F5344CB8AC3E}">
        <p14:creationId xmlns:p14="http://schemas.microsoft.com/office/powerpoint/2010/main" val="8438012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B728D-4375-BAC2-E3E8-D3852A1C226D}"/>
              </a:ext>
            </a:extLst>
          </p:cNvPr>
          <p:cNvSpPr>
            <a:spLocks noGrp="1"/>
          </p:cNvSpPr>
          <p:nvPr>
            <p:ph type="title"/>
          </p:nvPr>
        </p:nvSpPr>
        <p:spPr/>
        <p:txBody>
          <a:bodyPr/>
          <a:lstStyle/>
          <a:p>
            <a:r>
              <a:rPr lang="en-US"/>
              <a:t>Reflection</a:t>
            </a:r>
          </a:p>
        </p:txBody>
      </p:sp>
      <p:sp>
        <p:nvSpPr>
          <p:cNvPr id="3" name="Subtitle 2">
            <a:extLst>
              <a:ext uri="{FF2B5EF4-FFF2-40B4-BE49-F238E27FC236}">
                <a16:creationId xmlns:a16="http://schemas.microsoft.com/office/drawing/2014/main" id="{DB8342ED-2C71-70C7-B4F2-A7DB32B718D6}"/>
              </a:ext>
            </a:extLst>
          </p:cNvPr>
          <p:cNvSpPr>
            <a:spLocks noGrp="1"/>
          </p:cNvSpPr>
          <p:nvPr>
            <p:ph type="subTitle" idx="1"/>
          </p:nvPr>
        </p:nvSpPr>
        <p:spPr/>
        <p:txBody>
          <a:bodyPr/>
          <a:lstStyle/>
          <a:p>
            <a:endParaRPr lang="en-US"/>
          </a:p>
        </p:txBody>
      </p:sp>
      <p:sp>
        <p:nvSpPr>
          <p:cNvPr id="4" name="Subtitle 3">
            <a:extLst>
              <a:ext uri="{FF2B5EF4-FFF2-40B4-BE49-F238E27FC236}">
                <a16:creationId xmlns:a16="http://schemas.microsoft.com/office/drawing/2014/main" id="{B74B62F3-58C7-478C-0E77-668725F9E7C6}"/>
              </a:ext>
            </a:extLst>
          </p:cNvPr>
          <p:cNvSpPr>
            <a:spLocks noGrp="1"/>
          </p:cNvSpPr>
          <p:nvPr>
            <p:ph type="subTitle" idx="2"/>
          </p:nvPr>
        </p:nvSpPr>
        <p:spPr/>
        <p:txBody>
          <a:bodyPr/>
          <a:lstStyle/>
          <a:p>
            <a:r>
              <a:rPr lang="en-US"/>
              <a:t>11-3-25</a:t>
            </a:r>
          </a:p>
        </p:txBody>
      </p:sp>
      <p:sp>
        <p:nvSpPr>
          <p:cNvPr id="5" name="Subtitle 4">
            <a:extLst>
              <a:ext uri="{FF2B5EF4-FFF2-40B4-BE49-F238E27FC236}">
                <a16:creationId xmlns:a16="http://schemas.microsoft.com/office/drawing/2014/main" id="{D58166C8-4D9D-8B06-951A-8C2B8D313E14}"/>
              </a:ext>
            </a:extLst>
          </p:cNvPr>
          <p:cNvSpPr>
            <a:spLocks noGrp="1"/>
          </p:cNvSpPr>
          <p:nvPr>
            <p:ph type="subTitle" idx="3"/>
          </p:nvPr>
        </p:nvSpPr>
        <p:spPr/>
        <p:txBody>
          <a:bodyPr/>
          <a:lstStyle/>
          <a:p>
            <a:endParaRPr lang="en-US"/>
          </a:p>
        </p:txBody>
      </p:sp>
      <p:sp>
        <p:nvSpPr>
          <p:cNvPr id="6" name="TextBox 5">
            <a:extLst>
              <a:ext uri="{FF2B5EF4-FFF2-40B4-BE49-F238E27FC236}">
                <a16:creationId xmlns:a16="http://schemas.microsoft.com/office/drawing/2014/main" id="{D3711993-94AF-EC5A-EFD4-E29207EEF7D0}"/>
              </a:ext>
            </a:extLst>
          </p:cNvPr>
          <p:cNvSpPr txBox="1"/>
          <p:nvPr/>
        </p:nvSpPr>
        <p:spPr>
          <a:xfrm>
            <a:off x="5828" y="-15"/>
            <a:ext cx="626370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Competition reflection</a:t>
            </a:r>
          </a:p>
        </p:txBody>
      </p:sp>
      <p:sp>
        <p:nvSpPr>
          <p:cNvPr id="7" name="TextBox 6">
            <a:extLst>
              <a:ext uri="{FF2B5EF4-FFF2-40B4-BE49-F238E27FC236}">
                <a16:creationId xmlns:a16="http://schemas.microsoft.com/office/drawing/2014/main" id="{01D25F03-00F8-33C2-24D6-EB4BCBEA5920}"/>
              </a:ext>
            </a:extLst>
          </p:cNvPr>
          <p:cNvSpPr txBox="1"/>
          <p:nvPr/>
        </p:nvSpPr>
        <p:spPr>
          <a:xfrm>
            <a:off x="-11502" y="403029"/>
            <a:ext cx="41140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Robot changes:</a:t>
            </a:r>
          </a:p>
        </p:txBody>
      </p:sp>
      <p:sp>
        <p:nvSpPr>
          <p:cNvPr id="10" name="TextBox 9">
            <a:extLst>
              <a:ext uri="{FF2B5EF4-FFF2-40B4-BE49-F238E27FC236}">
                <a16:creationId xmlns:a16="http://schemas.microsoft.com/office/drawing/2014/main" id="{7A05004A-5EFC-EDEA-0A5B-B44BE6FE70C4}"/>
              </a:ext>
            </a:extLst>
          </p:cNvPr>
          <p:cNvSpPr txBox="1"/>
          <p:nvPr/>
        </p:nvSpPr>
        <p:spPr>
          <a:xfrm>
            <a:off x="-11516" y="3085268"/>
            <a:ext cx="4114050"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Code changes:</a:t>
            </a:r>
          </a:p>
          <a:p>
            <a:r>
              <a:rPr lang="en-US"/>
              <a:t>Kirby needs more time to code.</a:t>
            </a:r>
          </a:p>
          <a:p>
            <a:r>
              <a:rPr lang="en-US" err="1"/>
              <a:t>Vexcode</a:t>
            </a:r>
            <a:r>
              <a:rPr lang="en-US"/>
              <a:t> online</a:t>
            </a:r>
          </a:p>
          <a:p>
            <a:r>
              <a:rPr lang="en-US"/>
              <a:t>Fix other side for code</a:t>
            </a:r>
          </a:p>
          <a:p>
            <a:r>
              <a:rPr lang="en-US"/>
              <a:t>Allow skills code to unload the other loader</a:t>
            </a:r>
          </a:p>
          <a:p>
            <a:endParaRPr lang="en-US"/>
          </a:p>
        </p:txBody>
      </p:sp>
      <p:sp>
        <p:nvSpPr>
          <p:cNvPr id="11" name="TextBox 10">
            <a:extLst>
              <a:ext uri="{FF2B5EF4-FFF2-40B4-BE49-F238E27FC236}">
                <a16:creationId xmlns:a16="http://schemas.microsoft.com/office/drawing/2014/main" id="{BCB312CE-CE9D-2BA3-801D-4445E4DB3A92}"/>
              </a:ext>
            </a:extLst>
          </p:cNvPr>
          <p:cNvSpPr txBox="1"/>
          <p:nvPr/>
        </p:nvSpPr>
        <p:spPr>
          <a:xfrm>
            <a:off x="5666" y="5028172"/>
            <a:ext cx="4114050"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Driver control changes:</a:t>
            </a:r>
          </a:p>
          <a:p>
            <a:r>
              <a:rPr lang="en-US"/>
              <a:t>More driver practice time</a:t>
            </a:r>
          </a:p>
          <a:p>
            <a:r>
              <a:rPr lang="en-US"/>
              <a:t>Strategize skills </a:t>
            </a:r>
          </a:p>
          <a:p>
            <a:r>
              <a:rPr lang="en-US"/>
              <a:t>Work on parking</a:t>
            </a:r>
          </a:p>
          <a:p>
            <a:endParaRPr lang="en-US"/>
          </a:p>
        </p:txBody>
      </p:sp>
      <p:sp>
        <p:nvSpPr>
          <p:cNvPr id="12" name="TextBox 11">
            <a:extLst>
              <a:ext uri="{FF2B5EF4-FFF2-40B4-BE49-F238E27FC236}">
                <a16:creationId xmlns:a16="http://schemas.microsoft.com/office/drawing/2014/main" id="{A37DBEF5-48B3-FE79-CDD2-AA4F828D4B39}"/>
              </a:ext>
            </a:extLst>
          </p:cNvPr>
          <p:cNvSpPr txBox="1"/>
          <p:nvPr/>
        </p:nvSpPr>
        <p:spPr>
          <a:xfrm>
            <a:off x="5651" y="6936688"/>
            <a:ext cx="41140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Additional notes:</a:t>
            </a:r>
          </a:p>
          <a:p>
            <a:endParaRPr lang="en-US"/>
          </a:p>
        </p:txBody>
      </p:sp>
      <p:sp>
        <p:nvSpPr>
          <p:cNvPr id="13" name="TextBox 12">
            <a:extLst>
              <a:ext uri="{FF2B5EF4-FFF2-40B4-BE49-F238E27FC236}">
                <a16:creationId xmlns:a16="http://schemas.microsoft.com/office/drawing/2014/main" id="{1B2CE72F-5463-67AF-8374-7C57DA93D4D1}"/>
              </a:ext>
            </a:extLst>
          </p:cNvPr>
          <p:cNvSpPr txBox="1"/>
          <p:nvPr/>
        </p:nvSpPr>
        <p:spPr>
          <a:xfrm>
            <a:off x="5680" y="712517"/>
            <a:ext cx="4114050"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Change intake hinges</a:t>
            </a:r>
          </a:p>
          <a:p>
            <a:r>
              <a:rPr lang="en-US"/>
              <a:t>Add goal unloader</a:t>
            </a:r>
          </a:p>
          <a:p>
            <a:r>
              <a:rPr lang="en-US"/>
              <a:t>Better license plate removal system</a:t>
            </a:r>
          </a:p>
          <a:p>
            <a:r>
              <a:rPr lang="en-US"/>
              <a:t>Triangle</a:t>
            </a:r>
          </a:p>
          <a:p>
            <a:r>
              <a:rPr lang="en-US"/>
              <a:t>More reliable intake</a:t>
            </a:r>
          </a:p>
          <a:p>
            <a:r>
              <a:rPr lang="en-US"/>
              <a:t>Swap intake codes</a:t>
            </a:r>
          </a:p>
          <a:p>
            <a:r>
              <a:rPr lang="en-US"/>
              <a:t>Potentially redesign conveyer belt and top scorer</a:t>
            </a:r>
          </a:p>
          <a:p>
            <a:r>
              <a:rPr lang="en-US"/>
              <a:t>Pneumatics grabber</a:t>
            </a:r>
          </a:p>
          <a:p>
            <a:endParaRPr lang="en-US"/>
          </a:p>
          <a:p>
            <a:endParaRPr lang="en-US"/>
          </a:p>
        </p:txBody>
      </p:sp>
      <p:pic>
        <p:nvPicPr>
          <p:cNvPr id="15" name="Picture 14" descr="A yellow circle and black squares&#10;&#10;AI-generated content may be incorrect.">
            <a:extLst>
              <a:ext uri="{FF2B5EF4-FFF2-40B4-BE49-F238E27FC236}">
                <a16:creationId xmlns:a16="http://schemas.microsoft.com/office/drawing/2014/main" id="{9F97BBFA-3269-9D47-11E2-7E2AB0EF1A7E}"/>
              </a:ext>
            </a:extLst>
          </p:cNvPr>
          <p:cNvPicPr>
            <a:picLocks noChangeAspect="1"/>
          </p:cNvPicPr>
          <p:nvPr/>
        </p:nvPicPr>
        <p:blipFill>
          <a:blip r:embed="rId2"/>
          <a:stretch>
            <a:fillRect/>
          </a:stretch>
        </p:blipFill>
        <p:spPr>
          <a:xfrm>
            <a:off x="7153164" y="-9478"/>
            <a:ext cx="603019" cy="809871"/>
          </a:xfrm>
          <a:prstGeom prst="rect">
            <a:avLst/>
          </a:prstGeom>
        </p:spPr>
      </p:pic>
    </p:spTree>
    <p:extLst>
      <p:ext uri="{BB962C8B-B14F-4D97-AF65-F5344CB8AC3E}">
        <p14:creationId xmlns:p14="http://schemas.microsoft.com/office/powerpoint/2010/main" val="32772214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3">
          <a:extLst>
            <a:ext uri="{FF2B5EF4-FFF2-40B4-BE49-F238E27FC236}">
              <a16:creationId xmlns:a16="http://schemas.microsoft.com/office/drawing/2014/main" id="{DDE2122E-6FE8-982A-5E69-868F0887D3C3}"/>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22393287-C23E-7C1A-855F-B57E6A4B1DC0}"/>
              </a:ext>
            </a:extLst>
          </p:cNvPr>
          <p:cNvSpPr txBox="1">
            <a:spLocks noGrp="1"/>
          </p:cNvSpPr>
          <p:nvPr>
            <p:ph type="subTitle" idx="4"/>
          </p:nvPr>
        </p:nvSpPr>
        <p:spPr>
          <a:xfrm>
            <a:off x="139561" y="1576113"/>
            <a:ext cx="7332663" cy="2736390"/>
          </a:xfrm>
          <a:prstGeom prst="rect">
            <a:avLst/>
          </a:prstGeom>
          <a:noFill/>
        </p:spPr>
        <p:txBody>
          <a:bodyPr wrap="square" rtlCol="0">
            <a:spAutoFit/>
          </a:bodyPr>
          <a:lstStyle/>
          <a:p>
            <a:pPr marL="0" marR="0">
              <a:lnSpc>
                <a:spcPct val="107000"/>
              </a:lnSpc>
              <a:spcBef>
                <a:spcPts val="10"/>
              </a:spcBef>
              <a:spcAft>
                <a:spcPts val="800"/>
              </a:spcAft>
            </a:pPr>
            <a:r>
              <a:rPr lang="en-US" kern="100">
                <a:effectLst/>
                <a:latin typeface="Calibri" panose="020F0502020204030204" pitchFamily="34" charset="0"/>
                <a:ea typeface="Calibri" panose="020F0502020204030204" pitchFamily="34" charset="0"/>
                <a:cs typeface="Times New Roman" panose="02020603050405020304" pitchFamily="18" charset="0"/>
              </a:rPr>
              <a:t>During the </a:t>
            </a:r>
            <a:r>
              <a:rPr lang="en-US" b="1" kern="100">
                <a:effectLst/>
                <a:latin typeface="Calibri" panose="020F0502020204030204" pitchFamily="34" charset="0"/>
                <a:ea typeface="Calibri" panose="020F0502020204030204" pitchFamily="34" charset="0"/>
                <a:cs typeface="Times New Roman" panose="02020603050405020304" pitchFamily="18" charset="0"/>
              </a:rPr>
              <a:t>Sprint Retrospective</a:t>
            </a:r>
            <a:r>
              <a:rPr lang="en-US" kern="100">
                <a:effectLst/>
                <a:latin typeface="Calibri" panose="020F0502020204030204" pitchFamily="34" charset="0"/>
                <a:ea typeface="Calibri" panose="020F0502020204030204" pitchFamily="34" charset="0"/>
                <a:cs typeface="Times New Roman" panose="02020603050405020304" pitchFamily="18" charset="0"/>
              </a:rPr>
              <a:t> you will talk with your team and discuss the last sprint. You will need to reflect on how well your team is working together, be respectful but honest,</a:t>
            </a:r>
            <a:r>
              <a:rPr lang="en-US" kern="100">
                <a:latin typeface="Calibri" panose="020F0502020204030204" pitchFamily="34" charset="0"/>
                <a:ea typeface="Calibri" panose="020F0502020204030204" pitchFamily="34" charset="0"/>
                <a:cs typeface="Times New Roman" panose="02020603050405020304" pitchFamily="18" charset="0"/>
              </a:rPr>
              <a:t> and everyone should be allowed to express themselves</a:t>
            </a:r>
            <a:r>
              <a:rPr lang="en-US" kern="100">
                <a:effectLst/>
                <a:latin typeface="Calibri" panose="020F0502020204030204" pitchFamily="34" charset="0"/>
                <a:ea typeface="Calibri" panose="020F0502020204030204" pitchFamily="34" charset="0"/>
                <a:cs typeface="Times New Roman" panose="02020603050405020304" pitchFamily="18" charset="0"/>
              </a:rPr>
              <a:t>. Then, answer the following questions:</a:t>
            </a:r>
          </a:p>
          <a:p>
            <a:pPr marL="342900" marR="0" lvl="0" indent="-342900">
              <a:lnSpc>
                <a:spcPct val="200000"/>
              </a:lnSpc>
              <a:spcBef>
                <a:spcPts val="10"/>
              </a:spcBef>
              <a:spcAft>
                <a:spcPts val="800"/>
              </a:spcAft>
              <a:buAutoNum type="arabicPeriod"/>
            </a:pPr>
            <a:r>
              <a:rPr lang="en-US" sz="1400" kern="100">
                <a:effectLst/>
                <a:latin typeface="Calibri" panose="020F0502020204030204" pitchFamily="34" charset="0"/>
                <a:ea typeface="Calibri" panose="020F0502020204030204" pitchFamily="34" charset="0"/>
                <a:cs typeface="Times New Roman" panose="02020603050405020304" pitchFamily="18" charset="0"/>
              </a:rPr>
              <a:t>What is working for our team, that we should </a:t>
            </a:r>
            <a:r>
              <a:rPr lang="en-US" sz="1400" b="1" kern="10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CONTINUE</a:t>
            </a:r>
            <a:r>
              <a:rPr lang="en-US" sz="1400" b="1" kern="100">
                <a:effectLst/>
                <a:latin typeface="Calibri" panose="020F0502020204030204" pitchFamily="34" charset="0"/>
                <a:ea typeface="Calibri" panose="020F0502020204030204" pitchFamily="34" charset="0"/>
                <a:cs typeface="Times New Roman" panose="02020603050405020304" pitchFamily="18" charset="0"/>
              </a:rPr>
              <a:t> </a:t>
            </a:r>
            <a:r>
              <a:rPr lang="en-US" sz="1400" kern="100">
                <a:effectLst/>
                <a:latin typeface="Calibri" panose="020F0502020204030204" pitchFamily="34" charset="0"/>
                <a:ea typeface="Calibri" panose="020F0502020204030204" pitchFamily="34" charset="0"/>
                <a:cs typeface="Times New Roman" panose="02020603050405020304" pitchFamily="18" charset="0"/>
              </a:rPr>
              <a:t>doing (use complete sentences): </a:t>
            </a:r>
          </a:p>
          <a:p>
            <a:pPr marL="342900" marR="0" lvl="0" indent="-342900">
              <a:lnSpc>
                <a:spcPct val="200000"/>
              </a:lnSpc>
              <a:spcBef>
                <a:spcPts val="10"/>
              </a:spcBef>
              <a:spcAft>
                <a:spcPts val="800"/>
              </a:spcAft>
              <a:buAutoNum type="arabicPeriod"/>
            </a:pPr>
            <a:endParaRPr lang="en-US" b="1" kern="10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200000"/>
              </a:lnSpc>
              <a:spcBef>
                <a:spcPts val="10"/>
              </a:spcBef>
              <a:spcAft>
                <a:spcPts val="800"/>
              </a:spcAft>
              <a:buAutoNum type="arabicPeriod"/>
            </a:pPr>
            <a:endParaRPr lang="en-US" b="1" kern="100">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227" name="Google Shape;227;p28">
            <a:extLst>
              <a:ext uri="{FF2B5EF4-FFF2-40B4-BE49-F238E27FC236}">
                <a16:creationId xmlns:a16="http://schemas.microsoft.com/office/drawing/2014/main" id="{2DB63F97-B69C-7121-C1E1-449C1C337866}"/>
              </a:ext>
            </a:extLst>
          </p:cNvPr>
          <p:cNvSpPr txBox="1">
            <a:spLocks noGrp="1" noChangeAspect="1"/>
          </p:cNvSpPr>
          <p:nvPr>
            <p:ph type="subTitle" idx="3"/>
          </p:nvPr>
        </p:nvSpPr>
        <p:spPr>
          <a:xfrm>
            <a:off x="5936974" y="9605247"/>
            <a:ext cx="1219200" cy="333883"/>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a:t>Page:</a:t>
            </a:r>
            <a:endParaRPr/>
          </a:p>
        </p:txBody>
      </p:sp>
      <p:sp>
        <p:nvSpPr>
          <p:cNvPr id="5" name="TextBox 4">
            <a:extLst>
              <a:ext uri="{FF2B5EF4-FFF2-40B4-BE49-F238E27FC236}">
                <a16:creationId xmlns:a16="http://schemas.microsoft.com/office/drawing/2014/main" id="{E1BCAB55-CD29-8287-0FFE-83FD2611F5F1}"/>
              </a:ext>
            </a:extLst>
          </p:cNvPr>
          <p:cNvSpPr txBox="1">
            <a:spLocks noChangeAspect="1"/>
          </p:cNvSpPr>
          <p:nvPr/>
        </p:nvSpPr>
        <p:spPr>
          <a:xfrm>
            <a:off x="95526" y="4599609"/>
            <a:ext cx="6789487" cy="382092"/>
          </a:xfrm>
          <a:prstGeom prst="rect">
            <a:avLst/>
          </a:prstGeom>
          <a:noFill/>
        </p:spPr>
        <p:txBody>
          <a:bodyPr wrap="none" rtlCol="0">
            <a:spAutoFit/>
          </a:bodyPr>
          <a:lstStyle/>
          <a:p>
            <a:pPr marL="0" marR="0">
              <a:lnSpc>
                <a:spcPct val="150000"/>
              </a:lnSpc>
              <a:spcBef>
                <a:spcPts val="10"/>
              </a:spcBef>
              <a:spcAft>
                <a:spcPts val="0"/>
              </a:spcAft>
            </a:pPr>
            <a:r>
              <a:rPr lang="en-US" b="1" kern="100">
                <a:effectLst/>
                <a:latin typeface="Calibri" panose="020F0502020204030204" pitchFamily="34" charset="0"/>
                <a:ea typeface="Calibri" panose="020F0502020204030204" pitchFamily="34" charset="0"/>
                <a:cs typeface="Times New Roman" panose="02020603050405020304" pitchFamily="18" charset="0"/>
              </a:rPr>
              <a:t>2. </a:t>
            </a:r>
            <a:r>
              <a:rPr lang="en-US" kern="100">
                <a:effectLst/>
                <a:latin typeface="Calibri" panose="020F0502020204030204" pitchFamily="34" charset="0"/>
                <a:ea typeface="Calibri" panose="020F0502020204030204" pitchFamily="34" charset="0"/>
                <a:cs typeface="Times New Roman" panose="02020603050405020304" pitchFamily="18" charset="0"/>
              </a:rPr>
              <a:t>What is not working for our team, that we should </a:t>
            </a:r>
            <a:r>
              <a:rPr lang="en-US" b="1" kern="100">
                <a:solidFill>
                  <a:schemeClr val="tx2">
                    <a:lumMod val="75000"/>
                  </a:schemeClr>
                </a:solidFill>
                <a:effectLst/>
                <a:latin typeface="Calibri" panose="020F0502020204030204" pitchFamily="34" charset="0"/>
                <a:ea typeface="Calibri" panose="020F0502020204030204" pitchFamily="34" charset="0"/>
                <a:cs typeface="Times New Roman" panose="02020603050405020304" pitchFamily="18" charset="0"/>
              </a:rPr>
              <a:t>STOP</a:t>
            </a:r>
            <a:r>
              <a:rPr lang="en-US" b="1" kern="100">
                <a:effectLst/>
                <a:latin typeface="Calibri" panose="020F0502020204030204" pitchFamily="34" charset="0"/>
                <a:ea typeface="Calibri" panose="020F0502020204030204" pitchFamily="34" charset="0"/>
                <a:cs typeface="Times New Roman" panose="02020603050405020304" pitchFamily="18" charset="0"/>
              </a:rPr>
              <a:t> </a:t>
            </a:r>
            <a:r>
              <a:rPr lang="en-US" kern="100">
                <a:effectLst/>
                <a:latin typeface="Calibri" panose="020F0502020204030204" pitchFamily="34" charset="0"/>
                <a:ea typeface="Calibri" panose="020F0502020204030204" pitchFamily="34" charset="0"/>
                <a:cs typeface="Times New Roman" panose="02020603050405020304" pitchFamily="18" charset="0"/>
              </a:rPr>
              <a:t>doing (use complete sentences):</a:t>
            </a:r>
          </a:p>
        </p:txBody>
      </p:sp>
      <p:sp>
        <p:nvSpPr>
          <p:cNvPr id="9" name="TextBox 8">
            <a:extLst>
              <a:ext uri="{FF2B5EF4-FFF2-40B4-BE49-F238E27FC236}">
                <a16:creationId xmlns:a16="http://schemas.microsoft.com/office/drawing/2014/main" id="{7F6E19E9-AF4F-C202-E14B-ADCE113DA9AA}"/>
              </a:ext>
            </a:extLst>
          </p:cNvPr>
          <p:cNvSpPr txBox="1"/>
          <p:nvPr/>
        </p:nvSpPr>
        <p:spPr>
          <a:xfrm>
            <a:off x="231913" y="92765"/>
            <a:ext cx="6950765" cy="1446550"/>
          </a:xfrm>
          <a:prstGeom prst="rect">
            <a:avLst/>
          </a:prstGeom>
          <a:noFill/>
        </p:spPr>
        <p:txBody>
          <a:bodyPr wrap="square" numCol="2">
            <a:spAutoFit/>
          </a:bodyPr>
          <a:lstStyle/>
          <a:p>
            <a:pPr marL="0" marR="0">
              <a:spcBef>
                <a:spcPts val="0"/>
              </a:spcBef>
              <a:spcAft>
                <a:spcPts val="800"/>
              </a:spcAft>
            </a:pPr>
            <a:r>
              <a:rPr lang="en-US" sz="2400" b="1" kern="100">
                <a:effectLst/>
                <a:latin typeface="Calibri" panose="020F0502020204030204" pitchFamily="34" charset="0"/>
                <a:ea typeface="Calibri" panose="020F0502020204030204" pitchFamily="34" charset="0"/>
                <a:cs typeface="Times New Roman" panose="02020603050405020304" pitchFamily="18" charset="0"/>
              </a:rPr>
              <a:t>Sprint Retrospective</a:t>
            </a:r>
          </a:p>
          <a:p>
            <a:pPr marL="0" marR="0">
              <a:lnSpc>
                <a:spcPct val="150000"/>
              </a:lnSpc>
              <a:spcBef>
                <a:spcPts val="0"/>
              </a:spcBef>
              <a:spcAft>
                <a:spcPts val="800"/>
              </a:spcAft>
            </a:pPr>
            <a:r>
              <a:rPr lang="en-US" sz="16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Sprint #:</a:t>
            </a:r>
          </a:p>
          <a:p>
            <a:pPr marL="0" marR="0">
              <a:lnSpc>
                <a:spcPct val="150000"/>
              </a:lnSpc>
              <a:spcBef>
                <a:spcPts val="0"/>
              </a:spcBef>
              <a:spcAft>
                <a:spcPts val="800"/>
              </a:spcAft>
            </a:pPr>
            <a:r>
              <a:rPr lang="en-US" sz="16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Team:</a:t>
            </a:r>
          </a:p>
          <a:p>
            <a:pPr marL="0" marR="0">
              <a:spcBef>
                <a:spcPts val="0"/>
              </a:spcBef>
              <a:spcAft>
                <a:spcPts val="800"/>
              </a:spcAft>
            </a:pPr>
            <a:endParaRPr lang="en-US" sz="1600" b="1" kern="10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800"/>
              </a:spcAft>
            </a:pPr>
            <a:r>
              <a:rPr lang="en-US" sz="16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Team Members Present:</a:t>
            </a:r>
          </a:p>
          <a:p>
            <a:pPr marL="0" marR="0">
              <a:spcBef>
                <a:spcPts val="0"/>
              </a:spcBef>
              <a:spcAft>
                <a:spcPts val="800"/>
              </a:spcAft>
            </a:pPr>
            <a:r>
              <a:rPr lang="en-US" sz="1200" b="1" kern="100">
                <a:effectLst/>
                <a:latin typeface="Calibri" panose="020F0502020204030204" pitchFamily="34" charset="0"/>
                <a:ea typeface="Calibri" panose="020F0502020204030204" pitchFamily="34" charset="0"/>
                <a:cs typeface="Times New Roman" panose="02020603050405020304" pitchFamily="18" charset="0"/>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AC344889-41BF-A1DC-84CC-DFC1A130D078}"/>
              </a:ext>
            </a:extLst>
          </p:cNvPr>
          <p:cNvSpPr txBox="1"/>
          <p:nvPr/>
        </p:nvSpPr>
        <p:spPr>
          <a:xfrm>
            <a:off x="107122" y="7046843"/>
            <a:ext cx="7356501" cy="523220"/>
          </a:xfrm>
          <a:prstGeom prst="rect">
            <a:avLst/>
          </a:prstGeom>
          <a:noFill/>
        </p:spPr>
        <p:txBody>
          <a:bodyPr wrap="none" rtlCol="0">
            <a:spAutoFit/>
          </a:bodyPr>
          <a:lstStyle/>
          <a:p>
            <a:r>
              <a:rPr lang="en-US" b="1" kern="100">
                <a:effectLst/>
                <a:latin typeface="Calibri" panose="020F0502020204030204" pitchFamily="34" charset="0"/>
                <a:ea typeface="Calibri" panose="020F0502020204030204" pitchFamily="34" charset="0"/>
                <a:cs typeface="Times New Roman" panose="02020603050405020304" pitchFamily="18" charset="0"/>
              </a:rPr>
              <a:t>3. </a:t>
            </a:r>
            <a:r>
              <a:rPr lang="en-US" kern="100">
                <a:effectLst/>
                <a:latin typeface="Calibri" panose="020F0502020204030204" pitchFamily="34" charset="0"/>
                <a:ea typeface="Calibri" panose="020F0502020204030204" pitchFamily="34" charset="0"/>
                <a:cs typeface="Times New Roman" panose="02020603050405020304" pitchFamily="18" charset="0"/>
              </a:rPr>
              <a:t>What do we want to try doing as a team, that we should </a:t>
            </a:r>
            <a:r>
              <a:rPr lang="en-US" b="1" kern="100">
                <a:solidFill>
                  <a:srgbClr val="006600"/>
                </a:solidFill>
                <a:effectLst/>
                <a:latin typeface="Calibri" panose="020F0502020204030204" pitchFamily="34" charset="0"/>
                <a:ea typeface="Calibri" panose="020F0502020204030204" pitchFamily="34" charset="0"/>
                <a:cs typeface="Times New Roman" panose="02020603050405020304" pitchFamily="18" charset="0"/>
              </a:rPr>
              <a:t>START</a:t>
            </a:r>
            <a:r>
              <a:rPr lang="en-US" b="1" kern="100">
                <a:effectLst/>
                <a:latin typeface="Calibri" panose="020F0502020204030204" pitchFamily="34" charset="0"/>
                <a:ea typeface="Calibri" panose="020F0502020204030204" pitchFamily="34" charset="0"/>
                <a:cs typeface="Times New Roman" panose="02020603050405020304" pitchFamily="18" charset="0"/>
              </a:rPr>
              <a:t> </a:t>
            </a:r>
            <a:r>
              <a:rPr lang="en-US" kern="100">
                <a:effectLst/>
                <a:latin typeface="Calibri" panose="020F0502020204030204" pitchFamily="34" charset="0"/>
                <a:ea typeface="Calibri" panose="020F0502020204030204" pitchFamily="34" charset="0"/>
                <a:cs typeface="Times New Roman" panose="02020603050405020304" pitchFamily="18" charset="0"/>
              </a:rPr>
              <a:t>doing (use complete sentences):</a:t>
            </a:r>
          </a:p>
          <a:p>
            <a:r>
              <a:rPr lang="en-US" kern="100">
                <a:latin typeface="Calibri" panose="020F0502020204030204" pitchFamily="34" charset="0"/>
                <a:cs typeface="Times New Roman" panose="02020603050405020304" pitchFamily="18" charset="0"/>
              </a:rPr>
              <a:t>     For Each thing we want to </a:t>
            </a:r>
            <a:r>
              <a:rPr lang="en-US" b="1" kern="100">
                <a:solidFill>
                  <a:schemeClr val="tx2">
                    <a:lumMod val="75000"/>
                  </a:schemeClr>
                </a:solidFill>
                <a:latin typeface="Calibri" panose="020F0502020204030204" pitchFamily="34" charset="0"/>
                <a:cs typeface="Times New Roman" panose="02020603050405020304" pitchFamily="18" charset="0"/>
              </a:rPr>
              <a:t>stop</a:t>
            </a:r>
            <a:r>
              <a:rPr lang="en-US" kern="100">
                <a:latin typeface="Calibri" panose="020F0502020204030204" pitchFamily="34" charset="0"/>
                <a:cs typeface="Times New Roman" panose="02020603050405020304" pitchFamily="18" charset="0"/>
              </a:rPr>
              <a:t> doing, we should have a thing to </a:t>
            </a:r>
            <a:r>
              <a:rPr lang="en-US" b="1" kern="100">
                <a:solidFill>
                  <a:srgbClr val="006600"/>
                </a:solidFill>
                <a:latin typeface="Calibri" panose="020F0502020204030204" pitchFamily="34" charset="0"/>
                <a:cs typeface="Times New Roman" panose="02020603050405020304" pitchFamily="18" charset="0"/>
              </a:rPr>
              <a:t>start</a:t>
            </a:r>
            <a:r>
              <a:rPr lang="en-US" kern="100">
                <a:latin typeface="Calibri" panose="020F0502020204030204" pitchFamily="34" charset="0"/>
                <a:cs typeface="Times New Roman" panose="02020603050405020304" pitchFamily="18" charset="0"/>
              </a:rPr>
              <a:t> that solves the issue!</a:t>
            </a:r>
            <a:endParaRPr lang="en-US"/>
          </a:p>
        </p:txBody>
      </p:sp>
      <p:sp>
        <p:nvSpPr>
          <p:cNvPr id="12" name="TextBox 11">
            <a:extLst>
              <a:ext uri="{FF2B5EF4-FFF2-40B4-BE49-F238E27FC236}">
                <a16:creationId xmlns:a16="http://schemas.microsoft.com/office/drawing/2014/main" id="{D87AEEA1-13F6-B1A2-4045-496E818FEA97}"/>
              </a:ext>
            </a:extLst>
          </p:cNvPr>
          <p:cNvSpPr txBox="1"/>
          <p:nvPr/>
        </p:nvSpPr>
        <p:spPr>
          <a:xfrm>
            <a:off x="174843" y="2865290"/>
            <a:ext cx="7209182" cy="174339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Leaving each person to their own jobs. We have all acknowledged that Kirby the best coder, John is the best builder, and Ryder is the best driver.</a:t>
            </a:r>
          </a:p>
          <a:p>
            <a:r>
              <a:rPr lang="en-US"/>
              <a:t>We preformed pretty well at the CECFC comp on November 1st. We communicated well</a:t>
            </a:r>
          </a:p>
        </p:txBody>
      </p:sp>
      <p:sp>
        <p:nvSpPr>
          <p:cNvPr id="13" name="TextBox 12">
            <a:extLst>
              <a:ext uri="{FF2B5EF4-FFF2-40B4-BE49-F238E27FC236}">
                <a16:creationId xmlns:a16="http://schemas.microsoft.com/office/drawing/2014/main" id="{77CDC382-60ED-EF0C-8E8C-2B1B08D0055F}"/>
              </a:ext>
            </a:extLst>
          </p:cNvPr>
          <p:cNvSpPr txBox="1"/>
          <p:nvPr/>
        </p:nvSpPr>
        <p:spPr>
          <a:xfrm>
            <a:off x="165653" y="5014842"/>
            <a:ext cx="7209182" cy="1967949"/>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N/A</a:t>
            </a:r>
          </a:p>
          <a:p>
            <a:r>
              <a:rPr lang="en-US"/>
              <a:t>Ryder should stop giving </a:t>
            </a:r>
            <a:r>
              <a:rPr lang="en-US" err="1"/>
              <a:t>Mr</a:t>
            </a:r>
            <a:r>
              <a:rPr lang="en-US"/>
              <a:t> </a:t>
            </a:r>
            <a:r>
              <a:rPr lang="en-US" err="1"/>
              <a:t>lyon</a:t>
            </a:r>
            <a:r>
              <a:rPr lang="en-US"/>
              <a:t> bad ideas</a:t>
            </a:r>
          </a:p>
        </p:txBody>
      </p:sp>
      <p:sp>
        <p:nvSpPr>
          <p:cNvPr id="14" name="TextBox 13">
            <a:extLst>
              <a:ext uri="{FF2B5EF4-FFF2-40B4-BE49-F238E27FC236}">
                <a16:creationId xmlns:a16="http://schemas.microsoft.com/office/drawing/2014/main" id="{B238FF17-A6F5-36BE-A19F-47F85DDD12CB}"/>
              </a:ext>
            </a:extLst>
          </p:cNvPr>
          <p:cNvSpPr txBox="1"/>
          <p:nvPr/>
        </p:nvSpPr>
        <p:spPr>
          <a:xfrm>
            <a:off x="185529" y="7600121"/>
            <a:ext cx="7209183" cy="187518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Synergy with other teams, and CECW teams. We should start designing and building parts separately from the robot, giving more time to the coder and driver. This can be done from carefully designing and measuring parts to make sure the part works before it is added to the robot.</a:t>
            </a:r>
          </a:p>
          <a:p>
            <a:endParaRPr lang="en-US"/>
          </a:p>
        </p:txBody>
      </p:sp>
      <p:sp>
        <p:nvSpPr>
          <p:cNvPr id="15" name="TextBox 14">
            <a:extLst>
              <a:ext uri="{FF2B5EF4-FFF2-40B4-BE49-F238E27FC236}">
                <a16:creationId xmlns:a16="http://schemas.microsoft.com/office/drawing/2014/main" id="{40D99CC9-8BEF-F23D-68FD-49CAEB9C005B}"/>
              </a:ext>
            </a:extLst>
          </p:cNvPr>
          <p:cNvSpPr txBox="1"/>
          <p:nvPr/>
        </p:nvSpPr>
        <p:spPr>
          <a:xfrm>
            <a:off x="914400" y="1104899"/>
            <a:ext cx="2431775" cy="381001"/>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500">
                <a:ea typeface="Roboto"/>
              </a:rPr>
              <a:t>37528B</a:t>
            </a:r>
            <a:endParaRPr lang="en-US"/>
          </a:p>
        </p:txBody>
      </p:sp>
      <p:sp>
        <p:nvSpPr>
          <p:cNvPr id="16" name="TextBox 15">
            <a:extLst>
              <a:ext uri="{FF2B5EF4-FFF2-40B4-BE49-F238E27FC236}">
                <a16:creationId xmlns:a16="http://schemas.microsoft.com/office/drawing/2014/main" id="{78327FDA-8F01-8CF3-F3A0-CDBDB358B2E9}"/>
              </a:ext>
            </a:extLst>
          </p:cNvPr>
          <p:cNvSpPr txBox="1"/>
          <p:nvPr/>
        </p:nvSpPr>
        <p:spPr>
          <a:xfrm>
            <a:off x="1106558" y="655983"/>
            <a:ext cx="2246242" cy="39093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3</a:t>
            </a:r>
          </a:p>
        </p:txBody>
      </p:sp>
      <p:sp>
        <p:nvSpPr>
          <p:cNvPr id="17" name="TextBox 16">
            <a:extLst>
              <a:ext uri="{FF2B5EF4-FFF2-40B4-BE49-F238E27FC236}">
                <a16:creationId xmlns:a16="http://schemas.microsoft.com/office/drawing/2014/main" id="{800F67C5-91E9-D614-3A8A-C708F25D1625}"/>
              </a:ext>
            </a:extLst>
          </p:cNvPr>
          <p:cNvSpPr txBox="1"/>
          <p:nvPr/>
        </p:nvSpPr>
        <p:spPr>
          <a:xfrm>
            <a:off x="3717235" y="722243"/>
            <a:ext cx="3611217" cy="828261"/>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Ryder </a:t>
            </a:r>
            <a:r>
              <a:rPr lang="en-US" sz="1600" err="1"/>
              <a:t>Sandstrum</a:t>
            </a:r>
          </a:p>
          <a:p>
            <a:r>
              <a:rPr lang="en-US" sz="1600"/>
              <a:t>John Hopkins</a:t>
            </a:r>
          </a:p>
          <a:p>
            <a:r>
              <a:rPr lang="en-US" sz="1600"/>
              <a:t>Kirby Larson</a:t>
            </a:r>
          </a:p>
        </p:txBody>
      </p:sp>
      <p:sp>
        <p:nvSpPr>
          <p:cNvPr id="18" name="TextBox 17">
            <a:extLst>
              <a:ext uri="{FF2B5EF4-FFF2-40B4-BE49-F238E27FC236}">
                <a16:creationId xmlns:a16="http://schemas.microsoft.com/office/drawing/2014/main" id="{070FB703-91DA-7B5F-B488-280F6313EBEB}"/>
              </a:ext>
            </a:extLst>
          </p:cNvPr>
          <p:cNvSpPr txBox="1"/>
          <p:nvPr/>
        </p:nvSpPr>
        <p:spPr>
          <a:xfrm>
            <a:off x="6453810" y="9515062"/>
            <a:ext cx="934278" cy="44394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64</a:t>
            </a:r>
          </a:p>
        </p:txBody>
      </p:sp>
      <p:sp>
        <p:nvSpPr>
          <p:cNvPr id="20" name="Google Shape;227;p28">
            <a:extLst>
              <a:ext uri="{FF2B5EF4-FFF2-40B4-BE49-F238E27FC236}">
                <a16:creationId xmlns:a16="http://schemas.microsoft.com/office/drawing/2014/main" id="{8F85DC9B-7854-9705-E9BC-08413C222490}"/>
              </a:ext>
            </a:extLst>
          </p:cNvPr>
          <p:cNvSpPr txBox="1">
            <a:spLocks noChangeAspect="1"/>
          </p:cNvSpPr>
          <p:nvPr/>
        </p:nvSpPr>
        <p:spPr>
          <a:xfrm>
            <a:off x="3863010" y="9625125"/>
            <a:ext cx="1219200" cy="33388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1pPr>
            <a:lvl2pPr marL="914400" marR="0" lvl="1"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2pPr>
            <a:lvl3pPr marL="1371600" marR="0" lvl="2"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3pPr>
            <a:lvl4pPr marL="1828800" marR="0" lvl="3"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4pPr>
            <a:lvl5pPr marL="2286000" marR="0" lvl="4"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5pPr>
            <a:lvl6pPr marL="2743200" marR="0" lvl="5"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6pPr>
            <a:lvl7pPr marL="3200400" marR="0" lvl="6"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7pPr>
            <a:lvl8pPr marL="3657600" marR="0" lvl="7"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8pPr>
            <a:lvl9pPr marL="4114800" marR="0" lvl="8"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9pPr>
          </a:lstStyle>
          <a:p>
            <a:pPr marL="0" indent="0">
              <a:buSzPts val="1100"/>
              <a:buFont typeface="Arial"/>
              <a:buNone/>
            </a:pPr>
            <a:r>
              <a:rPr lang="en-US"/>
              <a:t>Date:</a:t>
            </a:r>
          </a:p>
        </p:txBody>
      </p:sp>
      <p:sp>
        <p:nvSpPr>
          <p:cNvPr id="21" name="TextBox 20">
            <a:extLst>
              <a:ext uri="{FF2B5EF4-FFF2-40B4-BE49-F238E27FC236}">
                <a16:creationId xmlns:a16="http://schemas.microsoft.com/office/drawing/2014/main" id="{C5E4039E-A10E-2832-01B1-CD2D92D8DF32}"/>
              </a:ext>
            </a:extLst>
          </p:cNvPr>
          <p:cNvSpPr txBox="1"/>
          <p:nvPr/>
        </p:nvSpPr>
        <p:spPr>
          <a:xfrm>
            <a:off x="4359965" y="9508435"/>
            <a:ext cx="1285462" cy="44394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11-3-25</a:t>
            </a:r>
          </a:p>
        </p:txBody>
      </p:sp>
      <p:pic>
        <p:nvPicPr>
          <p:cNvPr id="6" name="Picture 5" descr="A yellow circle and black squares&#10;&#10;AI-generated content may be incorrect.">
            <a:extLst>
              <a:ext uri="{FF2B5EF4-FFF2-40B4-BE49-F238E27FC236}">
                <a16:creationId xmlns:a16="http://schemas.microsoft.com/office/drawing/2014/main" id="{29BC9F41-BB72-7E0C-2758-9145E6E4236D}"/>
              </a:ext>
            </a:extLst>
          </p:cNvPr>
          <p:cNvPicPr>
            <a:picLocks noChangeAspect="1"/>
          </p:cNvPicPr>
          <p:nvPr/>
        </p:nvPicPr>
        <p:blipFill>
          <a:blip r:embed="rId3"/>
          <a:stretch>
            <a:fillRect/>
          </a:stretch>
        </p:blipFill>
        <p:spPr>
          <a:xfrm>
            <a:off x="7153164" y="-9478"/>
            <a:ext cx="603019" cy="809871"/>
          </a:xfrm>
          <a:prstGeom prst="rect">
            <a:avLst/>
          </a:prstGeom>
        </p:spPr>
      </p:pic>
    </p:spTree>
    <p:extLst>
      <p:ext uri="{BB962C8B-B14F-4D97-AF65-F5344CB8AC3E}">
        <p14:creationId xmlns:p14="http://schemas.microsoft.com/office/powerpoint/2010/main" val="8838733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3">
          <a:extLst>
            <a:ext uri="{FF2B5EF4-FFF2-40B4-BE49-F238E27FC236}">
              <a16:creationId xmlns:a16="http://schemas.microsoft.com/office/drawing/2014/main" id="{DD247067-BB18-9769-947B-401FDB031A88}"/>
            </a:ext>
          </a:extLst>
        </p:cNvPr>
        <p:cNvGrpSpPr/>
        <p:nvPr/>
      </p:nvGrpSpPr>
      <p:grpSpPr>
        <a:xfrm>
          <a:off x="0" y="0"/>
          <a:ext cx="0" cy="0"/>
          <a:chOff x="0" y="0"/>
          <a:chExt cx="0" cy="0"/>
        </a:xfrm>
      </p:grpSpPr>
      <p:sp>
        <p:nvSpPr>
          <p:cNvPr id="17" name="TextBox 16">
            <a:extLst>
              <a:ext uri="{FF2B5EF4-FFF2-40B4-BE49-F238E27FC236}">
                <a16:creationId xmlns:a16="http://schemas.microsoft.com/office/drawing/2014/main" id="{079F2B24-CF00-D908-7378-E08F03B6404D}"/>
              </a:ext>
            </a:extLst>
          </p:cNvPr>
          <p:cNvSpPr txBox="1">
            <a:spLocks/>
          </p:cNvSpPr>
          <p:nvPr/>
        </p:nvSpPr>
        <p:spPr>
          <a:xfrm>
            <a:off x="126511" y="9052560"/>
            <a:ext cx="7321211" cy="1388842"/>
          </a:xfrm>
          <a:prstGeom prst="rect">
            <a:avLst/>
          </a:prstGeom>
          <a:noFill/>
        </p:spPr>
        <p:txBody>
          <a:bodyPr wrap="square">
            <a:spAutoFit/>
          </a:bodyPr>
          <a:lstStyle/>
          <a:p>
            <a:pPr marR="0" lvl="0">
              <a:spcBef>
                <a:spcPts val="0"/>
              </a:spcBef>
              <a:spcAft>
                <a:spcPts val="0"/>
              </a:spcAft>
            </a:pPr>
            <a:r>
              <a:rPr lang="en-US" sz="1600" b="0" i="0" u="none" strike="noStrike">
                <a:solidFill>
                  <a:srgbClr val="000000"/>
                </a:solidFill>
                <a:effectLst/>
                <a:latin typeface="Calibri" panose="020F0502020204030204" pitchFamily="34" charset="0"/>
                <a:cs typeface="Calibri" panose="020F0502020204030204" pitchFamily="34" charset="0"/>
              </a:rPr>
              <a:t>4.     Demonstrate the product that you produced this sprint.</a:t>
            </a:r>
            <a:endParaRPr lang="en-US" sz="1200" kern="100">
              <a:effectLst/>
              <a:latin typeface="Calibri" panose="020F0502020204030204" pitchFamily="34" charset="0"/>
              <a:ea typeface="Calibri" panose="020F0502020204030204" pitchFamily="34" charset="0"/>
              <a:cs typeface="Calibri" panose="020F0502020204030204" pitchFamily="34"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p:txBody>
      </p:sp>
      <p:sp>
        <p:nvSpPr>
          <p:cNvPr id="227" name="Google Shape;227;p28">
            <a:extLst>
              <a:ext uri="{FF2B5EF4-FFF2-40B4-BE49-F238E27FC236}">
                <a16:creationId xmlns:a16="http://schemas.microsoft.com/office/drawing/2014/main" id="{EBEBD77A-0800-68E0-3E39-06D08298EEEA}"/>
              </a:ext>
            </a:extLst>
          </p:cNvPr>
          <p:cNvSpPr txBox="1">
            <a:spLocks noGrp="1"/>
          </p:cNvSpPr>
          <p:nvPr>
            <p:ph type="subTitle" idx="3"/>
          </p:nvPr>
        </p:nvSpPr>
        <p:spPr>
          <a:xfrm>
            <a:off x="5962694" y="9552239"/>
            <a:ext cx="795916" cy="506161"/>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a:t>Page:</a:t>
            </a:r>
            <a:endParaRPr/>
          </a:p>
        </p:txBody>
      </p:sp>
      <p:sp>
        <p:nvSpPr>
          <p:cNvPr id="2" name="TextBox 1">
            <a:extLst>
              <a:ext uri="{FF2B5EF4-FFF2-40B4-BE49-F238E27FC236}">
                <a16:creationId xmlns:a16="http://schemas.microsoft.com/office/drawing/2014/main" id="{EBE9B71C-A844-B00A-5F1E-A11B9BCC80DB}"/>
              </a:ext>
            </a:extLst>
          </p:cNvPr>
          <p:cNvSpPr txBox="1">
            <a:spLocks noChangeAspect="1"/>
          </p:cNvSpPr>
          <p:nvPr/>
        </p:nvSpPr>
        <p:spPr>
          <a:xfrm>
            <a:off x="126500" y="1697528"/>
            <a:ext cx="7645900" cy="1696618"/>
          </a:xfrm>
          <a:prstGeom prst="rect">
            <a:avLst/>
          </a:prstGeom>
          <a:noFill/>
        </p:spPr>
        <p:txBody>
          <a:bodyPr wrap="square">
            <a:spAutoFit/>
          </a:bodyPr>
          <a:lstStyle/>
          <a:p>
            <a:pPr marL="342900" marR="0" lvl="0" indent="-342900">
              <a:spcBef>
                <a:spcPts val="0"/>
              </a:spcBef>
              <a:spcAft>
                <a:spcPts val="0"/>
              </a:spcAft>
              <a:buFont typeface="+mj-lt"/>
              <a:buAutoNum type="arabicPeriod"/>
            </a:pPr>
            <a:r>
              <a:rPr lang="en-US" sz="1600" b="0" i="0" u="none" strike="noStrike">
                <a:solidFill>
                  <a:srgbClr val="000000"/>
                </a:solidFill>
                <a:effectLst/>
                <a:latin typeface="Calibri" panose="020F0502020204030204" pitchFamily="34" charset="0"/>
                <a:cs typeface="Calibri" panose="020F0502020204030204" pitchFamily="34" charset="0"/>
              </a:rPr>
              <a:t>Using complete sentences, give a summary of what your team accomplished this sprint. Also, identify which </a:t>
            </a:r>
            <a:r>
              <a:rPr lang="en-US" sz="1600" b="1" i="0" u="none" strike="noStrike">
                <a:solidFill>
                  <a:srgbClr val="000000"/>
                </a:solidFill>
                <a:effectLst/>
                <a:latin typeface="Calibri" panose="020F0502020204030204" pitchFamily="34" charset="0"/>
                <a:cs typeface="Calibri" panose="020F0502020204030204" pitchFamily="34" charset="0"/>
              </a:rPr>
              <a:t>product backlog </a:t>
            </a:r>
            <a:r>
              <a:rPr lang="en-US" sz="1600" b="0" i="0" u="none" strike="noStrike">
                <a:solidFill>
                  <a:srgbClr val="000000"/>
                </a:solidFill>
                <a:effectLst/>
                <a:latin typeface="Calibri" panose="020F0502020204030204" pitchFamily="34" charset="0"/>
                <a:cs typeface="Calibri" panose="020F0502020204030204" pitchFamily="34" charset="0"/>
              </a:rPr>
              <a:t>items you fully completed:</a:t>
            </a:r>
            <a:endParaRPr lang="en-US" sz="1200" kern="100">
              <a:effectLst/>
              <a:latin typeface="Calibri" panose="020F0502020204030204" pitchFamily="34" charset="0"/>
              <a:ea typeface="Calibri" panose="020F0502020204030204" pitchFamily="34" charset="0"/>
              <a:cs typeface="Calibri" panose="020F0502020204030204" pitchFamily="34"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32603DE2-5509-90E4-2C9F-0036D65C49A2}"/>
              </a:ext>
            </a:extLst>
          </p:cNvPr>
          <p:cNvSpPr txBox="1"/>
          <p:nvPr/>
        </p:nvSpPr>
        <p:spPr>
          <a:xfrm>
            <a:off x="92765" y="6135756"/>
            <a:ext cx="7169427" cy="584775"/>
          </a:xfrm>
          <a:prstGeom prst="rect">
            <a:avLst/>
          </a:prstGeom>
          <a:noFill/>
        </p:spPr>
        <p:txBody>
          <a:bodyPr wrap="square" rtlCol="0">
            <a:spAutoFit/>
          </a:bodyPr>
          <a:lstStyle/>
          <a:p>
            <a:pPr marL="396875" marR="0" lvl="0" indent="-396875">
              <a:spcBef>
                <a:spcPts val="0"/>
              </a:spcBef>
              <a:spcAft>
                <a:spcPts val="0"/>
              </a:spcAft>
            </a:pPr>
            <a:r>
              <a:rPr lang="en-US" sz="1600" b="1" kern="100">
                <a:effectLst/>
                <a:latin typeface="Calibri" panose="020F0502020204030204" pitchFamily="34" charset="0"/>
                <a:ea typeface="Calibri" panose="020F0502020204030204" pitchFamily="34" charset="0"/>
                <a:cs typeface="Times New Roman" panose="02020603050405020304" pitchFamily="18" charset="0"/>
              </a:rPr>
              <a:t>3.     </a:t>
            </a:r>
            <a:r>
              <a:rPr lang="en-US" sz="1600" kern="100">
                <a:effectLst/>
                <a:latin typeface="Calibri" panose="020F0502020204030204" pitchFamily="34" charset="0"/>
                <a:ea typeface="Calibri" panose="020F0502020204030204" pitchFamily="34" charset="0"/>
                <a:cs typeface="Times New Roman" panose="02020603050405020304" pitchFamily="18" charset="0"/>
              </a:rPr>
              <a:t>What sprint backlog items do you need to move back to your product backlog</a:t>
            </a:r>
            <a:r>
              <a:rPr lang="en-US" sz="1600" kern="100">
                <a:latin typeface="Calibri" panose="020F0502020204030204" pitchFamily="34" charset="0"/>
                <a:ea typeface="Calibri" panose="020F0502020204030204" pitchFamily="34" charset="0"/>
                <a:cs typeface="Times New Roman" panose="02020603050405020304" pitchFamily="18" charset="0"/>
              </a:rPr>
              <a:t>? Put them in order of priority, highest priority should be at the top of the list.</a:t>
            </a:r>
            <a:endParaRPr lang="en-US" sz="1400" b="1" kern="100">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DFC651C9-82F5-7372-FDB2-E84C58218ED2}"/>
              </a:ext>
            </a:extLst>
          </p:cNvPr>
          <p:cNvSpPr txBox="1"/>
          <p:nvPr/>
        </p:nvSpPr>
        <p:spPr>
          <a:xfrm>
            <a:off x="154991" y="140174"/>
            <a:ext cx="3608254" cy="1270476"/>
          </a:xfrm>
          <a:prstGeom prst="rect">
            <a:avLst/>
          </a:prstGeom>
          <a:noFill/>
        </p:spPr>
        <p:txBody>
          <a:bodyPr wrap="square" rtlCol="0">
            <a:spAutoFit/>
          </a:bodyPr>
          <a:lstStyle/>
          <a:p>
            <a:pPr marL="0" marR="0">
              <a:lnSpc>
                <a:spcPct val="107000"/>
              </a:lnSpc>
              <a:spcBef>
                <a:spcPts val="0"/>
              </a:spcBef>
              <a:spcAft>
                <a:spcPts val="800"/>
              </a:spcAft>
            </a:pPr>
            <a:r>
              <a:rPr lang="en-US" sz="2400" b="1" kern="10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Sprint Review</a:t>
            </a:r>
            <a:endParaRPr lang="en-US" sz="2400" kern="10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Sprint #: </a:t>
            </a:r>
          </a:p>
          <a:p>
            <a:pPr marL="0" marR="0">
              <a:lnSpc>
                <a:spcPct val="107000"/>
              </a:lnSpc>
              <a:spcBef>
                <a:spcPts val="0"/>
              </a:spcBef>
              <a:spcAft>
                <a:spcPts val="800"/>
              </a:spcAft>
            </a:pPr>
            <a:r>
              <a:rPr lang="en-US" sz="1800" b="1" kern="10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Team:</a:t>
            </a:r>
            <a:endParaRPr lang="en-US" sz="1800">
              <a:solidFill>
                <a:schemeClr val="tx1">
                  <a:lumMod val="65000"/>
                  <a:lumOff val="35000"/>
                </a:schemeClr>
              </a:solidFill>
            </a:endParaRPr>
          </a:p>
        </p:txBody>
      </p:sp>
      <p:sp>
        <p:nvSpPr>
          <p:cNvPr id="8" name="TextBox 7">
            <a:extLst>
              <a:ext uri="{FF2B5EF4-FFF2-40B4-BE49-F238E27FC236}">
                <a16:creationId xmlns:a16="http://schemas.microsoft.com/office/drawing/2014/main" id="{BC69FB46-1922-CC29-529C-5B5B417C62BA}"/>
              </a:ext>
            </a:extLst>
          </p:cNvPr>
          <p:cNvSpPr txBox="1"/>
          <p:nvPr/>
        </p:nvSpPr>
        <p:spPr>
          <a:xfrm>
            <a:off x="3301538" y="601178"/>
            <a:ext cx="4179314" cy="373757"/>
          </a:xfrm>
          <a:prstGeom prst="rect">
            <a:avLst/>
          </a:prstGeom>
          <a:noFill/>
        </p:spPr>
        <p:txBody>
          <a:bodyPr wrap="square" rtlCol="0">
            <a:spAutoFit/>
          </a:bodyPr>
          <a:lstStyle/>
          <a:p>
            <a:pPr marL="0" marR="0">
              <a:lnSpc>
                <a:spcPct val="107000"/>
              </a:lnSpc>
              <a:spcBef>
                <a:spcPts val="0"/>
              </a:spcBef>
              <a:spcAft>
                <a:spcPts val="800"/>
              </a:spcAft>
            </a:pPr>
            <a:r>
              <a:rPr lang="en-US" sz="18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Team Members Present:</a:t>
            </a:r>
            <a:endParaRPr lang="en-US" sz="1800">
              <a:solidFill>
                <a:schemeClr val="tx1">
                  <a:lumMod val="65000"/>
                  <a:lumOff val="35000"/>
                </a:schemeClr>
              </a:solidFill>
            </a:endParaRPr>
          </a:p>
        </p:txBody>
      </p:sp>
      <p:sp>
        <p:nvSpPr>
          <p:cNvPr id="13" name="TextBox 12">
            <a:extLst>
              <a:ext uri="{FF2B5EF4-FFF2-40B4-BE49-F238E27FC236}">
                <a16:creationId xmlns:a16="http://schemas.microsoft.com/office/drawing/2014/main" id="{FA82ECB8-F5CC-E0B7-6008-8BFA022C49C6}"/>
              </a:ext>
            </a:extLst>
          </p:cNvPr>
          <p:cNvSpPr txBox="1">
            <a:spLocks noGrp="1" noRot="1" noChangeAspect="1" noMove="1" noResize="1" noEditPoints="1" noAdjustHandles="1" noChangeArrowheads="1" noChangeShapeType="1"/>
          </p:cNvSpPr>
          <p:nvPr/>
        </p:nvSpPr>
        <p:spPr>
          <a:xfrm>
            <a:off x="126500" y="4023284"/>
            <a:ext cx="7645900" cy="1635063"/>
          </a:xfrm>
          <a:prstGeom prst="rect">
            <a:avLst/>
          </a:prstGeom>
          <a:noFill/>
        </p:spPr>
        <p:txBody>
          <a:bodyPr wrap="square">
            <a:spAutoFit/>
          </a:bodyPr>
          <a:lstStyle/>
          <a:p>
            <a:pPr marR="0" lvl="0">
              <a:spcBef>
                <a:spcPts val="0"/>
              </a:spcBef>
              <a:spcAft>
                <a:spcPts val="0"/>
              </a:spcAft>
            </a:pPr>
            <a:r>
              <a:rPr lang="en-US" sz="1600" b="0" i="0" u="none" strike="noStrike">
                <a:solidFill>
                  <a:srgbClr val="000000"/>
                </a:solidFill>
                <a:effectLst/>
                <a:latin typeface="Calibri" panose="020F0502020204030204" pitchFamily="34" charset="0"/>
                <a:cs typeface="Calibri" panose="020F0502020204030204" pitchFamily="34" charset="0"/>
              </a:rPr>
              <a:t>2.     Using complete sentences, tell me what your sprint goal was, did you meet that goal this sprint, and why you did or did not meet that goal:</a:t>
            </a:r>
            <a:endParaRPr lang="en-US" sz="1200" kern="100">
              <a:effectLst/>
              <a:latin typeface="Calibri" panose="020F0502020204030204" pitchFamily="34" charset="0"/>
              <a:ea typeface="Calibri" panose="020F0502020204030204" pitchFamily="34" charset="0"/>
              <a:cs typeface="Calibri" panose="020F0502020204030204" pitchFamily="34"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D84E5CC7-D0BA-EBAE-D860-50619C2369E5}"/>
              </a:ext>
            </a:extLst>
          </p:cNvPr>
          <p:cNvSpPr txBox="1"/>
          <p:nvPr/>
        </p:nvSpPr>
        <p:spPr>
          <a:xfrm>
            <a:off x="1133062" y="602975"/>
            <a:ext cx="2100468" cy="44394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3</a:t>
            </a:r>
          </a:p>
        </p:txBody>
      </p:sp>
      <p:sp>
        <p:nvSpPr>
          <p:cNvPr id="15" name="TextBox 14">
            <a:extLst>
              <a:ext uri="{FF2B5EF4-FFF2-40B4-BE49-F238E27FC236}">
                <a16:creationId xmlns:a16="http://schemas.microsoft.com/office/drawing/2014/main" id="{7D58BF13-4C69-DF63-1F6F-0211DDBB5404}"/>
              </a:ext>
            </a:extLst>
          </p:cNvPr>
          <p:cNvSpPr txBox="1"/>
          <p:nvPr/>
        </p:nvSpPr>
        <p:spPr>
          <a:xfrm>
            <a:off x="914400" y="1106558"/>
            <a:ext cx="2305878" cy="44394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37528B</a:t>
            </a:r>
            <a:endParaRPr lang="en-US"/>
          </a:p>
        </p:txBody>
      </p:sp>
      <p:sp>
        <p:nvSpPr>
          <p:cNvPr id="16" name="TextBox 15">
            <a:extLst>
              <a:ext uri="{FF2B5EF4-FFF2-40B4-BE49-F238E27FC236}">
                <a16:creationId xmlns:a16="http://schemas.microsoft.com/office/drawing/2014/main" id="{3C3103E6-6B47-7139-B212-E9DF790C8960}"/>
              </a:ext>
            </a:extLst>
          </p:cNvPr>
          <p:cNvSpPr txBox="1"/>
          <p:nvPr/>
        </p:nvSpPr>
        <p:spPr>
          <a:xfrm>
            <a:off x="3412437" y="947532"/>
            <a:ext cx="3955772" cy="602972"/>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fontScale="77500" lnSpcReduction="20000"/>
          </a:bodyPr>
          <a:lstStyle/>
          <a:p>
            <a:r>
              <a:rPr lang="en-US" sz="1600"/>
              <a:t>Ryder </a:t>
            </a:r>
            <a:r>
              <a:rPr lang="en-US" sz="1600" err="1"/>
              <a:t>Sandstrum</a:t>
            </a:r>
          </a:p>
          <a:p>
            <a:r>
              <a:rPr lang="en-US" sz="1600"/>
              <a:t>John Hopkins</a:t>
            </a:r>
          </a:p>
          <a:p>
            <a:r>
              <a:rPr lang="en-US" sz="1600"/>
              <a:t>Kirby Larson</a:t>
            </a:r>
          </a:p>
          <a:p>
            <a:endParaRPr lang="en-US" sz="1600"/>
          </a:p>
        </p:txBody>
      </p:sp>
      <p:sp>
        <p:nvSpPr>
          <p:cNvPr id="6" name="TextBox 5">
            <a:extLst>
              <a:ext uri="{FF2B5EF4-FFF2-40B4-BE49-F238E27FC236}">
                <a16:creationId xmlns:a16="http://schemas.microsoft.com/office/drawing/2014/main" id="{DCB0CC1F-3227-0540-FFB8-F95D1882844D}"/>
              </a:ext>
            </a:extLst>
          </p:cNvPr>
          <p:cNvSpPr txBox="1"/>
          <p:nvPr/>
        </p:nvSpPr>
        <p:spPr>
          <a:xfrm>
            <a:off x="198784" y="4647586"/>
            <a:ext cx="7209182" cy="148424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Start coding the autonomous period for match and skills, and perfect the scoring system.</a:t>
            </a:r>
          </a:p>
          <a:p>
            <a:endParaRPr lang="en-US"/>
          </a:p>
          <a:p>
            <a:r>
              <a:rPr lang="en-US"/>
              <a:t>The code would have worked but was very inconsistent, which we believe we could fix by adding a catch onto our robot to line the intake up into the loader. But the actual scoring system worked quite great, other than often being unreliable.</a:t>
            </a:r>
          </a:p>
          <a:p>
            <a:r>
              <a:rPr lang="en-US"/>
              <a:t>We partially met the goal.</a:t>
            </a:r>
          </a:p>
        </p:txBody>
      </p:sp>
      <p:sp>
        <p:nvSpPr>
          <p:cNvPr id="5" name="TextBox 4">
            <a:extLst>
              <a:ext uri="{FF2B5EF4-FFF2-40B4-BE49-F238E27FC236}">
                <a16:creationId xmlns:a16="http://schemas.microsoft.com/office/drawing/2014/main" id="{BD3263D3-7937-D758-5FC3-C4199AB02C3A}"/>
              </a:ext>
            </a:extLst>
          </p:cNvPr>
          <p:cNvSpPr txBox="1"/>
          <p:nvPr/>
        </p:nvSpPr>
        <p:spPr>
          <a:xfrm>
            <a:off x="198784" y="2279373"/>
            <a:ext cx="7209182" cy="1722783"/>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The last sprint we spent getting ready for the competition and final touches on our robot. The intake worked perfectly (when it wasn’t broken) and most of the rest of the robot was the same.</a:t>
            </a:r>
          </a:p>
        </p:txBody>
      </p:sp>
      <p:sp>
        <p:nvSpPr>
          <p:cNvPr id="12" name="TextBox 11">
            <a:extLst>
              <a:ext uri="{FF2B5EF4-FFF2-40B4-BE49-F238E27FC236}">
                <a16:creationId xmlns:a16="http://schemas.microsoft.com/office/drawing/2014/main" id="{1E2C7E62-9DEE-8038-DFA8-197EB27F44A6}"/>
              </a:ext>
            </a:extLst>
          </p:cNvPr>
          <p:cNvSpPr txBox="1"/>
          <p:nvPr/>
        </p:nvSpPr>
        <p:spPr>
          <a:xfrm>
            <a:off x="212036" y="6705600"/>
            <a:ext cx="7209182" cy="230587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Currently, none.</a:t>
            </a:r>
          </a:p>
        </p:txBody>
      </p:sp>
      <p:sp>
        <p:nvSpPr>
          <p:cNvPr id="18" name="TextBox 17">
            <a:extLst>
              <a:ext uri="{FF2B5EF4-FFF2-40B4-BE49-F238E27FC236}">
                <a16:creationId xmlns:a16="http://schemas.microsoft.com/office/drawing/2014/main" id="{04496540-95BA-3DAA-647C-159EA72BDDDC}"/>
              </a:ext>
            </a:extLst>
          </p:cNvPr>
          <p:cNvSpPr txBox="1"/>
          <p:nvPr/>
        </p:nvSpPr>
        <p:spPr>
          <a:xfrm>
            <a:off x="6493566" y="9448801"/>
            <a:ext cx="934278" cy="44394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44</a:t>
            </a:r>
          </a:p>
        </p:txBody>
      </p:sp>
      <p:pic>
        <p:nvPicPr>
          <p:cNvPr id="10" name="Picture 9" descr="A yellow circle and black squares&#10;&#10;AI-generated content may be incorrect.">
            <a:extLst>
              <a:ext uri="{FF2B5EF4-FFF2-40B4-BE49-F238E27FC236}">
                <a16:creationId xmlns:a16="http://schemas.microsoft.com/office/drawing/2014/main" id="{24322AD9-17A2-41BF-5E93-04C42E8EDB8E}"/>
              </a:ext>
            </a:extLst>
          </p:cNvPr>
          <p:cNvPicPr>
            <a:picLocks noChangeAspect="1"/>
          </p:cNvPicPr>
          <p:nvPr/>
        </p:nvPicPr>
        <p:blipFill>
          <a:blip r:embed="rId3"/>
          <a:stretch>
            <a:fillRect/>
          </a:stretch>
        </p:blipFill>
        <p:spPr>
          <a:xfrm>
            <a:off x="7153164" y="-9478"/>
            <a:ext cx="603019" cy="809871"/>
          </a:xfrm>
          <a:prstGeom prst="rect">
            <a:avLst/>
          </a:prstGeom>
        </p:spPr>
      </p:pic>
    </p:spTree>
    <p:extLst>
      <p:ext uri="{BB962C8B-B14F-4D97-AF65-F5344CB8AC3E}">
        <p14:creationId xmlns:p14="http://schemas.microsoft.com/office/powerpoint/2010/main" val="36381886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2">
          <a:extLst>
            <a:ext uri="{FF2B5EF4-FFF2-40B4-BE49-F238E27FC236}">
              <a16:creationId xmlns:a16="http://schemas.microsoft.com/office/drawing/2014/main" id="{BEAA7881-17C6-3640-A093-79CD322DCE1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4B138F4-B7E8-1E78-5DA6-A6F4AD6CABD6}"/>
              </a:ext>
            </a:extLst>
          </p:cNvPr>
          <p:cNvSpPr txBox="1"/>
          <p:nvPr/>
        </p:nvSpPr>
        <p:spPr>
          <a:xfrm>
            <a:off x="123669" y="1233481"/>
            <a:ext cx="7483125" cy="636008"/>
          </a:xfrm>
          <a:prstGeom prst="rect">
            <a:avLst/>
          </a:prstGeom>
          <a:noFill/>
        </p:spPr>
        <p:txBody>
          <a:bodyPr wrap="square">
            <a:spAutoFit/>
          </a:bodyPr>
          <a:lstStyle/>
          <a:p>
            <a:pPr marL="0" marR="0">
              <a:lnSpc>
                <a:spcPct val="150000"/>
              </a:lnSpc>
              <a:spcBef>
                <a:spcPts val="0"/>
              </a:spcBef>
              <a:spcAft>
                <a:spcPts val="0"/>
              </a:spcAft>
            </a:pPr>
            <a:br>
              <a:rPr lang="en-US" sz="1100" b="1">
                <a:effectLst/>
                <a:latin typeface="Calibri" panose="020F0502020204030204" pitchFamily="34" charset="0"/>
                <a:ea typeface="Calibri" panose="020F0502020204030204" pitchFamily="34" charset="0"/>
                <a:cs typeface="Times New Roman" panose="02020603050405020304" pitchFamily="18" charset="0"/>
              </a:rPr>
            </a:br>
            <a:r>
              <a:rPr lang="en-US" b="1" kern="100">
                <a:effectLst/>
                <a:latin typeface="Calibri" panose="020F0502020204030204" pitchFamily="34" charset="0"/>
                <a:ea typeface="Calibri" panose="020F0502020204030204" pitchFamily="34" charset="0"/>
                <a:cs typeface="Times New Roman" panose="02020603050405020304" pitchFamily="18" charset="0"/>
              </a:rPr>
              <a:t>Product Backlog </a:t>
            </a:r>
            <a:r>
              <a:rPr lang="en-US" kern="100">
                <a:effectLst/>
                <a:latin typeface="Calibri" panose="020F0502020204030204" pitchFamily="34" charset="0"/>
                <a:ea typeface="Calibri" panose="020F0502020204030204" pitchFamily="34" charset="0"/>
                <a:cs typeface="Times New Roman" panose="02020603050405020304" pitchFamily="18" charset="0"/>
              </a:rPr>
              <a:t>(at the start of this sprint, what is your product backlog):</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BA8EDE77-80CE-5D20-7326-DF94BE37F014}"/>
              </a:ext>
            </a:extLst>
          </p:cNvPr>
          <p:cNvSpPr txBox="1"/>
          <p:nvPr/>
        </p:nvSpPr>
        <p:spPr>
          <a:xfrm>
            <a:off x="3356175" y="607508"/>
            <a:ext cx="3734873" cy="342466"/>
          </a:xfrm>
          <a:prstGeom prst="rect">
            <a:avLst/>
          </a:prstGeom>
          <a:noFill/>
        </p:spPr>
        <p:txBody>
          <a:bodyPr wrap="square" rtlCol="0">
            <a:spAutoFit/>
          </a:bodyPr>
          <a:lstStyle/>
          <a:p>
            <a:pPr marL="0" marR="0">
              <a:lnSpc>
                <a:spcPct val="107000"/>
              </a:lnSpc>
              <a:spcBef>
                <a:spcPts val="0"/>
              </a:spcBef>
              <a:spcAft>
                <a:spcPts val="800"/>
              </a:spcAft>
            </a:pPr>
            <a:r>
              <a:rPr lang="en-US" sz="16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Team Members Present:</a:t>
            </a:r>
            <a:endParaRPr lang="en-US" sz="1600">
              <a:solidFill>
                <a:schemeClr val="tx1">
                  <a:lumMod val="65000"/>
                  <a:lumOff val="35000"/>
                </a:schemeClr>
              </a:solidFill>
            </a:endParaRPr>
          </a:p>
        </p:txBody>
      </p:sp>
      <p:sp>
        <p:nvSpPr>
          <p:cNvPr id="8" name="TextBox 7">
            <a:extLst>
              <a:ext uri="{FF2B5EF4-FFF2-40B4-BE49-F238E27FC236}">
                <a16:creationId xmlns:a16="http://schemas.microsoft.com/office/drawing/2014/main" id="{FA83DC13-9AB5-1392-27A6-51D6192FFBD6}"/>
              </a:ext>
            </a:extLst>
          </p:cNvPr>
          <p:cNvSpPr txBox="1"/>
          <p:nvPr/>
        </p:nvSpPr>
        <p:spPr>
          <a:xfrm>
            <a:off x="225286" y="4200939"/>
            <a:ext cx="7142923" cy="752061"/>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We will start coding the autonomous period for match and skills, and perfect the scoring system.</a:t>
            </a:r>
          </a:p>
        </p:txBody>
      </p:sp>
      <p:sp>
        <p:nvSpPr>
          <p:cNvPr id="9" name="TextBox 8">
            <a:extLst>
              <a:ext uri="{FF2B5EF4-FFF2-40B4-BE49-F238E27FC236}">
                <a16:creationId xmlns:a16="http://schemas.microsoft.com/office/drawing/2014/main" id="{6B0A4B50-B573-A842-5657-8ED845ABFE50}"/>
              </a:ext>
            </a:extLst>
          </p:cNvPr>
          <p:cNvSpPr txBox="1"/>
          <p:nvPr/>
        </p:nvSpPr>
        <p:spPr>
          <a:xfrm>
            <a:off x="231912" y="1820287"/>
            <a:ext cx="3239528" cy="2067169"/>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pPr marL="285750" indent="-285750">
              <a:buChar char="•"/>
            </a:pPr>
            <a:r>
              <a:rPr lang="en-US" strike="sngStrike"/>
              <a:t>Design and build drivetrain and </a:t>
            </a:r>
            <a:r>
              <a:rPr lang="en-US" strike="sngStrike" err="1"/>
              <a:t>chasis</a:t>
            </a:r>
            <a:endParaRPr lang="en-US" strike="sngStrike"/>
          </a:p>
          <a:p>
            <a:pPr marL="285750" indent="-285750">
              <a:buChar char="•"/>
            </a:pPr>
            <a:r>
              <a:rPr lang="en-US" strike="sngStrike"/>
              <a:t>Design and build "Scoring system"</a:t>
            </a:r>
          </a:p>
          <a:p>
            <a:pPr marL="285750" indent="-285750">
              <a:buFont typeface="Arial"/>
              <a:buChar char="•"/>
            </a:pPr>
            <a:r>
              <a:rPr lang="en-US" strike="sngStrike" err="1"/>
              <a:t>Mechinism</a:t>
            </a:r>
            <a:r>
              <a:rPr lang="en-US" strike="sngStrike"/>
              <a:t> to take blocks out of loader</a:t>
            </a:r>
          </a:p>
          <a:p>
            <a:pPr marL="285750" indent="-285750">
              <a:buFont typeface="Arial"/>
              <a:buChar char="•"/>
            </a:pPr>
            <a:r>
              <a:rPr lang="en-US"/>
              <a:t>"Pink Notebook"</a:t>
            </a:r>
          </a:p>
          <a:p>
            <a:pPr marL="285750" indent="-285750">
              <a:buFont typeface="Arial"/>
              <a:buChar char="•"/>
            </a:pPr>
            <a:r>
              <a:rPr lang="en-US"/>
              <a:t>"Media Training"</a:t>
            </a:r>
          </a:p>
          <a:p>
            <a:pPr marL="285750" indent="-285750">
              <a:buChar char="•"/>
            </a:pPr>
            <a:r>
              <a:rPr lang="en-US"/>
              <a:t>Fix robot and redesign small parts</a:t>
            </a:r>
          </a:p>
          <a:p>
            <a:pPr marL="285750" indent="-285750">
              <a:buChar char="•"/>
            </a:pPr>
            <a:r>
              <a:rPr lang="en-US"/>
              <a:t>Pneumatics (Unloader, Grabber)</a:t>
            </a:r>
          </a:p>
        </p:txBody>
      </p:sp>
      <p:sp>
        <p:nvSpPr>
          <p:cNvPr id="10" name="TextBox 9">
            <a:extLst>
              <a:ext uri="{FF2B5EF4-FFF2-40B4-BE49-F238E27FC236}">
                <a16:creationId xmlns:a16="http://schemas.microsoft.com/office/drawing/2014/main" id="{9C462216-07E1-9B28-88C4-F7DD995A91D6}"/>
              </a:ext>
            </a:extLst>
          </p:cNvPr>
          <p:cNvSpPr txBox="1"/>
          <p:nvPr/>
        </p:nvSpPr>
        <p:spPr>
          <a:xfrm>
            <a:off x="123135" y="101600"/>
            <a:ext cx="6950765" cy="1692771"/>
          </a:xfrm>
          <a:prstGeom prst="rect">
            <a:avLst/>
          </a:prstGeom>
          <a:noFill/>
        </p:spPr>
        <p:txBody>
          <a:bodyPr wrap="square" numCol="1">
            <a:spAutoFit/>
          </a:bodyPr>
          <a:lstStyle/>
          <a:p>
            <a:pPr marL="0" marR="0">
              <a:spcBef>
                <a:spcPts val="0"/>
              </a:spcBef>
              <a:spcAft>
                <a:spcPts val="800"/>
              </a:spcAft>
            </a:pPr>
            <a:r>
              <a:rPr lang="en-US" sz="2400" b="1" kern="100">
                <a:effectLst/>
                <a:latin typeface="Calibri" panose="020F0502020204030204" pitchFamily="34" charset="0"/>
                <a:ea typeface="Calibri" panose="020F0502020204030204" pitchFamily="34" charset="0"/>
                <a:cs typeface="Times New Roman" panose="02020603050405020304" pitchFamily="18" charset="0"/>
              </a:rPr>
              <a:t>Sprint Plan (Sprint backlog and burndown)</a:t>
            </a:r>
          </a:p>
          <a:p>
            <a:pPr marL="0" marR="0">
              <a:lnSpc>
                <a:spcPct val="150000"/>
              </a:lnSpc>
              <a:spcBef>
                <a:spcPts val="0"/>
              </a:spcBef>
              <a:spcAft>
                <a:spcPts val="800"/>
              </a:spcAft>
            </a:pPr>
            <a:r>
              <a:rPr lang="en-US" sz="16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Sprint #:</a:t>
            </a:r>
          </a:p>
          <a:p>
            <a:pPr marL="0" marR="0">
              <a:lnSpc>
                <a:spcPct val="150000"/>
              </a:lnSpc>
              <a:spcBef>
                <a:spcPts val="0"/>
              </a:spcBef>
              <a:spcAft>
                <a:spcPts val="800"/>
              </a:spcAft>
            </a:pPr>
            <a:r>
              <a:rPr lang="en-US" sz="16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Team:</a:t>
            </a:r>
          </a:p>
          <a:p>
            <a:pPr marL="0" marR="0">
              <a:spcBef>
                <a:spcPts val="0"/>
              </a:spcBef>
              <a:spcAft>
                <a:spcPts val="800"/>
              </a:spcAft>
            </a:pPr>
            <a:r>
              <a:rPr lang="en-US" sz="1200" b="1" kern="100">
                <a:effectLst/>
                <a:latin typeface="Calibri" panose="020F0502020204030204" pitchFamily="34" charset="0"/>
                <a:ea typeface="Calibri" panose="020F0502020204030204" pitchFamily="34" charset="0"/>
                <a:cs typeface="Times New Roman" panose="02020603050405020304" pitchFamily="18" charset="0"/>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25F95431-9573-1350-3574-A9001ED71DB9}"/>
              </a:ext>
            </a:extLst>
          </p:cNvPr>
          <p:cNvSpPr txBox="1"/>
          <p:nvPr/>
        </p:nvSpPr>
        <p:spPr>
          <a:xfrm>
            <a:off x="1013793" y="616226"/>
            <a:ext cx="2246242" cy="39093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4</a:t>
            </a:r>
          </a:p>
        </p:txBody>
      </p:sp>
      <p:sp>
        <p:nvSpPr>
          <p:cNvPr id="12" name="TextBox 11">
            <a:extLst>
              <a:ext uri="{FF2B5EF4-FFF2-40B4-BE49-F238E27FC236}">
                <a16:creationId xmlns:a16="http://schemas.microsoft.com/office/drawing/2014/main" id="{8DECF620-4E3A-BB5D-9075-EE79FEED673D}"/>
              </a:ext>
            </a:extLst>
          </p:cNvPr>
          <p:cNvSpPr txBox="1"/>
          <p:nvPr/>
        </p:nvSpPr>
        <p:spPr>
          <a:xfrm>
            <a:off x="852804" y="1049867"/>
            <a:ext cx="2418520" cy="39093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37528B</a:t>
            </a:r>
          </a:p>
        </p:txBody>
      </p:sp>
      <p:sp>
        <p:nvSpPr>
          <p:cNvPr id="13" name="TextBox 12">
            <a:extLst>
              <a:ext uri="{FF2B5EF4-FFF2-40B4-BE49-F238E27FC236}">
                <a16:creationId xmlns:a16="http://schemas.microsoft.com/office/drawing/2014/main" id="{16D9AF17-97C7-FDDA-9B99-28D521B48F5F}"/>
              </a:ext>
            </a:extLst>
          </p:cNvPr>
          <p:cNvSpPr txBox="1"/>
          <p:nvPr/>
        </p:nvSpPr>
        <p:spPr>
          <a:xfrm>
            <a:off x="3478697" y="947529"/>
            <a:ext cx="3902763" cy="496957"/>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Kirby, John, and Ryder</a:t>
            </a:r>
          </a:p>
        </p:txBody>
      </p:sp>
      <p:sp>
        <p:nvSpPr>
          <p:cNvPr id="14" name="Google Shape;227;p28">
            <a:extLst>
              <a:ext uri="{FF2B5EF4-FFF2-40B4-BE49-F238E27FC236}">
                <a16:creationId xmlns:a16="http://schemas.microsoft.com/office/drawing/2014/main" id="{D192DCC8-4859-B38A-226A-B202785C4104}"/>
              </a:ext>
            </a:extLst>
          </p:cNvPr>
          <p:cNvSpPr txBox="1">
            <a:spLocks noChangeAspect="1"/>
          </p:cNvSpPr>
          <p:nvPr/>
        </p:nvSpPr>
        <p:spPr>
          <a:xfrm>
            <a:off x="5936974" y="9724517"/>
            <a:ext cx="1219200" cy="33388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1pPr>
            <a:lvl2pPr marL="914400" marR="0" lvl="1"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2pPr>
            <a:lvl3pPr marL="1371600" marR="0" lvl="2"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3pPr>
            <a:lvl4pPr marL="1828800" marR="0" lvl="3"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4pPr>
            <a:lvl5pPr marL="2286000" marR="0" lvl="4"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5pPr>
            <a:lvl6pPr marL="2743200" marR="0" lvl="5"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6pPr>
            <a:lvl7pPr marL="3200400" marR="0" lvl="6"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7pPr>
            <a:lvl8pPr marL="3657600" marR="0" lvl="7"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8pPr>
            <a:lvl9pPr marL="4114800" marR="0" lvl="8"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9pPr>
          </a:lstStyle>
          <a:p>
            <a:pPr marL="0" indent="0">
              <a:buSzPts val="1100"/>
              <a:buFont typeface="Arial"/>
              <a:buNone/>
            </a:pPr>
            <a:r>
              <a:rPr lang="en-US"/>
              <a:t>Page:</a:t>
            </a:r>
          </a:p>
        </p:txBody>
      </p:sp>
      <p:sp>
        <p:nvSpPr>
          <p:cNvPr id="15" name="TextBox 14">
            <a:extLst>
              <a:ext uri="{FF2B5EF4-FFF2-40B4-BE49-F238E27FC236}">
                <a16:creationId xmlns:a16="http://schemas.microsoft.com/office/drawing/2014/main" id="{127FD2DF-204E-AE3B-D8ED-189789077666}"/>
              </a:ext>
            </a:extLst>
          </p:cNvPr>
          <p:cNvSpPr txBox="1"/>
          <p:nvPr/>
        </p:nvSpPr>
        <p:spPr>
          <a:xfrm>
            <a:off x="6480866" y="9639852"/>
            <a:ext cx="934278" cy="32467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lnSpcReduction="10000"/>
          </a:bodyPr>
          <a:lstStyle/>
          <a:p>
            <a:r>
              <a:rPr lang="en-US" sz="1600"/>
              <a:t>46</a:t>
            </a:r>
          </a:p>
        </p:txBody>
      </p:sp>
      <p:sp>
        <p:nvSpPr>
          <p:cNvPr id="4" name="TextBox 3">
            <a:extLst>
              <a:ext uri="{FF2B5EF4-FFF2-40B4-BE49-F238E27FC236}">
                <a16:creationId xmlns:a16="http://schemas.microsoft.com/office/drawing/2014/main" id="{29444DE2-A596-6D29-FC9E-B4C5127703C8}"/>
              </a:ext>
            </a:extLst>
          </p:cNvPr>
          <p:cNvSpPr txBox="1"/>
          <p:nvPr/>
        </p:nvSpPr>
        <p:spPr>
          <a:xfrm>
            <a:off x="143845" y="3898900"/>
            <a:ext cx="5914055" cy="523220"/>
          </a:xfrm>
          <a:prstGeom prst="rect">
            <a:avLst/>
          </a:prstGeom>
          <a:noFill/>
        </p:spPr>
        <p:txBody>
          <a:bodyPr wrap="none" rtlCol="0">
            <a:spAutoFit/>
          </a:bodyPr>
          <a:lstStyle/>
          <a:p>
            <a:r>
              <a:rPr lang="en-US" b="1" kern="100">
                <a:effectLst/>
                <a:latin typeface="Calibri" panose="020F0502020204030204" pitchFamily="34" charset="0"/>
                <a:ea typeface="Calibri" panose="020F0502020204030204" pitchFamily="34" charset="0"/>
                <a:cs typeface="Times New Roman" panose="02020603050405020304" pitchFamily="18" charset="0"/>
              </a:rPr>
              <a:t>Sprint Goal </a:t>
            </a:r>
            <a:r>
              <a:rPr lang="en-US" kern="100">
                <a:effectLst/>
                <a:latin typeface="Calibri" panose="020F0502020204030204" pitchFamily="34" charset="0"/>
                <a:ea typeface="Calibri" panose="020F0502020204030204" pitchFamily="34" charset="0"/>
                <a:cs typeface="Times New Roman" panose="02020603050405020304" pitchFamily="18" charset="0"/>
              </a:rPr>
              <a:t>(write in full sentences what concise goal you have for the sprint):</a:t>
            </a:r>
          </a:p>
          <a:p>
            <a:endParaRPr lang="en-US"/>
          </a:p>
        </p:txBody>
      </p:sp>
      <p:sp>
        <p:nvSpPr>
          <p:cNvPr id="6" name="TextBox 5">
            <a:extLst>
              <a:ext uri="{FF2B5EF4-FFF2-40B4-BE49-F238E27FC236}">
                <a16:creationId xmlns:a16="http://schemas.microsoft.com/office/drawing/2014/main" id="{1871132D-8B35-5DC4-3EC6-FCF32D44C2AA}"/>
              </a:ext>
            </a:extLst>
          </p:cNvPr>
          <p:cNvSpPr txBox="1"/>
          <p:nvPr/>
        </p:nvSpPr>
        <p:spPr>
          <a:xfrm>
            <a:off x="147905" y="5041119"/>
            <a:ext cx="7285303" cy="1272143"/>
          </a:xfrm>
          <a:prstGeom prst="rect">
            <a:avLst/>
          </a:prstGeom>
          <a:noFill/>
        </p:spPr>
        <p:txBody>
          <a:bodyPr wrap="square" rtlCol="0">
            <a:spAutoFit/>
          </a:bodyPr>
          <a:lstStyle/>
          <a:p>
            <a:pPr marL="0" marR="0">
              <a:spcBef>
                <a:spcPts val="0"/>
              </a:spcBef>
            </a:pPr>
            <a:r>
              <a:rPr lang="en-US" b="1" kern="100">
                <a:effectLst/>
                <a:latin typeface="Calibri" panose="020F0502020204030204" pitchFamily="34" charset="0"/>
                <a:ea typeface="Calibri" panose="020F0502020204030204" pitchFamily="34" charset="0"/>
                <a:cs typeface="Times New Roman" panose="02020603050405020304" pitchFamily="18" charset="0"/>
              </a:rPr>
              <a:t>Sprint Backlog </a:t>
            </a:r>
            <a:r>
              <a:rPr lang="en-US" kern="100">
                <a:effectLst/>
                <a:latin typeface="Calibri" panose="020F0502020204030204" pitchFamily="34" charset="0"/>
                <a:ea typeface="Calibri" panose="020F0502020204030204" pitchFamily="34" charset="0"/>
                <a:cs typeface="Times New Roman" panose="02020603050405020304" pitchFamily="18" charset="0"/>
              </a:rPr>
              <a:t>/ Burndown (Break product backlog items into sprint backlog items) </a:t>
            </a:r>
          </a:p>
          <a:p>
            <a:pPr marL="0" marR="0">
              <a:lnSpc>
                <a:spcPct val="150000"/>
              </a:lnSpc>
              <a:spcBef>
                <a:spcPts val="0"/>
              </a:spcBef>
            </a:pPr>
            <a:r>
              <a:rPr lang="en-US" b="1" kern="100">
                <a:effectLst/>
                <a:latin typeface="Calibri" panose="020F0502020204030204" pitchFamily="34" charset="0"/>
                <a:ea typeface="Calibri" panose="020F0502020204030204" pitchFamily="34" charset="0"/>
                <a:cs typeface="Times New Roman" panose="02020603050405020304" pitchFamily="18" charset="0"/>
              </a:rPr>
              <a:t>Remember to INDENT sprint backlog items</a:t>
            </a:r>
            <a:r>
              <a:rPr lang="en-US" kern="10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50000"/>
              </a:lnSpc>
              <a:spcBef>
                <a:spcPts val="0"/>
              </a:spcBef>
              <a:spcAft>
                <a:spcPts val="800"/>
              </a:spcAft>
            </a:pPr>
            <a:r>
              <a:rPr lang="en-US" u="sng" kern="100">
                <a:effectLst/>
                <a:latin typeface="Calibri" panose="020F0502020204030204" pitchFamily="34" charset="0"/>
                <a:ea typeface="Calibri" panose="020F0502020204030204" pitchFamily="34" charset="0"/>
                <a:cs typeface="Times New Roman" panose="02020603050405020304" pitchFamily="18" charset="0"/>
              </a:rPr>
              <a:t>Task </a:t>
            </a:r>
            <a:r>
              <a:rPr lang="en-US" kern="100">
                <a:effectLst/>
                <a:latin typeface="Calibri" panose="020F0502020204030204" pitchFamily="34" charset="0"/>
                <a:ea typeface="Calibri" panose="020F0502020204030204" pitchFamily="34" charset="0"/>
                <a:cs typeface="Times New Roman" panose="02020603050405020304" pitchFamily="18" charset="0"/>
              </a:rPr>
              <a:t>                                                                                                           </a:t>
            </a:r>
            <a:r>
              <a:rPr lang="en-US" u="sng" kern="100">
                <a:effectLst/>
                <a:latin typeface="Calibri" panose="020F0502020204030204" pitchFamily="34" charset="0"/>
                <a:ea typeface="Calibri" panose="020F0502020204030204" pitchFamily="34" charset="0"/>
                <a:cs typeface="Times New Roman" panose="02020603050405020304" pitchFamily="18" charset="0"/>
              </a:rPr>
              <a:t>Date and name of who worked on:</a:t>
            </a:r>
            <a:endParaRPr lang="en-US"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16" name="TextBox 15">
            <a:extLst>
              <a:ext uri="{FF2B5EF4-FFF2-40B4-BE49-F238E27FC236}">
                <a16:creationId xmlns:a16="http://schemas.microsoft.com/office/drawing/2014/main" id="{FA1A7933-E60D-166E-738C-3D8E14E1B088}"/>
              </a:ext>
            </a:extLst>
          </p:cNvPr>
          <p:cNvSpPr txBox="1"/>
          <p:nvPr/>
        </p:nvSpPr>
        <p:spPr>
          <a:xfrm>
            <a:off x="4118112" y="1820287"/>
            <a:ext cx="3239528" cy="2067169"/>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pPr marL="285750" indent="-285750">
              <a:buFont typeface="Arial,Sans-Serif"/>
              <a:buChar char="•"/>
            </a:pPr>
            <a:r>
              <a:rPr lang="en-US"/>
              <a:t>Code</a:t>
            </a:r>
          </a:p>
          <a:p>
            <a:pPr marL="742950" lvl="1" indent="-285750">
              <a:buFont typeface="Courier New,monospace"/>
              <a:buChar char="o"/>
            </a:pPr>
            <a:r>
              <a:rPr lang="en-US" strike="sngStrike"/>
              <a:t>Driver Control code</a:t>
            </a:r>
          </a:p>
          <a:p>
            <a:pPr marL="742950" lvl="1" indent="-285750">
              <a:buFont typeface="Courier New,monospace"/>
              <a:buChar char="o"/>
            </a:pPr>
            <a:r>
              <a:rPr lang="en-US" strike="sngStrike"/>
              <a:t>Code motor groups </a:t>
            </a:r>
            <a:r>
              <a:rPr lang="en-US" strike="sngStrike" err="1"/>
              <a:t>etc</a:t>
            </a:r>
            <a:endParaRPr lang="en-US" strike="sngStrike"/>
          </a:p>
          <a:p>
            <a:pPr marL="742950" lvl="1" indent="-285750">
              <a:buFont typeface="Courier New,monospace"/>
              <a:buChar char="o"/>
            </a:pPr>
            <a:r>
              <a:rPr lang="en-US"/>
              <a:t>Skills </a:t>
            </a:r>
          </a:p>
          <a:p>
            <a:pPr marL="742950" lvl="1" indent="-285750">
              <a:buFont typeface="Courier New,monospace"/>
              <a:buChar char="o"/>
            </a:pPr>
            <a:r>
              <a:rPr lang="en-US"/>
              <a:t>Autonomous match</a:t>
            </a:r>
          </a:p>
          <a:p>
            <a:pPr marL="285750" indent="-285750">
              <a:buFont typeface="Arial"/>
              <a:buChar char="•"/>
            </a:pPr>
            <a:r>
              <a:rPr lang="en-US"/>
              <a:t>Stress test the robot (2)</a:t>
            </a:r>
          </a:p>
          <a:p>
            <a:pPr marL="285750" indent="-285750">
              <a:buChar char="•"/>
            </a:pPr>
            <a:r>
              <a:rPr lang="en-US"/>
              <a:t>Strategize skills and matches (2)</a:t>
            </a:r>
          </a:p>
          <a:p>
            <a:pPr marL="285750" indent="-285750">
              <a:buChar char="•"/>
            </a:pPr>
            <a:r>
              <a:rPr lang="en-US"/>
              <a:t>Competition readiness check (2)</a:t>
            </a:r>
          </a:p>
          <a:p>
            <a:pPr marL="285750" indent="-285750">
              <a:buChar char="•"/>
            </a:pPr>
            <a:endParaRPr lang="en-US"/>
          </a:p>
        </p:txBody>
      </p:sp>
      <p:pic>
        <p:nvPicPr>
          <p:cNvPr id="18" name="Picture 17" descr="A yellow circle and black squares&#10;&#10;AI-generated content may be incorrect.">
            <a:extLst>
              <a:ext uri="{FF2B5EF4-FFF2-40B4-BE49-F238E27FC236}">
                <a16:creationId xmlns:a16="http://schemas.microsoft.com/office/drawing/2014/main" id="{F1121533-7824-468E-7406-8C1BABFB59A0}"/>
              </a:ext>
            </a:extLst>
          </p:cNvPr>
          <p:cNvPicPr>
            <a:picLocks noChangeAspect="1"/>
          </p:cNvPicPr>
          <p:nvPr/>
        </p:nvPicPr>
        <p:blipFill>
          <a:blip r:embed="rId3"/>
          <a:stretch>
            <a:fillRect/>
          </a:stretch>
        </p:blipFill>
        <p:spPr>
          <a:xfrm>
            <a:off x="7153164" y="-9478"/>
            <a:ext cx="603019" cy="809871"/>
          </a:xfrm>
          <a:prstGeom prst="rect">
            <a:avLst/>
          </a:prstGeom>
        </p:spPr>
      </p:pic>
      <p:graphicFrame>
        <p:nvGraphicFramePr>
          <p:cNvPr id="7" name="Table 6">
            <a:extLst>
              <a:ext uri="{FF2B5EF4-FFF2-40B4-BE49-F238E27FC236}">
                <a16:creationId xmlns:a16="http://schemas.microsoft.com/office/drawing/2014/main" id="{A640E70C-48BD-2B4D-C7EA-C768175B7703}"/>
              </a:ext>
            </a:extLst>
          </p:cNvPr>
          <p:cNvGraphicFramePr>
            <a:graphicFrameLocks noGrp="1"/>
          </p:cNvGraphicFramePr>
          <p:nvPr>
            <p:extLst>
              <p:ext uri="{D42A27DB-BD31-4B8C-83A1-F6EECF244321}">
                <p14:modId xmlns:p14="http://schemas.microsoft.com/office/powerpoint/2010/main" val="1408903338"/>
              </p:ext>
            </p:extLst>
          </p:nvPr>
        </p:nvGraphicFramePr>
        <p:xfrm>
          <a:off x="233592" y="6027610"/>
          <a:ext cx="7161629" cy="3114040"/>
        </p:xfrm>
        <a:graphic>
          <a:graphicData uri="http://schemas.openxmlformats.org/drawingml/2006/table">
            <a:tbl>
              <a:tblPr firstRow="1" bandRow="1">
                <a:tableStyleId>{E8034E78-7F5D-4C2E-B375-FC64B27BC917}</a:tableStyleId>
              </a:tblPr>
              <a:tblGrid>
                <a:gridCol w="5109960">
                  <a:extLst>
                    <a:ext uri="{9D8B030D-6E8A-4147-A177-3AD203B41FA5}">
                      <a16:colId xmlns:a16="http://schemas.microsoft.com/office/drawing/2014/main" val="3166242673"/>
                    </a:ext>
                  </a:extLst>
                </a:gridCol>
                <a:gridCol w="2051669">
                  <a:extLst>
                    <a:ext uri="{9D8B030D-6E8A-4147-A177-3AD203B41FA5}">
                      <a16:colId xmlns:a16="http://schemas.microsoft.com/office/drawing/2014/main" val="737848572"/>
                    </a:ext>
                  </a:extLst>
                </a:gridCol>
              </a:tblGrid>
              <a:tr h="370840">
                <a:tc>
                  <a:txBody>
                    <a:bodyPr/>
                    <a:lstStyle/>
                    <a:p>
                      <a:r>
                        <a:rPr lang="en-US"/>
                        <a:t>Task</a:t>
                      </a:r>
                    </a:p>
                  </a:txBody>
                  <a:tcPr/>
                </a:tc>
                <a:tc>
                  <a:txBody>
                    <a:bodyPr/>
                    <a:lstStyle/>
                    <a:p>
                      <a:r>
                        <a:rPr lang="en-US"/>
                        <a:t>Date of completion</a:t>
                      </a:r>
                    </a:p>
                  </a:txBody>
                  <a:tcPr/>
                </a:tc>
                <a:extLst>
                  <a:ext uri="{0D108BD9-81ED-4DB2-BD59-A6C34878D82A}">
                    <a16:rowId xmlns:a16="http://schemas.microsoft.com/office/drawing/2014/main" val="2868160612"/>
                  </a:ext>
                </a:extLst>
              </a:tr>
              <a:tr h="370840">
                <a:tc>
                  <a:txBody>
                    <a:bodyPr/>
                    <a:lstStyle/>
                    <a:p>
                      <a:endParaRPr lang="en-US">
                        <a:solidFill>
                          <a:schemeClr val="tx1"/>
                        </a:solidFill>
                      </a:endParaRPr>
                    </a:p>
                    <a:p>
                      <a:pPr lvl="0">
                        <a:buNone/>
                      </a:pPr>
                      <a:r>
                        <a:rPr lang="en-US">
                          <a:solidFill>
                            <a:schemeClr val="tx1"/>
                          </a:solidFill>
                        </a:rPr>
                        <a:t>Fix intake reliability issues</a:t>
                      </a:r>
                    </a:p>
                  </a:txBody>
                  <a:tcPr/>
                </a:tc>
                <a:tc>
                  <a:txBody>
                    <a:bodyPr/>
                    <a:lstStyle/>
                    <a:p>
                      <a:pPr lvl="0">
                        <a:buNone/>
                      </a:pPr>
                      <a:r>
                        <a:rPr lang="en-US" sz="1400" b="0" i="0" u="none" strike="noStrike" noProof="0">
                          <a:solidFill>
                            <a:schemeClr val="tx1"/>
                          </a:solidFill>
                          <a:latin typeface="Arial"/>
                        </a:rPr>
                        <a:t>11-19-25 John</a:t>
                      </a:r>
                      <a:endParaRPr lang="en-US" sz="1400" b="0" i="0" u="none" strike="noStrike" noProof="0">
                        <a:solidFill>
                          <a:srgbClr val="FFFFFF"/>
                        </a:solidFill>
                        <a:latin typeface="Arial"/>
                      </a:endParaRPr>
                    </a:p>
                  </a:txBody>
                  <a:tcPr/>
                </a:tc>
                <a:extLst>
                  <a:ext uri="{0D108BD9-81ED-4DB2-BD59-A6C34878D82A}">
                    <a16:rowId xmlns:a16="http://schemas.microsoft.com/office/drawing/2014/main" val="1330840395"/>
                  </a:ext>
                </a:extLst>
              </a:tr>
              <a:tr h="370840">
                <a:tc>
                  <a:txBody>
                    <a:bodyPr/>
                    <a:lstStyle/>
                    <a:p>
                      <a:r>
                        <a:rPr lang="en-US">
                          <a:solidFill>
                            <a:schemeClr val="tx1"/>
                          </a:solidFill>
                        </a:rPr>
                        <a:t>Fix goal alignment issues</a:t>
                      </a:r>
                    </a:p>
                  </a:txBody>
                  <a:tcPr/>
                </a:tc>
                <a:tc>
                  <a:txBody>
                    <a:bodyPr/>
                    <a:lstStyle/>
                    <a:p>
                      <a:r>
                        <a:rPr lang="en-US">
                          <a:solidFill>
                            <a:schemeClr val="tx1"/>
                          </a:solidFill>
                        </a:rPr>
                        <a:t>11-6-25 Ryder</a:t>
                      </a:r>
                    </a:p>
                  </a:txBody>
                  <a:tcPr/>
                </a:tc>
                <a:extLst>
                  <a:ext uri="{0D108BD9-81ED-4DB2-BD59-A6C34878D82A}">
                    <a16:rowId xmlns:a16="http://schemas.microsoft.com/office/drawing/2014/main" val="1522041080"/>
                  </a:ext>
                </a:extLst>
              </a:tr>
              <a:tr h="370840">
                <a:tc>
                  <a:txBody>
                    <a:bodyPr/>
                    <a:lstStyle/>
                    <a:p>
                      <a:r>
                        <a:rPr lang="en-US">
                          <a:solidFill>
                            <a:schemeClr val="tx1"/>
                          </a:solidFill>
                        </a:rPr>
                        <a:t>Fix programming issues</a:t>
                      </a:r>
                    </a:p>
                  </a:txBody>
                  <a:tcPr/>
                </a:tc>
                <a:tc>
                  <a:txBody>
                    <a:bodyPr/>
                    <a:lstStyle/>
                    <a:p>
                      <a:endParaRPr lang="en-US">
                        <a:solidFill>
                          <a:schemeClr val="tx1"/>
                        </a:solidFill>
                      </a:endParaRPr>
                    </a:p>
                  </a:txBody>
                  <a:tcPr/>
                </a:tc>
                <a:extLst>
                  <a:ext uri="{0D108BD9-81ED-4DB2-BD59-A6C34878D82A}">
                    <a16:rowId xmlns:a16="http://schemas.microsoft.com/office/drawing/2014/main" val="278907492"/>
                  </a:ext>
                </a:extLst>
              </a:tr>
              <a:tr h="370840">
                <a:tc>
                  <a:txBody>
                    <a:bodyPr/>
                    <a:lstStyle/>
                    <a:p>
                      <a:endParaRPr lang="en-US">
                        <a:solidFill>
                          <a:schemeClr val="tx1"/>
                        </a:solidFill>
                      </a:endParaRPr>
                    </a:p>
                  </a:txBody>
                  <a:tcPr/>
                </a:tc>
                <a:tc>
                  <a:txBody>
                    <a:bodyPr/>
                    <a:lstStyle/>
                    <a:p>
                      <a:endParaRPr lang="en-US">
                        <a:solidFill>
                          <a:schemeClr val="tx1"/>
                        </a:solidFill>
                      </a:endParaRPr>
                    </a:p>
                  </a:txBody>
                  <a:tcPr/>
                </a:tc>
                <a:extLst>
                  <a:ext uri="{0D108BD9-81ED-4DB2-BD59-A6C34878D82A}">
                    <a16:rowId xmlns:a16="http://schemas.microsoft.com/office/drawing/2014/main" val="2927639873"/>
                  </a:ext>
                </a:extLst>
              </a:tr>
              <a:tr h="370840">
                <a:tc>
                  <a:txBody>
                    <a:bodyPr/>
                    <a:lstStyle/>
                    <a:p>
                      <a:endParaRPr lang="en-US">
                        <a:solidFill>
                          <a:schemeClr val="tx1"/>
                        </a:solidFill>
                      </a:endParaRPr>
                    </a:p>
                  </a:txBody>
                  <a:tcPr/>
                </a:tc>
                <a:tc>
                  <a:txBody>
                    <a:bodyPr/>
                    <a:lstStyle/>
                    <a:p>
                      <a:endParaRPr lang="en-US">
                        <a:solidFill>
                          <a:schemeClr val="tx1"/>
                        </a:solidFill>
                      </a:endParaRPr>
                    </a:p>
                  </a:txBody>
                  <a:tcPr/>
                </a:tc>
                <a:extLst>
                  <a:ext uri="{0D108BD9-81ED-4DB2-BD59-A6C34878D82A}">
                    <a16:rowId xmlns:a16="http://schemas.microsoft.com/office/drawing/2014/main" val="1894795898"/>
                  </a:ext>
                </a:extLst>
              </a:tr>
              <a:tr h="370840">
                <a:tc>
                  <a:txBody>
                    <a:bodyPr/>
                    <a:lstStyle/>
                    <a:p>
                      <a:endParaRPr lang="en-US">
                        <a:solidFill>
                          <a:schemeClr val="tx1"/>
                        </a:solidFill>
                      </a:endParaRPr>
                    </a:p>
                  </a:txBody>
                  <a:tcPr/>
                </a:tc>
                <a:tc>
                  <a:txBody>
                    <a:bodyPr/>
                    <a:lstStyle/>
                    <a:p>
                      <a:endParaRPr lang="en-US">
                        <a:solidFill>
                          <a:schemeClr val="tx1"/>
                        </a:solidFill>
                      </a:endParaRPr>
                    </a:p>
                  </a:txBody>
                  <a:tcPr/>
                </a:tc>
                <a:extLst>
                  <a:ext uri="{0D108BD9-81ED-4DB2-BD59-A6C34878D82A}">
                    <a16:rowId xmlns:a16="http://schemas.microsoft.com/office/drawing/2014/main" val="1348912849"/>
                  </a:ext>
                </a:extLst>
              </a:tr>
              <a:tr h="370840">
                <a:tc>
                  <a:txBody>
                    <a:bodyPr/>
                    <a:lstStyle/>
                    <a:p>
                      <a:endParaRPr lang="en-US">
                        <a:solidFill>
                          <a:schemeClr val="tx1"/>
                        </a:solidFill>
                      </a:endParaRPr>
                    </a:p>
                  </a:txBody>
                  <a:tcPr/>
                </a:tc>
                <a:tc>
                  <a:txBody>
                    <a:bodyPr/>
                    <a:lstStyle/>
                    <a:p>
                      <a:endParaRPr lang="en-US">
                        <a:solidFill>
                          <a:schemeClr val="tx1"/>
                        </a:solidFill>
                      </a:endParaRPr>
                    </a:p>
                  </a:txBody>
                  <a:tcPr/>
                </a:tc>
                <a:extLst>
                  <a:ext uri="{0D108BD9-81ED-4DB2-BD59-A6C34878D82A}">
                    <a16:rowId xmlns:a16="http://schemas.microsoft.com/office/drawing/2014/main" val="2377765541"/>
                  </a:ext>
                </a:extLst>
              </a:tr>
            </a:tbl>
          </a:graphicData>
        </a:graphic>
      </p:graphicFrame>
    </p:spTree>
    <p:extLst>
      <p:ext uri="{BB962C8B-B14F-4D97-AF65-F5344CB8AC3E}">
        <p14:creationId xmlns:p14="http://schemas.microsoft.com/office/powerpoint/2010/main" val="2616437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2"/>
        <p:cNvGrpSpPr/>
        <p:nvPr/>
      </p:nvGrpSpPr>
      <p:grpSpPr>
        <a:xfrm>
          <a:off x="0" y="0"/>
          <a:ext cx="0" cy="0"/>
          <a:chOff x="0" y="0"/>
          <a:chExt cx="0" cy="0"/>
        </a:xfrm>
      </p:grpSpPr>
      <p:sp>
        <p:nvSpPr>
          <p:cNvPr id="3" name="TextBox 2">
            <a:extLst>
              <a:ext uri="{FF2B5EF4-FFF2-40B4-BE49-F238E27FC236}">
                <a16:creationId xmlns:a16="http://schemas.microsoft.com/office/drawing/2014/main" id="{6051D786-C7F1-E8C4-3BDE-69F2E27DEFAC}"/>
              </a:ext>
            </a:extLst>
          </p:cNvPr>
          <p:cNvSpPr txBox="1"/>
          <p:nvPr/>
        </p:nvSpPr>
        <p:spPr>
          <a:xfrm>
            <a:off x="123669" y="1233481"/>
            <a:ext cx="7483125" cy="636008"/>
          </a:xfrm>
          <a:prstGeom prst="rect">
            <a:avLst/>
          </a:prstGeom>
          <a:noFill/>
        </p:spPr>
        <p:txBody>
          <a:bodyPr wrap="square">
            <a:spAutoFit/>
          </a:bodyPr>
          <a:lstStyle/>
          <a:p>
            <a:pPr marL="0" marR="0">
              <a:lnSpc>
                <a:spcPct val="150000"/>
              </a:lnSpc>
              <a:spcBef>
                <a:spcPts val="0"/>
              </a:spcBef>
              <a:spcAft>
                <a:spcPts val="0"/>
              </a:spcAft>
            </a:pPr>
            <a:br>
              <a:rPr lang="en-US" sz="1100" b="1">
                <a:effectLst/>
                <a:latin typeface="Calibri" panose="020F0502020204030204" pitchFamily="34" charset="0"/>
                <a:ea typeface="Calibri" panose="020F0502020204030204" pitchFamily="34" charset="0"/>
                <a:cs typeface="Times New Roman" panose="02020603050405020304" pitchFamily="18" charset="0"/>
              </a:rPr>
            </a:br>
            <a:r>
              <a:rPr lang="en-US" b="1" kern="100">
                <a:effectLst/>
                <a:latin typeface="Calibri" panose="020F0502020204030204" pitchFamily="34" charset="0"/>
                <a:ea typeface="Calibri" panose="020F0502020204030204" pitchFamily="34" charset="0"/>
                <a:cs typeface="Times New Roman" panose="02020603050405020304" pitchFamily="18" charset="0"/>
              </a:rPr>
              <a:t>Product Backlog </a:t>
            </a:r>
            <a:r>
              <a:rPr lang="en-US" kern="100">
                <a:effectLst/>
                <a:latin typeface="Calibri" panose="020F0502020204030204" pitchFamily="34" charset="0"/>
                <a:ea typeface="Calibri" panose="020F0502020204030204" pitchFamily="34" charset="0"/>
                <a:cs typeface="Times New Roman" panose="02020603050405020304" pitchFamily="18" charset="0"/>
              </a:rPr>
              <a:t>(at the start of this sprint, what is your product backlog):</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4ABD6CD-B5D8-9FBB-87A8-FBC9804287F8}"/>
              </a:ext>
            </a:extLst>
          </p:cNvPr>
          <p:cNvSpPr txBox="1"/>
          <p:nvPr/>
        </p:nvSpPr>
        <p:spPr>
          <a:xfrm>
            <a:off x="3356175" y="607508"/>
            <a:ext cx="3734873" cy="342466"/>
          </a:xfrm>
          <a:prstGeom prst="rect">
            <a:avLst/>
          </a:prstGeom>
          <a:noFill/>
        </p:spPr>
        <p:txBody>
          <a:bodyPr wrap="square" rtlCol="0">
            <a:spAutoFit/>
          </a:bodyPr>
          <a:lstStyle/>
          <a:p>
            <a:pPr marL="0" marR="0">
              <a:lnSpc>
                <a:spcPct val="107000"/>
              </a:lnSpc>
              <a:spcBef>
                <a:spcPts val="0"/>
              </a:spcBef>
              <a:spcAft>
                <a:spcPts val="800"/>
              </a:spcAft>
            </a:pPr>
            <a:r>
              <a:rPr lang="en-US" sz="16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Team Members Present:</a:t>
            </a:r>
            <a:endParaRPr lang="en-US" sz="1600">
              <a:solidFill>
                <a:schemeClr val="tx1">
                  <a:lumMod val="65000"/>
                  <a:lumOff val="35000"/>
                </a:schemeClr>
              </a:solidFill>
            </a:endParaRPr>
          </a:p>
        </p:txBody>
      </p:sp>
      <p:sp>
        <p:nvSpPr>
          <p:cNvPr id="8" name="TextBox 7">
            <a:extLst>
              <a:ext uri="{FF2B5EF4-FFF2-40B4-BE49-F238E27FC236}">
                <a16:creationId xmlns:a16="http://schemas.microsoft.com/office/drawing/2014/main" id="{E73D0743-8976-F47C-D68B-A93FC7A514AD}"/>
              </a:ext>
            </a:extLst>
          </p:cNvPr>
          <p:cNvSpPr txBox="1"/>
          <p:nvPr/>
        </p:nvSpPr>
        <p:spPr>
          <a:xfrm>
            <a:off x="225286" y="4200939"/>
            <a:ext cx="7142923" cy="752061"/>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endParaRPr lang="en-US"/>
          </a:p>
        </p:txBody>
      </p:sp>
      <p:sp>
        <p:nvSpPr>
          <p:cNvPr id="9" name="TextBox 8">
            <a:extLst>
              <a:ext uri="{FF2B5EF4-FFF2-40B4-BE49-F238E27FC236}">
                <a16:creationId xmlns:a16="http://schemas.microsoft.com/office/drawing/2014/main" id="{A90B7349-689F-8BA2-9732-6C77138AAEF8}"/>
              </a:ext>
            </a:extLst>
          </p:cNvPr>
          <p:cNvSpPr txBox="1"/>
          <p:nvPr/>
        </p:nvSpPr>
        <p:spPr>
          <a:xfrm>
            <a:off x="231912" y="1871868"/>
            <a:ext cx="7142923" cy="1981201"/>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endParaRPr lang="en-US"/>
          </a:p>
        </p:txBody>
      </p:sp>
      <p:sp>
        <p:nvSpPr>
          <p:cNvPr id="10" name="TextBox 9">
            <a:extLst>
              <a:ext uri="{FF2B5EF4-FFF2-40B4-BE49-F238E27FC236}">
                <a16:creationId xmlns:a16="http://schemas.microsoft.com/office/drawing/2014/main" id="{B8BCF8EF-3059-9D80-91D5-05AC7E20F18A}"/>
              </a:ext>
            </a:extLst>
          </p:cNvPr>
          <p:cNvSpPr txBox="1"/>
          <p:nvPr/>
        </p:nvSpPr>
        <p:spPr>
          <a:xfrm>
            <a:off x="123135" y="101600"/>
            <a:ext cx="6950765" cy="1692771"/>
          </a:xfrm>
          <a:prstGeom prst="rect">
            <a:avLst/>
          </a:prstGeom>
          <a:noFill/>
        </p:spPr>
        <p:txBody>
          <a:bodyPr wrap="square" numCol="1">
            <a:spAutoFit/>
          </a:bodyPr>
          <a:lstStyle/>
          <a:p>
            <a:pPr marL="0" marR="0">
              <a:spcBef>
                <a:spcPts val="0"/>
              </a:spcBef>
              <a:spcAft>
                <a:spcPts val="800"/>
              </a:spcAft>
            </a:pPr>
            <a:r>
              <a:rPr lang="en-US" sz="2400" b="1" kern="100">
                <a:effectLst/>
                <a:latin typeface="Calibri" panose="020F0502020204030204" pitchFamily="34" charset="0"/>
                <a:ea typeface="Calibri" panose="020F0502020204030204" pitchFamily="34" charset="0"/>
                <a:cs typeface="Times New Roman" panose="02020603050405020304" pitchFamily="18" charset="0"/>
              </a:rPr>
              <a:t>Sprint Plan (Sprint backlog and burndown)</a:t>
            </a:r>
          </a:p>
          <a:p>
            <a:pPr marL="0" marR="0">
              <a:lnSpc>
                <a:spcPct val="150000"/>
              </a:lnSpc>
              <a:spcBef>
                <a:spcPts val="0"/>
              </a:spcBef>
              <a:spcAft>
                <a:spcPts val="800"/>
              </a:spcAft>
            </a:pPr>
            <a:r>
              <a:rPr lang="en-US" sz="16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Sprint #:</a:t>
            </a:r>
          </a:p>
          <a:p>
            <a:pPr marL="0" marR="0">
              <a:lnSpc>
                <a:spcPct val="150000"/>
              </a:lnSpc>
              <a:spcBef>
                <a:spcPts val="0"/>
              </a:spcBef>
              <a:spcAft>
                <a:spcPts val="800"/>
              </a:spcAft>
            </a:pPr>
            <a:r>
              <a:rPr lang="en-US" sz="16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Team:</a:t>
            </a:r>
          </a:p>
          <a:p>
            <a:pPr marL="0" marR="0">
              <a:spcBef>
                <a:spcPts val="0"/>
              </a:spcBef>
              <a:spcAft>
                <a:spcPts val="800"/>
              </a:spcAft>
            </a:pPr>
            <a:r>
              <a:rPr lang="en-US" sz="1200" b="1" kern="100">
                <a:effectLst/>
                <a:latin typeface="Calibri" panose="020F0502020204030204" pitchFamily="34" charset="0"/>
                <a:ea typeface="Calibri" panose="020F0502020204030204" pitchFamily="34" charset="0"/>
                <a:cs typeface="Times New Roman" panose="02020603050405020304" pitchFamily="18" charset="0"/>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A47B42B5-183F-B329-DDE9-A04DA7BAC7E5}"/>
              </a:ext>
            </a:extLst>
          </p:cNvPr>
          <p:cNvSpPr txBox="1"/>
          <p:nvPr/>
        </p:nvSpPr>
        <p:spPr>
          <a:xfrm>
            <a:off x="1013793" y="616226"/>
            <a:ext cx="2246242" cy="39093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endParaRPr lang="en-US" sz="1600"/>
          </a:p>
        </p:txBody>
      </p:sp>
      <p:sp>
        <p:nvSpPr>
          <p:cNvPr id="12" name="TextBox 11">
            <a:extLst>
              <a:ext uri="{FF2B5EF4-FFF2-40B4-BE49-F238E27FC236}">
                <a16:creationId xmlns:a16="http://schemas.microsoft.com/office/drawing/2014/main" id="{F825288D-5714-2490-4DE6-696643263B95}"/>
              </a:ext>
            </a:extLst>
          </p:cNvPr>
          <p:cNvSpPr txBox="1"/>
          <p:nvPr/>
        </p:nvSpPr>
        <p:spPr>
          <a:xfrm>
            <a:off x="852804" y="1049867"/>
            <a:ext cx="2418520" cy="39093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endParaRPr lang="en-US" sz="1600"/>
          </a:p>
        </p:txBody>
      </p:sp>
      <p:sp>
        <p:nvSpPr>
          <p:cNvPr id="13" name="TextBox 12">
            <a:extLst>
              <a:ext uri="{FF2B5EF4-FFF2-40B4-BE49-F238E27FC236}">
                <a16:creationId xmlns:a16="http://schemas.microsoft.com/office/drawing/2014/main" id="{00E1B6DA-25CD-FCE1-9554-AE79FFA787F8}"/>
              </a:ext>
            </a:extLst>
          </p:cNvPr>
          <p:cNvSpPr txBox="1"/>
          <p:nvPr/>
        </p:nvSpPr>
        <p:spPr>
          <a:xfrm>
            <a:off x="3478697" y="947529"/>
            <a:ext cx="3902763" cy="496957"/>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endParaRPr lang="en-US" sz="1600"/>
          </a:p>
        </p:txBody>
      </p:sp>
      <p:sp>
        <p:nvSpPr>
          <p:cNvPr id="14" name="Google Shape;227;p28">
            <a:extLst>
              <a:ext uri="{FF2B5EF4-FFF2-40B4-BE49-F238E27FC236}">
                <a16:creationId xmlns:a16="http://schemas.microsoft.com/office/drawing/2014/main" id="{098983E8-7436-6F8A-0B0D-7C3998133284}"/>
              </a:ext>
            </a:extLst>
          </p:cNvPr>
          <p:cNvSpPr txBox="1">
            <a:spLocks noChangeAspect="1"/>
          </p:cNvSpPr>
          <p:nvPr/>
        </p:nvSpPr>
        <p:spPr>
          <a:xfrm>
            <a:off x="5936974" y="9724517"/>
            <a:ext cx="1219200" cy="33388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1pPr>
            <a:lvl2pPr marL="914400" marR="0" lvl="1"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2pPr>
            <a:lvl3pPr marL="1371600" marR="0" lvl="2"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3pPr>
            <a:lvl4pPr marL="1828800" marR="0" lvl="3"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4pPr>
            <a:lvl5pPr marL="2286000" marR="0" lvl="4"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5pPr>
            <a:lvl6pPr marL="2743200" marR="0" lvl="5"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6pPr>
            <a:lvl7pPr marL="3200400" marR="0" lvl="6"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7pPr>
            <a:lvl8pPr marL="3657600" marR="0" lvl="7"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8pPr>
            <a:lvl9pPr marL="4114800" marR="0" lvl="8"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9pPr>
          </a:lstStyle>
          <a:p>
            <a:pPr marL="0" indent="0">
              <a:buSzPts val="1100"/>
              <a:buFont typeface="Arial"/>
              <a:buNone/>
            </a:pPr>
            <a:r>
              <a:rPr lang="en-US"/>
              <a:t>Page:</a:t>
            </a:r>
          </a:p>
        </p:txBody>
      </p:sp>
      <p:sp>
        <p:nvSpPr>
          <p:cNvPr id="15" name="TextBox 14">
            <a:extLst>
              <a:ext uri="{FF2B5EF4-FFF2-40B4-BE49-F238E27FC236}">
                <a16:creationId xmlns:a16="http://schemas.microsoft.com/office/drawing/2014/main" id="{68534436-F323-8D88-616A-2EBE714ADC32}"/>
              </a:ext>
            </a:extLst>
          </p:cNvPr>
          <p:cNvSpPr txBox="1"/>
          <p:nvPr/>
        </p:nvSpPr>
        <p:spPr>
          <a:xfrm>
            <a:off x="6480866" y="9639852"/>
            <a:ext cx="934278" cy="32467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lnSpcReduction="10000"/>
          </a:bodyPr>
          <a:lstStyle/>
          <a:p>
            <a:endParaRPr lang="en-US" sz="1600"/>
          </a:p>
        </p:txBody>
      </p:sp>
      <p:sp>
        <p:nvSpPr>
          <p:cNvPr id="4" name="TextBox 3">
            <a:extLst>
              <a:ext uri="{FF2B5EF4-FFF2-40B4-BE49-F238E27FC236}">
                <a16:creationId xmlns:a16="http://schemas.microsoft.com/office/drawing/2014/main" id="{3B953127-B47B-39ED-2BB8-119BB8792E23}"/>
              </a:ext>
            </a:extLst>
          </p:cNvPr>
          <p:cNvSpPr txBox="1"/>
          <p:nvPr/>
        </p:nvSpPr>
        <p:spPr>
          <a:xfrm>
            <a:off x="143845" y="3898900"/>
            <a:ext cx="5914055" cy="523220"/>
          </a:xfrm>
          <a:prstGeom prst="rect">
            <a:avLst/>
          </a:prstGeom>
          <a:noFill/>
        </p:spPr>
        <p:txBody>
          <a:bodyPr wrap="none" rtlCol="0">
            <a:spAutoFit/>
          </a:bodyPr>
          <a:lstStyle/>
          <a:p>
            <a:r>
              <a:rPr lang="en-US" b="1" kern="100">
                <a:effectLst/>
                <a:latin typeface="Calibri" panose="020F0502020204030204" pitchFamily="34" charset="0"/>
                <a:ea typeface="Calibri" panose="020F0502020204030204" pitchFamily="34" charset="0"/>
                <a:cs typeface="Times New Roman" panose="02020603050405020304" pitchFamily="18" charset="0"/>
              </a:rPr>
              <a:t>Sprint Goal </a:t>
            </a:r>
            <a:r>
              <a:rPr lang="en-US" kern="100">
                <a:effectLst/>
                <a:latin typeface="Calibri" panose="020F0502020204030204" pitchFamily="34" charset="0"/>
                <a:ea typeface="Calibri" panose="020F0502020204030204" pitchFamily="34" charset="0"/>
                <a:cs typeface="Times New Roman" panose="02020603050405020304" pitchFamily="18" charset="0"/>
              </a:rPr>
              <a:t>(write in full sentences what concise goal you have for the sprint):</a:t>
            </a:r>
          </a:p>
          <a:p>
            <a:endParaRPr lang="en-US"/>
          </a:p>
        </p:txBody>
      </p:sp>
      <p:sp>
        <p:nvSpPr>
          <p:cNvPr id="6" name="TextBox 5">
            <a:extLst>
              <a:ext uri="{FF2B5EF4-FFF2-40B4-BE49-F238E27FC236}">
                <a16:creationId xmlns:a16="http://schemas.microsoft.com/office/drawing/2014/main" id="{1AB6E9C7-A4E2-0246-54C9-0696B1FE5B29}"/>
              </a:ext>
            </a:extLst>
          </p:cNvPr>
          <p:cNvSpPr txBox="1"/>
          <p:nvPr/>
        </p:nvSpPr>
        <p:spPr>
          <a:xfrm>
            <a:off x="165100" y="5092700"/>
            <a:ext cx="7302499" cy="1272143"/>
          </a:xfrm>
          <a:prstGeom prst="rect">
            <a:avLst/>
          </a:prstGeom>
          <a:noFill/>
        </p:spPr>
        <p:txBody>
          <a:bodyPr wrap="square" rtlCol="0">
            <a:spAutoFit/>
          </a:bodyPr>
          <a:lstStyle/>
          <a:p>
            <a:pPr marL="0" marR="0">
              <a:spcBef>
                <a:spcPts val="0"/>
              </a:spcBef>
            </a:pPr>
            <a:r>
              <a:rPr lang="en-US" b="1" kern="100">
                <a:effectLst/>
                <a:latin typeface="Calibri" panose="020F0502020204030204" pitchFamily="34" charset="0"/>
                <a:ea typeface="Calibri" panose="020F0502020204030204" pitchFamily="34" charset="0"/>
                <a:cs typeface="Times New Roman" panose="02020603050405020304" pitchFamily="18" charset="0"/>
              </a:rPr>
              <a:t>Sprint Backlog </a:t>
            </a:r>
            <a:r>
              <a:rPr lang="en-US" kern="100">
                <a:effectLst/>
                <a:latin typeface="Calibri" panose="020F0502020204030204" pitchFamily="34" charset="0"/>
                <a:ea typeface="Calibri" panose="020F0502020204030204" pitchFamily="34" charset="0"/>
                <a:cs typeface="Times New Roman" panose="02020603050405020304" pitchFamily="18" charset="0"/>
              </a:rPr>
              <a:t>/ Burndown (Break product backlog items into sprint backlog items) </a:t>
            </a:r>
          </a:p>
          <a:p>
            <a:pPr marL="0" marR="0">
              <a:lnSpc>
                <a:spcPct val="150000"/>
              </a:lnSpc>
              <a:spcBef>
                <a:spcPts val="0"/>
              </a:spcBef>
            </a:pPr>
            <a:r>
              <a:rPr lang="en-US" b="1" kern="100">
                <a:effectLst/>
                <a:latin typeface="Calibri" panose="020F0502020204030204" pitchFamily="34" charset="0"/>
                <a:ea typeface="Calibri" panose="020F0502020204030204" pitchFamily="34" charset="0"/>
                <a:cs typeface="Times New Roman" panose="02020603050405020304" pitchFamily="18" charset="0"/>
              </a:rPr>
              <a:t>Remember to INDENT sprint backlog items</a:t>
            </a:r>
            <a:r>
              <a:rPr lang="en-US" kern="10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50000"/>
              </a:lnSpc>
              <a:spcBef>
                <a:spcPts val="0"/>
              </a:spcBef>
              <a:spcAft>
                <a:spcPts val="800"/>
              </a:spcAft>
            </a:pPr>
            <a:r>
              <a:rPr lang="en-US" u="sng" kern="100">
                <a:effectLst/>
                <a:latin typeface="Calibri" panose="020F0502020204030204" pitchFamily="34" charset="0"/>
                <a:ea typeface="Calibri" panose="020F0502020204030204" pitchFamily="34" charset="0"/>
                <a:cs typeface="Times New Roman" panose="02020603050405020304" pitchFamily="18" charset="0"/>
              </a:rPr>
              <a:t>Task </a:t>
            </a:r>
            <a:r>
              <a:rPr lang="en-US" kern="100">
                <a:effectLst/>
                <a:latin typeface="Calibri" panose="020F0502020204030204" pitchFamily="34" charset="0"/>
                <a:ea typeface="Calibri" panose="020F0502020204030204" pitchFamily="34" charset="0"/>
                <a:cs typeface="Times New Roman" panose="02020603050405020304" pitchFamily="18" charset="0"/>
              </a:rPr>
              <a:t>                                                                                                           </a:t>
            </a:r>
            <a:r>
              <a:rPr lang="en-US" u="sng" kern="100">
                <a:effectLst/>
                <a:latin typeface="Calibri" panose="020F0502020204030204" pitchFamily="34" charset="0"/>
                <a:ea typeface="Calibri" panose="020F0502020204030204" pitchFamily="34" charset="0"/>
                <a:cs typeface="Times New Roman" panose="02020603050405020304" pitchFamily="18" charset="0"/>
              </a:rPr>
              <a:t>Date and name of who worked on:</a:t>
            </a:r>
            <a:endParaRPr lang="en-US"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graphicFrame>
        <p:nvGraphicFramePr>
          <p:cNvPr id="2" name="Table 1">
            <a:extLst>
              <a:ext uri="{FF2B5EF4-FFF2-40B4-BE49-F238E27FC236}">
                <a16:creationId xmlns:a16="http://schemas.microsoft.com/office/drawing/2014/main" id="{8248FA50-8F0A-F966-61FF-064E2A5067D9}"/>
              </a:ext>
            </a:extLst>
          </p:cNvPr>
          <p:cNvGraphicFramePr>
            <a:graphicFrameLocks/>
          </p:cNvGraphicFramePr>
          <p:nvPr/>
        </p:nvGraphicFramePr>
        <p:xfrm>
          <a:off x="195470" y="5952159"/>
          <a:ext cx="7239000" cy="3622040"/>
        </p:xfrm>
        <a:graphic>
          <a:graphicData uri="http://schemas.openxmlformats.org/drawingml/2006/table">
            <a:tbl>
              <a:tblPr firstRow="1" bandRow="1">
                <a:tableStyleId>{D27102A9-8310-4765-A935-A1911B00CA55}</a:tableStyleId>
              </a:tblPr>
              <a:tblGrid>
                <a:gridCol w="4757530">
                  <a:extLst>
                    <a:ext uri="{9D8B030D-6E8A-4147-A177-3AD203B41FA5}">
                      <a16:colId xmlns:a16="http://schemas.microsoft.com/office/drawing/2014/main" val="1547059647"/>
                    </a:ext>
                  </a:extLst>
                </a:gridCol>
                <a:gridCol w="2481470">
                  <a:extLst>
                    <a:ext uri="{9D8B030D-6E8A-4147-A177-3AD203B41FA5}">
                      <a16:colId xmlns:a16="http://schemas.microsoft.com/office/drawing/2014/main" val="2633689648"/>
                    </a:ext>
                  </a:extLst>
                </a:gridCol>
              </a:tblGrid>
              <a:tr h="223906">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8938244"/>
                  </a:ext>
                </a:extLst>
              </a:tr>
              <a:tr h="234950">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3366260"/>
                  </a:ext>
                </a:extLst>
              </a:tr>
              <a:tr h="234950">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2292605"/>
                  </a:ext>
                </a:extLst>
              </a:tr>
              <a:tr h="234950">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5365452"/>
                  </a:ext>
                </a:extLst>
              </a:tr>
              <a:tr h="234950">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9929562"/>
                  </a:ext>
                </a:extLst>
              </a:tr>
              <a:tr h="234950">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1956942"/>
                  </a:ext>
                </a:extLst>
              </a:tr>
              <a:tr h="234950">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379601"/>
                  </a:ext>
                </a:extLst>
              </a:tr>
              <a:tr h="234950">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75536376"/>
                  </a:ext>
                </a:extLst>
              </a:tr>
              <a:tr h="234950">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3324490"/>
                  </a:ext>
                </a:extLst>
              </a:tr>
              <a:tr h="234950">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5571103"/>
                  </a:ext>
                </a:extLst>
              </a:tr>
              <a:tr h="234950">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4421471"/>
                  </a:ext>
                </a:extLst>
              </a:tr>
              <a:tr h="234950">
                <a:tc>
                  <a:txBody>
                    <a:bodyPr/>
                    <a:lstStyle/>
                    <a:p>
                      <a:pPr marL="0" indent="0">
                        <a:buFont typeface="Arial" panose="020B0604020202020204" pitchFamily="34" charset="0"/>
                        <a:buNone/>
                      </a:pP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149856"/>
                  </a:ext>
                </a:extLst>
              </a:tr>
              <a:tr h="234950">
                <a:tc>
                  <a:txBody>
                    <a:bodyPr/>
                    <a:lstStyle/>
                    <a:p>
                      <a:pPr marL="0" indent="0">
                        <a:buFont typeface="Arial" panose="020B0604020202020204" pitchFamily="34" charset="0"/>
                        <a:buNone/>
                      </a:pP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2106990"/>
                  </a:ext>
                </a:extLst>
              </a:tr>
              <a:tr h="234950">
                <a:tc>
                  <a:txBody>
                    <a:bodyPr/>
                    <a:lstStyle/>
                    <a:p>
                      <a:pPr marL="0" indent="0">
                        <a:buFont typeface="Arial" panose="020B0604020202020204" pitchFamily="34" charset="0"/>
                        <a:buNone/>
                      </a:pP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4726547"/>
                  </a:ext>
                </a:extLst>
              </a:tr>
              <a:tr h="234950">
                <a:tc>
                  <a:txBody>
                    <a:bodyPr/>
                    <a:lstStyle/>
                    <a:p>
                      <a:pPr marL="0" indent="0">
                        <a:buFont typeface="Arial" panose="020B0604020202020204" pitchFamily="34" charset="0"/>
                        <a:buNone/>
                      </a:pP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1165374"/>
                  </a:ext>
                </a:extLst>
              </a:tr>
            </a:tbl>
          </a:graphicData>
        </a:graphic>
      </p:graphicFrame>
      <p:pic>
        <p:nvPicPr>
          <p:cNvPr id="17" name="Picture 16" descr="A yellow circle and black squares&#10;&#10;AI-generated content may be incorrect.">
            <a:extLst>
              <a:ext uri="{FF2B5EF4-FFF2-40B4-BE49-F238E27FC236}">
                <a16:creationId xmlns:a16="http://schemas.microsoft.com/office/drawing/2014/main" id="{3E9C5ED4-997D-4CE2-73D3-AE53F936A079}"/>
              </a:ext>
            </a:extLst>
          </p:cNvPr>
          <p:cNvPicPr>
            <a:picLocks noChangeAspect="1"/>
          </p:cNvPicPr>
          <p:nvPr/>
        </p:nvPicPr>
        <p:blipFill>
          <a:blip r:embed="rId3"/>
          <a:stretch>
            <a:fillRect/>
          </a:stretch>
        </p:blipFill>
        <p:spPr>
          <a:xfrm>
            <a:off x="7153164" y="-9478"/>
            <a:ext cx="603019" cy="809871"/>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21">
          <a:extLst>
            <a:ext uri="{FF2B5EF4-FFF2-40B4-BE49-F238E27FC236}">
              <a16:creationId xmlns:a16="http://schemas.microsoft.com/office/drawing/2014/main" id="{046D384E-4A86-18BD-3BB0-8FD8634B6C4F}"/>
            </a:ext>
          </a:extLst>
        </p:cNvPr>
        <p:cNvGrpSpPr/>
        <p:nvPr/>
      </p:nvGrpSpPr>
      <p:grpSpPr>
        <a:xfrm>
          <a:off x="0" y="0"/>
          <a:ext cx="0" cy="0"/>
          <a:chOff x="0" y="0"/>
          <a:chExt cx="0" cy="0"/>
        </a:xfrm>
      </p:grpSpPr>
      <p:sp>
        <p:nvSpPr>
          <p:cNvPr id="431" name="Google Shape;431;p42">
            <a:extLst>
              <a:ext uri="{FF2B5EF4-FFF2-40B4-BE49-F238E27FC236}">
                <a16:creationId xmlns:a16="http://schemas.microsoft.com/office/drawing/2014/main" id="{85FFA06A-D5D8-69AD-1F9C-024087172028}"/>
              </a:ext>
            </a:extLst>
          </p:cNvPr>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Scrum meeting. </a:t>
            </a:r>
            <a:br>
              <a:rPr lang="en"/>
            </a:br>
            <a:r>
              <a:rPr lang="en"/>
              <a:t>Week of: MM/DD/YYYY</a:t>
            </a:r>
            <a:endParaRPr/>
          </a:p>
        </p:txBody>
      </p:sp>
      <p:sp>
        <p:nvSpPr>
          <p:cNvPr id="2" name="Subtitle 1">
            <a:extLst>
              <a:ext uri="{FF2B5EF4-FFF2-40B4-BE49-F238E27FC236}">
                <a16:creationId xmlns:a16="http://schemas.microsoft.com/office/drawing/2014/main" id="{622592A6-53FE-EB0F-A73B-F0195DB047B1}"/>
              </a:ext>
            </a:extLst>
          </p:cNvPr>
          <p:cNvSpPr>
            <a:spLocks noGrp="1"/>
          </p:cNvSpPr>
          <p:nvPr>
            <p:ph type="subTitle" idx="1"/>
          </p:nvPr>
        </p:nvSpPr>
        <p:spPr/>
        <p:txBody>
          <a:bodyPr/>
          <a:lstStyle/>
          <a:p>
            <a:endParaRPr lang="en-US"/>
          </a:p>
        </p:txBody>
      </p:sp>
      <p:sp>
        <p:nvSpPr>
          <p:cNvPr id="3" name="Subtitle 2">
            <a:extLst>
              <a:ext uri="{FF2B5EF4-FFF2-40B4-BE49-F238E27FC236}">
                <a16:creationId xmlns:a16="http://schemas.microsoft.com/office/drawing/2014/main" id="{28DA87B8-093D-EBF7-F640-5A118B67B113}"/>
              </a:ext>
            </a:extLst>
          </p:cNvPr>
          <p:cNvSpPr>
            <a:spLocks noGrp="1"/>
          </p:cNvSpPr>
          <p:nvPr>
            <p:ph type="subTitle" idx="2"/>
          </p:nvPr>
        </p:nvSpPr>
        <p:spPr/>
        <p:txBody>
          <a:bodyPr/>
          <a:lstStyle/>
          <a:p>
            <a:endParaRPr lang="en-US"/>
          </a:p>
        </p:txBody>
      </p:sp>
      <p:sp>
        <p:nvSpPr>
          <p:cNvPr id="4" name="Subtitle 3">
            <a:extLst>
              <a:ext uri="{FF2B5EF4-FFF2-40B4-BE49-F238E27FC236}">
                <a16:creationId xmlns:a16="http://schemas.microsoft.com/office/drawing/2014/main" id="{BC05C56F-F97A-76D8-AA4B-34AEC3B39DC5}"/>
              </a:ext>
            </a:extLst>
          </p:cNvPr>
          <p:cNvSpPr>
            <a:spLocks noGrp="1"/>
          </p:cNvSpPr>
          <p:nvPr>
            <p:ph type="subTitle" idx="3"/>
          </p:nvPr>
        </p:nvSpPr>
        <p:spPr/>
        <p:txBody>
          <a:bodyPr/>
          <a:lstStyle/>
          <a:p>
            <a:endParaRPr lang="en-US"/>
          </a:p>
        </p:txBody>
      </p:sp>
      <p:graphicFrame>
        <p:nvGraphicFramePr>
          <p:cNvPr id="5" name="Table 4">
            <a:extLst>
              <a:ext uri="{FF2B5EF4-FFF2-40B4-BE49-F238E27FC236}">
                <a16:creationId xmlns:a16="http://schemas.microsoft.com/office/drawing/2014/main" id="{9F1EE323-F639-B8E6-944B-426D9642C9A2}"/>
              </a:ext>
            </a:extLst>
          </p:cNvPr>
          <p:cNvGraphicFramePr>
            <a:graphicFrameLocks noGrp="1"/>
          </p:cNvGraphicFramePr>
          <p:nvPr>
            <p:extLst>
              <p:ext uri="{D42A27DB-BD31-4B8C-83A1-F6EECF244321}">
                <p14:modId xmlns:p14="http://schemas.microsoft.com/office/powerpoint/2010/main" val="1828745143"/>
              </p:ext>
            </p:extLst>
          </p:nvPr>
        </p:nvGraphicFramePr>
        <p:xfrm>
          <a:off x="134006" y="683971"/>
          <a:ext cx="7437783" cy="8650952"/>
        </p:xfrm>
        <a:graphic>
          <a:graphicData uri="http://schemas.openxmlformats.org/drawingml/2006/table">
            <a:tbl>
              <a:tblPr firstRow="1" bandRow="1">
                <a:tableStyleId>{616DA210-FB5B-4158-B5E0-FEB733F419BA}</a:tableStyleId>
              </a:tblPr>
              <a:tblGrid>
                <a:gridCol w="7437783">
                  <a:extLst>
                    <a:ext uri="{9D8B030D-6E8A-4147-A177-3AD203B41FA5}">
                      <a16:colId xmlns:a16="http://schemas.microsoft.com/office/drawing/2014/main" val="3865735456"/>
                    </a:ext>
                  </a:extLst>
                </a:gridCol>
              </a:tblGrid>
              <a:tr h="1713158">
                <a:tc>
                  <a:txBody>
                    <a:bodyPr/>
                    <a:lstStyle/>
                    <a:p>
                      <a:r>
                        <a:rPr lang="en-US" b="1" u="sng">
                          <a:solidFill>
                            <a:schemeClr val="accent3">
                              <a:lumMod val="75000"/>
                            </a:schemeClr>
                          </a:solidFill>
                        </a:rPr>
                        <a:t>Monday: </a:t>
                      </a:r>
                    </a:p>
                    <a:p>
                      <a:r>
                        <a:rPr lang="en-US"/>
                        <a:t>What has each team member done since the last meeting?</a:t>
                      </a:r>
                    </a:p>
                    <a:p>
                      <a:r>
                        <a:rPr lang="en-US" b="0"/>
                        <a:t>Team competed in Fort Collins</a:t>
                      </a:r>
                    </a:p>
                    <a:p>
                      <a:pPr lvl="0">
                        <a:buNone/>
                      </a:pPr>
                      <a:r>
                        <a:rPr lang="en-US"/>
                        <a:t>What will each team member do today?</a:t>
                      </a:r>
                    </a:p>
                    <a:p>
                      <a:r>
                        <a:rPr lang="en-US" b="0"/>
                        <a:t>Team will discuss comp review</a:t>
                      </a:r>
                    </a:p>
                    <a:p>
                      <a:r>
                        <a:rPr lang="en-US"/>
                        <a:t>What problems are holding the team back?</a:t>
                      </a:r>
                    </a:p>
                    <a:p>
                      <a:r>
                        <a:rPr lang="en-US" b="0"/>
                        <a:t>None</a:t>
                      </a:r>
                    </a:p>
                  </a:txBody>
                  <a:tcPr/>
                </a:tc>
                <a:extLst>
                  <a:ext uri="{0D108BD9-81ED-4DB2-BD59-A6C34878D82A}">
                    <a16:rowId xmlns:a16="http://schemas.microsoft.com/office/drawing/2014/main" val="657236432"/>
                  </a:ext>
                </a:extLst>
              </a:tr>
              <a:tr h="1713158">
                <a:tc>
                  <a:txBody>
                    <a:bodyPr/>
                    <a:lstStyle/>
                    <a:p>
                      <a:r>
                        <a:rPr lang="en-US" b="1" u="sng">
                          <a:solidFill>
                            <a:schemeClr val="accent3">
                              <a:lumMod val="75000"/>
                            </a:schemeClr>
                          </a:solidFill>
                        </a:rPr>
                        <a:t>Tuesday:</a:t>
                      </a:r>
                    </a:p>
                    <a:p>
                      <a:r>
                        <a:rPr lang="en-US" b="1"/>
                        <a:t>What has each team member done since the last meeting?</a:t>
                      </a:r>
                    </a:p>
                    <a:p>
                      <a:r>
                        <a:rPr lang="en-US"/>
                        <a:t>Team discussed competition review</a:t>
                      </a:r>
                    </a:p>
                    <a:p>
                      <a:r>
                        <a:rPr lang="en-US" b="1"/>
                        <a:t>What will each team member do today?</a:t>
                      </a:r>
                    </a:p>
                    <a:p>
                      <a:r>
                        <a:rPr lang="en-US" b="0"/>
                        <a:t>John and Ryder are designing fixes to the problems experienced at the comp</a:t>
                      </a:r>
                    </a:p>
                    <a:p>
                      <a:r>
                        <a:rPr lang="en-US" b="1"/>
                        <a:t>What problems are holding the team back?</a:t>
                      </a:r>
                    </a:p>
                    <a:p>
                      <a:r>
                        <a:rPr lang="en-US" b="0" i="0" u="none">
                          <a:solidFill>
                            <a:schemeClr val="tx1"/>
                          </a:solidFill>
                        </a:rPr>
                        <a:t>None</a:t>
                      </a:r>
                    </a:p>
                  </a:txBody>
                  <a:tcPr/>
                </a:tc>
                <a:extLst>
                  <a:ext uri="{0D108BD9-81ED-4DB2-BD59-A6C34878D82A}">
                    <a16:rowId xmlns:a16="http://schemas.microsoft.com/office/drawing/2014/main" val="1342840947"/>
                  </a:ext>
                </a:extLst>
              </a:tr>
              <a:tr h="1713158">
                <a:tc>
                  <a:txBody>
                    <a:bodyPr/>
                    <a:lstStyle/>
                    <a:p>
                      <a:r>
                        <a:rPr lang="en-US" b="1" u="sng">
                          <a:solidFill>
                            <a:schemeClr val="accent3">
                              <a:lumMod val="75000"/>
                            </a:schemeClr>
                          </a:solidFill>
                        </a:rPr>
                        <a:t>Wednesday:</a:t>
                      </a:r>
                    </a:p>
                    <a:p>
                      <a:r>
                        <a:rPr lang="en-US" b="1"/>
                        <a:t>What has each team member done since the last meeting?</a:t>
                      </a:r>
                    </a:p>
                    <a:p>
                      <a:r>
                        <a:rPr lang="en-US"/>
                        <a:t>Designed and planned adding a triangle to the back of the robot to aid in aligning the robot with upper goals</a:t>
                      </a:r>
                    </a:p>
                    <a:p>
                      <a:r>
                        <a:rPr lang="en-US" b="1"/>
                        <a:t>What will each team member do today?</a:t>
                      </a:r>
                    </a:p>
                    <a:p>
                      <a:r>
                        <a:rPr lang="en-US"/>
                        <a:t>Built the aforementioned triangle</a:t>
                      </a:r>
                    </a:p>
                    <a:p>
                      <a:r>
                        <a:rPr lang="en-US" b="1"/>
                        <a:t>What problems are holding the team back?</a:t>
                      </a:r>
                    </a:p>
                    <a:p>
                      <a:r>
                        <a:rPr lang="en-US" b="0" i="0" u="none">
                          <a:solidFill>
                            <a:schemeClr val="tx1"/>
                          </a:solidFill>
                        </a:rPr>
                        <a:t>None</a:t>
                      </a:r>
                    </a:p>
                  </a:txBody>
                  <a:tcPr/>
                </a:tc>
                <a:extLst>
                  <a:ext uri="{0D108BD9-81ED-4DB2-BD59-A6C34878D82A}">
                    <a16:rowId xmlns:a16="http://schemas.microsoft.com/office/drawing/2014/main" val="4025818452"/>
                  </a:ext>
                </a:extLst>
              </a:tr>
              <a:tr h="1713158">
                <a:tc>
                  <a:txBody>
                    <a:bodyPr/>
                    <a:lstStyle/>
                    <a:p>
                      <a:r>
                        <a:rPr lang="en-US" b="1" u="sng">
                          <a:solidFill>
                            <a:schemeClr val="accent3">
                              <a:lumMod val="75000"/>
                            </a:schemeClr>
                          </a:solidFill>
                        </a:rPr>
                        <a:t>Thursday:</a:t>
                      </a:r>
                    </a:p>
                    <a:p>
                      <a:r>
                        <a:rPr lang="en-US" b="1"/>
                        <a:t>What has each team member done since the last meeting?</a:t>
                      </a:r>
                    </a:p>
                    <a:p>
                      <a:r>
                        <a:rPr lang="en-US"/>
                        <a:t>Put the alignment triangle on the robot</a:t>
                      </a:r>
                    </a:p>
                    <a:p>
                      <a:r>
                        <a:rPr lang="en-US" b="1"/>
                        <a:t>What will each team member do today?</a:t>
                      </a:r>
                    </a:p>
                    <a:p>
                      <a:r>
                        <a:rPr lang="en-US"/>
                        <a:t>Planning lever for pushing blocks in the goal</a:t>
                      </a:r>
                    </a:p>
                    <a:p>
                      <a:r>
                        <a:rPr lang="en-US" b="1"/>
                        <a:t>What problems are holding the team back?</a:t>
                      </a:r>
                    </a:p>
                    <a:p>
                      <a:r>
                        <a:rPr lang="en-US" b="0" i="0" u="none">
                          <a:solidFill>
                            <a:schemeClr val="tx1"/>
                          </a:solidFill>
                        </a:rPr>
                        <a:t>None</a:t>
                      </a:r>
                    </a:p>
                  </a:txBody>
                  <a:tcPr/>
                </a:tc>
                <a:extLst>
                  <a:ext uri="{0D108BD9-81ED-4DB2-BD59-A6C34878D82A}">
                    <a16:rowId xmlns:a16="http://schemas.microsoft.com/office/drawing/2014/main" val="273272704"/>
                  </a:ext>
                </a:extLst>
              </a:tr>
              <a:tr h="1713158">
                <a:tc>
                  <a:txBody>
                    <a:bodyPr/>
                    <a:lstStyle/>
                    <a:p>
                      <a:r>
                        <a:rPr lang="en-US" b="1" u="sng">
                          <a:solidFill>
                            <a:schemeClr val="accent3">
                              <a:lumMod val="75000"/>
                            </a:schemeClr>
                          </a:solidFill>
                        </a:rPr>
                        <a:t>Friday:</a:t>
                      </a:r>
                    </a:p>
                    <a:p>
                      <a:pPr lvl="0">
                        <a:buNone/>
                      </a:pPr>
                      <a:r>
                        <a:rPr lang="en-US" b="1"/>
                        <a:t>No school</a:t>
                      </a:r>
                      <a:endParaRPr lang="en-US"/>
                    </a:p>
                    <a:p>
                      <a:endParaRPr lang="en-US" b="0" i="0" u="none">
                        <a:solidFill>
                          <a:schemeClr val="tx1"/>
                        </a:solidFill>
                      </a:endParaRPr>
                    </a:p>
                  </a:txBody>
                  <a:tcPr/>
                </a:tc>
                <a:extLst>
                  <a:ext uri="{0D108BD9-81ED-4DB2-BD59-A6C34878D82A}">
                    <a16:rowId xmlns:a16="http://schemas.microsoft.com/office/drawing/2014/main" val="2298176126"/>
                  </a:ext>
                </a:extLst>
              </a:tr>
            </a:tbl>
          </a:graphicData>
        </a:graphic>
      </p:graphicFrame>
      <p:sp>
        <p:nvSpPr>
          <p:cNvPr id="6" name="TextBox 5">
            <a:extLst>
              <a:ext uri="{FF2B5EF4-FFF2-40B4-BE49-F238E27FC236}">
                <a16:creationId xmlns:a16="http://schemas.microsoft.com/office/drawing/2014/main" id="{30976334-FB55-17F0-D5A6-0EF32DB38870}"/>
              </a:ext>
            </a:extLst>
          </p:cNvPr>
          <p:cNvSpPr txBox="1"/>
          <p:nvPr/>
        </p:nvSpPr>
        <p:spPr>
          <a:xfrm>
            <a:off x="127028" y="0"/>
            <a:ext cx="7019755" cy="523220"/>
          </a:xfrm>
          <a:prstGeom prst="rect">
            <a:avLst/>
          </a:prstGeom>
          <a:noFill/>
        </p:spPr>
        <p:txBody>
          <a:bodyPr wrap="square" lIns="91440" tIns="45720" rIns="91440" bIns="45720" rtlCol="0" anchor="t">
            <a:spAutoFit/>
          </a:bodyPr>
          <a:lstStyle/>
          <a:p>
            <a:pPr algn="ctr"/>
            <a:r>
              <a:rPr lang="en-US" sz="2800" b="1">
                <a:solidFill>
                  <a:schemeClr val="accent4">
                    <a:lumMod val="75000"/>
                  </a:schemeClr>
                </a:solidFill>
              </a:rPr>
              <a:t>SCRUM Meetings - Week of 11/03/2025</a:t>
            </a:r>
            <a:endParaRPr lang="en-US">
              <a:solidFill>
                <a:schemeClr val="accent4">
                  <a:lumMod val="75000"/>
                </a:schemeClr>
              </a:solidFill>
            </a:endParaRPr>
          </a:p>
        </p:txBody>
      </p:sp>
      <p:pic>
        <p:nvPicPr>
          <p:cNvPr id="9" name="Picture 8" descr="A yellow circle and black squares&#10;&#10;AI-generated content may be incorrect.">
            <a:extLst>
              <a:ext uri="{FF2B5EF4-FFF2-40B4-BE49-F238E27FC236}">
                <a16:creationId xmlns:a16="http://schemas.microsoft.com/office/drawing/2014/main" id="{1568F555-7077-ECD7-21C5-4EA2FD2638DA}"/>
              </a:ext>
            </a:extLst>
          </p:cNvPr>
          <p:cNvPicPr>
            <a:picLocks noChangeAspect="1"/>
          </p:cNvPicPr>
          <p:nvPr/>
        </p:nvPicPr>
        <p:blipFill>
          <a:blip r:embed="rId3"/>
          <a:stretch>
            <a:fillRect/>
          </a:stretch>
        </p:blipFill>
        <p:spPr>
          <a:xfrm>
            <a:off x="7153164" y="-9478"/>
            <a:ext cx="603019" cy="809871"/>
          </a:xfrm>
          <a:prstGeom prst="rect">
            <a:avLst/>
          </a:prstGeom>
        </p:spPr>
      </p:pic>
    </p:spTree>
    <p:extLst>
      <p:ext uri="{BB962C8B-B14F-4D97-AF65-F5344CB8AC3E}">
        <p14:creationId xmlns:p14="http://schemas.microsoft.com/office/powerpoint/2010/main" val="24020623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45">
          <a:extLst>
            <a:ext uri="{FF2B5EF4-FFF2-40B4-BE49-F238E27FC236}">
              <a16:creationId xmlns:a16="http://schemas.microsoft.com/office/drawing/2014/main" id="{BEFB558F-DCC0-3C34-11BD-BD6E31585F71}"/>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D833B19C-CB5D-4365-BFA3-F9A312841797}"/>
              </a:ext>
            </a:extLst>
          </p:cNvPr>
          <p:cNvSpPr/>
          <p:nvPr/>
        </p:nvSpPr>
        <p:spPr>
          <a:xfrm>
            <a:off x="2259530" y="2194561"/>
            <a:ext cx="73820" cy="1010122"/>
          </a:xfrm>
          <a:prstGeom prst="rect">
            <a:avLst/>
          </a:prstGeom>
          <a:solidFill>
            <a:srgbClr val="C8D3D8"/>
          </a:solidFill>
          <a:ln w="127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6" name="Google Shape;246;p31">
            <a:extLst>
              <a:ext uri="{FF2B5EF4-FFF2-40B4-BE49-F238E27FC236}">
                <a16:creationId xmlns:a16="http://schemas.microsoft.com/office/drawing/2014/main" id="{C5EEAB34-095D-CFA6-9C62-D10B46E175C3}"/>
              </a:ext>
            </a:extLst>
          </p:cNvPr>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r>
              <a:rPr lang="en-US"/>
              <a:t>Intake arm newest design</a:t>
            </a:r>
          </a:p>
        </p:txBody>
      </p:sp>
      <p:sp>
        <p:nvSpPr>
          <p:cNvPr id="247" name="Google Shape;247;p31">
            <a:extLst>
              <a:ext uri="{FF2B5EF4-FFF2-40B4-BE49-F238E27FC236}">
                <a16:creationId xmlns:a16="http://schemas.microsoft.com/office/drawing/2014/main" id="{2FC25495-16F0-5AAD-E2B8-133BFA670D9A}"/>
              </a:ext>
            </a:extLst>
          </p:cNvPr>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John</a:t>
            </a:r>
            <a:endParaRPr/>
          </a:p>
        </p:txBody>
      </p:sp>
      <p:sp>
        <p:nvSpPr>
          <p:cNvPr id="248" name="Google Shape;248;p31">
            <a:extLst>
              <a:ext uri="{FF2B5EF4-FFF2-40B4-BE49-F238E27FC236}">
                <a16:creationId xmlns:a16="http://schemas.microsoft.com/office/drawing/2014/main" id="{656A8A4B-C13E-6B6A-DCEE-875C1B8C73CA}"/>
              </a:ext>
            </a:extLst>
          </p:cNvPr>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indent="0"/>
            <a:r>
              <a:rPr lang="en-US"/>
              <a:t>11/3/25 ?</a:t>
            </a:r>
            <a:endParaRPr/>
          </a:p>
        </p:txBody>
      </p:sp>
      <p:pic>
        <p:nvPicPr>
          <p:cNvPr id="23" name="Picture 8" descr="276-2232-038&#10;&#10;C-Channel 1x2x1x15">
            <a:extLst>
              <a:ext uri="{FF2B5EF4-FFF2-40B4-BE49-F238E27FC236}">
                <a16:creationId xmlns:a16="http://schemas.microsoft.com/office/drawing/2014/main" id="{ECD7630B-22CE-4C1E-BF8F-D7490A50A8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819" t="903"/>
          <a:stretch/>
        </p:blipFill>
        <p:spPr bwMode="auto">
          <a:xfrm rot="5400000">
            <a:off x="4408805" y="2330480"/>
            <a:ext cx="2087250" cy="506422"/>
          </a:xfrm>
          <a:prstGeom prst="rect">
            <a:avLst/>
          </a:prstGeom>
          <a:noFill/>
          <a:extLst>
            <a:ext uri="{909E8E84-426E-40DD-AFC4-6F175D3DCCD1}">
              <a14:hiddenFill xmlns:a14="http://schemas.microsoft.com/office/drawing/2010/main">
                <a:solidFill>
                  <a:srgbClr val="FFFFFF"/>
                </a:solidFill>
              </a14:hiddenFill>
            </a:ext>
          </a:extLst>
        </p:spPr>
      </p:pic>
      <p:sp>
        <p:nvSpPr>
          <p:cNvPr id="249" name="Google Shape;249;p31">
            <a:extLst>
              <a:ext uri="{FF2B5EF4-FFF2-40B4-BE49-F238E27FC236}">
                <a16:creationId xmlns:a16="http://schemas.microsoft.com/office/drawing/2014/main" id="{CC225F83-AF89-8AD9-3FAE-A663A2A3C2D4}"/>
              </a:ext>
            </a:extLst>
          </p:cNvPr>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60</a:t>
            </a:r>
            <a:endParaRPr/>
          </a:p>
        </p:txBody>
      </p:sp>
      <p:sp>
        <p:nvSpPr>
          <p:cNvPr id="12" name="Rectangle 11">
            <a:extLst>
              <a:ext uri="{FF2B5EF4-FFF2-40B4-BE49-F238E27FC236}">
                <a16:creationId xmlns:a16="http://schemas.microsoft.com/office/drawing/2014/main" id="{1B660C46-E846-40A8-9CEB-A03F73C1B3CD}"/>
              </a:ext>
            </a:extLst>
          </p:cNvPr>
          <p:cNvSpPr/>
          <p:nvPr/>
        </p:nvSpPr>
        <p:spPr>
          <a:xfrm>
            <a:off x="3618430" y="1208598"/>
            <a:ext cx="45719" cy="1850277"/>
          </a:xfrm>
          <a:prstGeom prst="rect">
            <a:avLst/>
          </a:prstGeom>
          <a:solidFill>
            <a:srgbClr val="C8D3D8"/>
          </a:solidFill>
          <a:ln w="127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p>
        </p:txBody>
      </p:sp>
      <p:pic>
        <p:nvPicPr>
          <p:cNvPr id="3" name="Picture 2" descr="A yellow circle and black squares&#10;&#10;AI-generated content may be incorrect.">
            <a:extLst>
              <a:ext uri="{FF2B5EF4-FFF2-40B4-BE49-F238E27FC236}">
                <a16:creationId xmlns:a16="http://schemas.microsoft.com/office/drawing/2014/main" id="{F5F2D0BB-2B43-F9F6-FC6F-892FD139436A}"/>
              </a:ext>
            </a:extLst>
          </p:cNvPr>
          <p:cNvPicPr>
            <a:picLocks noChangeAspect="1"/>
          </p:cNvPicPr>
          <p:nvPr/>
        </p:nvPicPr>
        <p:blipFill>
          <a:blip r:embed="rId4"/>
          <a:stretch>
            <a:fillRect/>
          </a:stretch>
        </p:blipFill>
        <p:spPr>
          <a:xfrm>
            <a:off x="7153164" y="-9478"/>
            <a:ext cx="603019" cy="809871"/>
          </a:xfrm>
          <a:prstGeom prst="rect">
            <a:avLst/>
          </a:prstGeom>
        </p:spPr>
      </p:pic>
      <p:pic>
        <p:nvPicPr>
          <p:cNvPr id="1046" name="Picture 22" descr="276-6353&#10;&#10;Straight Flex Wheel (2&quot; OD x 1/2&quot; WD, 1/2&quot; Hex Bore, 30A)">
            <a:extLst>
              <a:ext uri="{FF2B5EF4-FFF2-40B4-BE49-F238E27FC236}">
                <a16:creationId xmlns:a16="http://schemas.microsoft.com/office/drawing/2014/main" id="{90726A8B-E1DC-47CF-A390-097E724A07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3314" y="1800001"/>
            <a:ext cx="530306" cy="5303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276-2232-038&#10;&#10;C-Channel 1x2x1x15">
            <a:extLst>
              <a:ext uri="{FF2B5EF4-FFF2-40B4-BE49-F238E27FC236}">
                <a16:creationId xmlns:a16="http://schemas.microsoft.com/office/drawing/2014/main" id="{83B33ABD-85BB-877E-98D5-C8B5ABF46163}"/>
              </a:ext>
            </a:extLst>
          </p:cNvPr>
          <p:cNvPicPr>
            <a:picLocks noChangeAspect="1"/>
          </p:cNvPicPr>
          <p:nvPr/>
        </p:nvPicPr>
        <p:blipFill>
          <a:blip r:embed="rId6"/>
          <a:srcRect r="39801" b="6250"/>
          <a:stretch>
            <a:fillRect/>
          </a:stretch>
        </p:blipFill>
        <p:spPr>
          <a:xfrm>
            <a:off x="1815029" y="2746620"/>
            <a:ext cx="2075904" cy="250032"/>
          </a:xfrm>
          <a:prstGeom prst="rect">
            <a:avLst/>
          </a:prstGeom>
        </p:spPr>
      </p:pic>
      <p:pic>
        <p:nvPicPr>
          <p:cNvPr id="5" name="Picture 4" descr="276-6447&#10;&#10;Straight Flex Wheel &#10;(3&quot; OD x 1&quot; WD, &#10;1-1/8&quot; ID, 30A)">
            <a:extLst>
              <a:ext uri="{FF2B5EF4-FFF2-40B4-BE49-F238E27FC236}">
                <a16:creationId xmlns:a16="http://schemas.microsoft.com/office/drawing/2014/main" id="{E66F4E70-EB80-9F95-CCD4-90F9B73C16B6}"/>
              </a:ext>
            </a:extLst>
          </p:cNvPr>
          <p:cNvPicPr>
            <a:picLocks noChangeAspect="1"/>
          </p:cNvPicPr>
          <p:nvPr/>
        </p:nvPicPr>
        <p:blipFill>
          <a:blip r:embed="rId7"/>
          <a:stretch>
            <a:fillRect/>
          </a:stretch>
        </p:blipFill>
        <p:spPr>
          <a:xfrm rot="5400000">
            <a:off x="3498209" y="2771289"/>
            <a:ext cx="314262" cy="914400"/>
          </a:xfrm>
          <a:prstGeom prst="rect">
            <a:avLst/>
          </a:prstGeom>
        </p:spPr>
      </p:pic>
      <p:pic>
        <p:nvPicPr>
          <p:cNvPr id="7" name="Picture 6" descr="276-6353&#10;&#10;Straight Flex Wheel &#10;(2&quot; OD x 1/2&quot; WD, &#10;1/2&quot; Hex Bore, 30A)">
            <a:extLst>
              <a:ext uri="{FF2B5EF4-FFF2-40B4-BE49-F238E27FC236}">
                <a16:creationId xmlns:a16="http://schemas.microsoft.com/office/drawing/2014/main" id="{D41191C7-010D-7423-CD9C-AEA3FBB6F104}"/>
              </a:ext>
            </a:extLst>
          </p:cNvPr>
          <p:cNvPicPr>
            <a:picLocks noChangeAspect="1"/>
          </p:cNvPicPr>
          <p:nvPr/>
        </p:nvPicPr>
        <p:blipFill>
          <a:blip r:embed="rId8"/>
          <a:stretch>
            <a:fillRect/>
          </a:stretch>
        </p:blipFill>
        <p:spPr>
          <a:xfrm rot="5400000">
            <a:off x="2196306" y="2990351"/>
            <a:ext cx="180938" cy="609600"/>
          </a:xfrm>
          <a:prstGeom prst="rect">
            <a:avLst/>
          </a:prstGeom>
        </p:spPr>
      </p:pic>
      <p:pic>
        <p:nvPicPr>
          <p:cNvPr id="1048" name="Picture 24" descr="276-6447&#10;&#10;Straight Flex Wheel (3&quot; OD x 1&quot; WD, 1-1/8&quot; ID, 30A)">
            <a:extLst>
              <a:ext uri="{FF2B5EF4-FFF2-40B4-BE49-F238E27FC236}">
                <a16:creationId xmlns:a16="http://schemas.microsoft.com/office/drawing/2014/main" id="{574367AB-D84A-4E43-985C-F1B68056E6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80732" y="2972506"/>
            <a:ext cx="762000" cy="7715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FE65A40-309F-47B6-8E81-655348DB0B5E}"/>
              </a:ext>
            </a:extLst>
          </p:cNvPr>
          <p:cNvSpPr/>
          <p:nvPr/>
        </p:nvSpPr>
        <p:spPr>
          <a:xfrm>
            <a:off x="2876849" y="2412536"/>
            <a:ext cx="113851" cy="342311"/>
          </a:xfrm>
          <a:prstGeom prst="rect">
            <a:avLst/>
          </a:prstGeom>
          <a:solidFill>
            <a:srgbClr val="C8D3D8"/>
          </a:solidFill>
          <a:ln w="127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276-2252-305&#10;&#10;High Strength 18T Sprocket">
            <a:extLst>
              <a:ext uri="{FF2B5EF4-FFF2-40B4-BE49-F238E27FC236}">
                <a16:creationId xmlns:a16="http://schemas.microsoft.com/office/drawing/2014/main" id="{7E228A05-85B3-4D1C-95BF-0B5E930E7BD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46996" y="2445139"/>
            <a:ext cx="707303" cy="1809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76-2252-304&#10;&#10;High Strength &#10;12T Sprocket">
            <a:extLst>
              <a:ext uri="{FF2B5EF4-FFF2-40B4-BE49-F238E27FC236}">
                <a16:creationId xmlns:a16="http://schemas.microsoft.com/office/drawing/2014/main" id="{14CE9960-24F9-44B2-AD19-DDE99405647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15840" y="2445139"/>
            <a:ext cx="478999" cy="17563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276-4840&#10;&#10;V5 Smart Motor">
            <a:extLst>
              <a:ext uri="{FF2B5EF4-FFF2-40B4-BE49-F238E27FC236}">
                <a16:creationId xmlns:a16="http://schemas.microsoft.com/office/drawing/2014/main" id="{3A50C518-221E-4481-8D62-019A70BDCC6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0800000">
            <a:off x="2163031" y="1324601"/>
            <a:ext cx="713818" cy="92796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276-2232-038&#10;&#10;C-Channel 1x2x1x15">
            <a:extLst>
              <a:ext uri="{FF2B5EF4-FFF2-40B4-BE49-F238E27FC236}">
                <a16:creationId xmlns:a16="http://schemas.microsoft.com/office/drawing/2014/main" id="{5656E195-613E-4299-A6EC-AAA1BED6B7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723" t="-3505" b="-1"/>
          <a:stretch/>
        </p:blipFill>
        <p:spPr bwMode="auto">
          <a:xfrm>
            <a:off x="1494844" y="1892411"/>
            <a:ext cx="2419295" cy="52895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276-2252-304&#10;&#10;High Strength 12T Sprocket">
            <a:extLst>
              <a:ext uri="{FF2B5EF4-FFF2-40B4-BE49-F238E27FC236}">
                <a16:creationId xmlns:a16="http://schemas.microsoft.com/office/drawing/2014/main" id="{0F3E8192-32FF-4CC3-B481-2B29FD17065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39844" y="3154777"/>
            <a:ext cx="443776" cy="45363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276-2252-305&#10;&#10;High Strength 18T Sprocket">
            <a:extLst>
              <a:ext uri="{FF2B5EF4-FFF2-40B4-BE49-F238E27FC236}">
                <a16:creationId xmlns:a16="http://schemas.microsoft.com/office/drawing/2014/main" id="{C099A80D-3775-40FF-8419-54F46D1FFC1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46194" y="1660311"/>
            <a:ext cx="772937" cy="78482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276-2168-002&#10;&#10;Tank Tread Links">
            <a:extLst>
              <a:ext uri="{FF2B5EF4-FFF2-40B4-BE49-F238E27FC236}">
                <a16:creationId xmlns:a16="http://schemas.microsoft.com/office/drawing/2014/main" id="{69E76633-9762-4145-821C-7427205BE06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69218" y="2445140"/>
            <a:ext cx="1960151" cy="18093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 descr="276-2168-002&#10;&#10;Tank Tread Links">
            <a:extLst>
              <a:ext uri="{FF2B5EF4-FFF2-40B4-BE49-F238E27FC236}">
                <a16:creationId xmlns:a16="http://schemas.microsoft.com/office/drawing/2014/main" id="{91186A1F-B896-47D6-BA0D-C4BCA9E42F2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5625299">
            <a:off x="4754633" y="2609153"/>
            <a:ext cx="1960151" cy="18093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2" descr="276-2168-002&#10;&#10;Tank Tread Links">
            <a:extLst>
              <a:ext uri="{FF2B5EF4-FFF2-40B4-BE49-F238E27FC236}">
                <a16:creationId xmlns:a16="http://schemas.microsoft.com/office/drawing/2014/main" id="{52E91D04-027C-433C-BE26-DB96DDD56C9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5945652">
            <a:off x="4182954" y="2582713"/>
            <a:ext cx="1960151" cy="18093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276-2232-038&#10;&#10;C-Channel 1x2x1x15">
            <a:extLst>
              <a:ext uri="{FF2B5EF4-FFF2-40B4-BE49-F238E27FC236}">
                <a16:creationId xmlns:a16="http://schemas.microsoft.com/office/drawing/2014/main" id="{45732B87-A0FE-48AD-A0E2-A771F63A72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723" t="-3505" b="-1"/>
          <a:stretch/>
        </p:blipFill>
        <p:spPr bwMode="auto">
          <a:xfrm rot="5400000">
            <a:off x="4237502" y="2156886"/>
            <a:ext cx="2419295" cy="5289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E2D39D3-4434-46DF-A801-A6A147609887}"/>
              </a:ext>
            </a:extLst>
          </p:cNvPr>
          <p:cNvSpPr/>
          <p:nvPr/>
        </p:nvSpPr>
        <p:spPr>
          <a:xfrm>
            <a:off x="5239844" y="1892412"/>
            <a:ext cx="385639" cy="733866"/>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0" name="Picture 16" descr="276-1209&#10;&#10;Bearing Flat">
            <a:extLst>
              <a:ext uri="{FF2B5EF4-FFF2-40B4-BE49-F238E27FC236}">
                <a16:creationId xmlns:a16="http://schemas.microsoft.com/office/drawing/2014/main" id="{28EB226D-13A7-4A8D-BCCE-8873B7D02A9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5400000">
            <a:off x="5145830" y="3061598"/>
            <a:ext cx="590137" cy="186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09239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45">
          <a:extLst>
            <a:ext uri="{FF2B5EF4-FFF2-40B4-BE49-F238E27FC236}">
              <a16:creationId xmlns:a16="http://schemas.microsoft.com/office/drawing/2014/main" id="{BEFB558F-DCC0-3C34-11BD-BD6E31585F71}"/>
            </a:ext>
          </a:extLst>
        </p:cNvPr>
        <p:cNvGrpSpPr/>
        <p:nvPr/>
      </p:nvGrpSpPr>
      <p:grpSpPr>
        <a:xfrm>
          <a:off x="0" y="0"/>
          <a:ext cx="0" cy="0"/>
          <a:chOff x="0" y="0"/>
          <a:chExt cx="0" cy="0"/>
        </a:xfrm>
      </p:grpSpPr>
      <p:sp>
        <p:nvSpPr>
          <p:cNvPr id="246" name="Google Shape;246;p31">
            <a:extLst>
              <a:ext uri="{FF2B5EF4-FFF2-40B4-BE49-F238E27FC236}">
                <a16:creationId xmlns:a16="http://schemas.microsoft.com/office/drawing/2014/main" id="{C5EEAB34-095D-CFA6-9C62-D10B46E175C3}"/>
              </a:ext>
            </a:extLst>
          </p:cNvPr>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r>
              <a:rPr lang="en-US" err="1"/>
              <a:t>Descorer</a:t>
            </a:r>
            <a:r>
              <a:rPr lang="en-US"/>
              <a:t> concept (unused)</a:t>
            </a:r>
          </a:p>
        </p:txBody>
      </p:sp>
      <p:pic>
        <p:nvPicPr>
          <p:cNvPr id="44" name="Picture 6" descr="276-2232-038&#10;&#10;C-Channel 1x2x1x15">
            <a:extLst>
              <a:ext uri="{FF2B5EF4-FFF2-40B4-BE49-F238E27FC236}">
                <a16:creationId xmlns:a16="http://schemas.microsoft.com/office/drawing/2014/main" id="{CAB456BA-B6BE-4E94-A3EC-8A0104D1B7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r="52076" b="-364"/>
          <a:stretch/>
        </p:blipFill>
        <p:spPr bwMode="auto">
          <a:xfrm rot="11301250">
            <a:off x="4596018" y="5440978"/>
            <a:ext cx="1648416" cy="276176"/>
          </a:xfrm>
          <a:prstGeom prst="rect">
            <a:avLst/>
          </a:prstGeom>
          <a:noFill/>
          <a:extLst>
            <a:ext uri="{909E8E84-426E-40DD-AFC4-6F175D3DCCD1}">
              <a14:hiddenFill xmlns:a14="http://schemas.microsoft.com/office/drawing/2010/main">
                <a:solidFill>
                  <a:srgbClr val="FFFFFF"/>
                </a:solidFill>
              </a14:hiddenFill>
            </a:ext>
          </a:extLst>
        </p:spPr>
      </p:pic>
      <p:sp>
        <p:nvSpPr>
          <p:cNvPr id="247" name="Google Shape;247;p31">
            <a:extLst>
              <a:ext uri="{FF2B5EF4-FFF2-40B4-BE49-F238E27FC236}">
                <a16:creationId xmlns:a16="http://schemas.microsoft.com/office/drawing/2014/main" id="{2FC25495-16F0-5AAD-E2B8-133BFA670D9A}"/>
              </a:ext>
            </a:extLst>
          </p:cNvPr>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John</a:t>
            </a:r>
            <a:endParaRPr/>
          </a:p>
        </p:txBody>
      </p:sp>
      <p:sp>
        <p:nvSpPr>
          <p:cNvPr id="248" name="Google Shape;248;p31">
            <a:extLst>
              <a:ext uri="{FF2B5EF4-FFF2-40B4-BE49-F238E27FC236}">
                <a16:creationId xmlns:a16="http://schemas.microsoft.com/office/drawing/2014/main" id="{656A8A4B-C13E-6B6A-DCEE-875C1B8C73CA}"/>
              </a:ext>
            </a:extLst>
          </p:cNvPr>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11/6/25</a:t>
            </a:r>
            <a:endParaRPr/>
          </a:p>
        </p:txBody>
      </p:sp>
      <p:sp>
        <p:nvSpPr>
          <p:cNvPr id="249" name="Google Shape;249;p31">
            <a:extLst>
              <a:ext uri="{FF2B5EF4-FFF2-40B4-BE49-F238E27FC236}">
                <a16:creationId xmlns:a16="http://schemas.microsoft.com/office/drawing/2014/main" id="{CC225F83-AF89-8AD9-3FAE-A663A2A3C2D4}"/>
              </a:ext>
            </a:extLst>
          </p:cNvPr>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60</a:t>
            </a:r>
            <a:endParaRPr/>
          </a:p>
        </p:txBody>
      </p:sp>
      <p:pic>
        <p:nvPicPr>
          <p:cNvPr id="3" name="Picture 2" descr="A yellow circle and black squares&#10;&#10;AI-generated content may be incorrect.">
            <a:extLst>
              <a:ext uri="{FF2B5EF4-FFF2-40B4-BE49-F238E27FC236}">
                <a16:creationId xmlns:a16="http://schemas.microsoft.com/office/drawing/2014/main" id="{F5F2D0BB-2B43-F9F6-FC6F-892FD139436A}"/>
              </a:ext>
            </a:extLst>
          </p:cNvPr>
          <p:cNvPicPr>
            <a:picLocks noChangeAspect="1"/>
          </p:cNvPicPr>
          <p:nvPr/>
        </p:nvPicPr>
        <p:blipFill>
          <a:blip r:embed="rId4"/>
          <a:stretch>
            <a:fillRect/>
          </a:stretch>
        </p:blipFill>
        <p:spPr>
          <a:xfrm>
            <a:off x="7153164" y="-9478"/>
            <a:ext cx="603019" cy="809871"/>
          </a:xfrm>
          <a:prstGeom prst="rect">
            <a:avLst/>
          </a:prstGeom>
        </p:spPr>
      </p:pic>
      <p:pic>
        <p:nvPicPr>
          <p:cNvPr id="42" name="Picture 4" descr="276-2232-038&#10;&#10;C-Channel 1x2x1x15">
            <a:extLst>
              <a:ext uri="{FF2B5EF4-FFF2-40B4-BE49-F238E27FC236}">
                <a16:creationId xmlns:a16="http://schemas.microsoft.com/office/drawing/2014/main" id="{D6285EC9-43F7-4A24-B5FB-B21516073C4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138" t="-9275" r="-39" b="-2278"/>
          <a:stretch/>
        </p:blipFill>
        <p:spPr bwMode="auto">
          <a:xfrm rot="5400000">
            <a:off x="3709741" y="4816370"/>
            <a:ext cx="4849234" cy="54807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276-2232-038&#10;&#10;C-Channel 1x2x1x15">
            <a:extLst>
              <a:ext uri="{FF2B5EF4-FFF2-40B4-BE49-F238E27FC236}">
                <a16:creationId xmlns:a16="http://schemas.microsoft.com/office/drawing/2014/main" id="{CB05982F-2CB4-49E8-9BD8-A16F573C26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r="52076" b="-364"/>
          <a:stretch/>
        </p:blipFill>
        <p:spPr bwMode="auto">
          <a:xfrm rot="14975027">
            <a:off x="3690871" y="4751442"/>
            <a:ext cx="1648416" cy="27617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16B06E6-5EAD-4206-80D6-E1FAB18C0753}"/>
              </a:ext>
            </a:extLst>
          </p:cNvPr>
          <p:cNvSpPr/>
          <p:nvPr/>
        </p:nvSpPr>
        <p:spPr>
          <a:xfrm rot="960557">
            <a:off x="2345176" y="3510883"/>
            <a:ext cx="461950" cy="57163"/>
          </a:xfrm>
          <a:prstGeom prst="rect">
            <a:avLst/>
          </a:prstGeom>
          <a:solidFill>
            <a:schemeClr val="bg1">
              <a:lumMod val="75000"/>
            </a:schemeClr>
          </a:solidFill>
          <a:ln w="127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4" descr="276-2232-038&#10;&#10;C-Channel 1x2x1x15">
            <a:extLst>
              <a:ext uri="{FF2B5EF4-FFF2-40B4-BE49-F238E27FC236}">
                <a16:creationId xmlns:a16="http://schemas.microsoft.com/office/drawing/2014/main" id="{CB66AF13-D28A-485E-BB95-D4BFDDFF688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138" t="-9275" r="-39" b="-2278"/>
          <a:stretch/>
        </p:blipFill>
        <p:spPr bwMode="auto">
          <a:xfrm>
            <a:off x="1534633" y="3947407"/>
            <a:ext cx="4849234" cy="54807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276-2232-038&#10;&#10;C-Channel 1x2x1x15">
            <a:extLst>
              <a:ext uri="{FF2B5EF4-FFF2-40B4-BE49-F238E27FC236}">
                <a16:creationId xmlns:a16="http://schemas.microsoft.com/office/drawing/2014/main" id="{8EBA735A-AD62-45C2-AE96-22FCB5CCE9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613" b="-9452"/>
          <a:stretch/>
        </p:blipFill>
        <p:spPr bwMode="auto">
          <a:xfrm rot="13374849">
            <a:off x="2141810" y="3373155"/>
            <a:ext cx="666830" cy="3011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276-8750&#10;&#10;50mm Stroke Pneumatic Cylinder&#10;">
            <a:extLst>
              <a:ext uri="{FF2B5EF4-FFF2-40B4-BE49-F238E27FC236}">
                <a16:creationId xmlns:a16="http://schemas.microsoft.com/office/drawing/2014/main" id="{CF2DFC9E-1CDD-4E5F-81CF-F70860F266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1843961">
            <a:off x="2734897" y="3837478"/>
            <a:ext cx="2261376" cy="21985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276-7761-001&#10;&#10;90 Degree Flat Gusset">
            <a:extLst>
              <a:ext uri="{FF2B5EF4-FFF2-40B4-BE49-F238E27FC236}">
                <a16:creationId xmlns:a16="http://schemas.microsoft.com/office/drawing/2014/main" id="{EAB62221-D377-4405-8AE8-AB3D58379F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8143205">
            <a:off x="2148122" y="3172303"/>
            <a:ext cx="916947" cy="93424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276-7761-001&#10;&#10;90 Degree Flat Gusset">
            <a:extLst>
              <a:ext uri="{FF2B5EF4-FFF2-40B4-BE49-F238E27FC236}">
                <a16:creationId xmlns:a16="http://schemas.microsoft.com/office/drawing/2014/main" id="{04D58615-D2C9-4999-AF97-2C469AFA6D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8143205">
            <a:off x="2147277" y="3699998"/>
            <a:ext cx="916947" cy="93424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276-2232-038&#10;&#10;C-Channel 1x2x1x15">
            <a:extLst>
              <a:ext uri="{FF2B5EF4-FFF2-40B4-BE49-F238E27FC236}">
                <a16:creationId xmlns:a16="http://schemas.microsoft.com/office/drawing/2014/main" id="{4DC77CAE-E224-455A-9E4F-21DE99837C5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996" r="51807"/>
          <a:stretch/>
        </p:blipFill>
        <p:spPr bwMode="auto">
          <a:xfrm rot="5400000">
            <a:off x="1249621" y="4055649"/>
            <a:ext cx="1691317" cy="47659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276-2232-038&#10;&#10;C-Channel 1x2x1x15">
            <a:extLst>
              <a:ext uri="{FF2B5EF4-FFF2-40B4-BE49-F238E27FC236}">
                <a16:creationId xmlns:a16="http://schemas.microsoft.com/office/drawing/2014/main" id="{B7CB9FF5-12AF-49E8-8AF0-B63182DF6F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6177" b="5796"/>
          <a:stretch/>
        </p:blipFill>
        <p:spPr bwMode="auto">
          <a:xfrm rot="16200000">
            <a:off x="2514930" y="3991541"/>
            <a:ext cx="1163380" cy="25922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Rounded Corners 13">
            <a:extLst>
              <a:ext uri="{FF2B5EF4-FFF2-40B4-BE49-F238E27FC236}">
                <a16:creationId xmlns:a16="http://schemas.microsoft.com/office/drawing/2014/main" id="{82B706E5-76E3-4609-BBE6-C185E4E85403}"/>
              </a:ext>
            </a:extLst>
          </p:cNvPr>
          <p:cNvSpPr/>
          <p:nvPr/>
        </p:nvSpPr>
        <p:spPr>
          <a:xfrm>
            <a:off x="5336780" y="4009784"/>
            <a:ext cx="1047087" cy="423316"/>
          </a:xfrm>
          <a:prstGeom prst="roundRect">
            <a:avLst/>
          </a:prstGeom>
          <a:solidFill>
            <a:schemeClr val="bg2">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17340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21">
          <a:extLst>
            <a:ext uri="{FF2B5EF4-FFF2-40B4-BE49-F238E27FC236}">
              <a16:creationId xmlns:a16="http://schemas.microsoft.com/office/drawing/2014/main" id="{2A9702F7-5128-5413-4A91-C8961EF51772}"/>
            </a:ext>
          </a:extLst>
        </p:cNvPr>
        <p:cNvGrpSpPr/>
        <p:nvPr/>
      </p:nvGrpSpPr>
      <p:grpSpPr>
        <a:xfrm>
          <a:off x="0" y="0"/>
          <a:ext cx="0" cy="0"/>
          <a:chOff x="0" y="0"/>
          <a:chExt cx="0" cy="0"/>
        </a:xfrm>
      </p:grpSpPr>
      <p:sp>
        <p:nvSpPr>
          <p:cNvPr id="431" name="Google Shape;431;p42">
            <a:extLst>
              <a:ext uri="{FF2B5EF4-FFF2-40B4-BE49-F238E27FC236}">
                <a16:creationId xmlns:a16="http://schemas.microsoft.com/office/drawing/2014/main" id="{49407582-1542-968B-87A5-A0133D49C7C3}"/>
              </a:ext>
            </a:extLst>
          </p:cNvPr>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Scrum meeting. </a:t>
            </a:r>
            <a:br>
              <a:rPr lang="en"/>
            </a:br>
            <a:r>
              <a:rPr lang="en"/>
              <a:t>Week of: MM/DD/YYYY</a:t>
            </a:r>
            <a:endParaRPr/>
          </a:p>
        </p:txBody>
      </p:sp>
      <p:sp>
        <p:nvSpPr>
          <p:cNvPr id="2" name="Subtitle 1">
            <a:extLst>
              <a:ext uri="{FF2B5EF4-FFF2-40B4-BE49-F238E27FC236}">
                <a16:creationId xmlns:a16="http://schemas.microsoft.com/office/drawing/2014/main" id="{D0656AFD-DCBC-6077-B1BC-76EF49563506}"/>
              </a:ext>
            </a:extLst>
          </p:cNvPr>
          <p:cNvSpPr>
            <a:spLocks noGrp="1"/>
          </p:cNvSpPr>
          <p:nvPr>
            <p:ph type="subTitle" idx="1"/>
          </p:nvPr>
        </p:nvSpPr>
        <p:spPr/>
        <p:txBody>
          <a:bodyPr/>
          <a:lstStyle/>
          <a:p>
            <a:endParaRPr lang="en-US"/>
          </a:p>
        </p:txBody>
      </p:sp>
      <p:sp>
        <p:nvSpPr>
          <p:cNvPr id="3" name="Subtitle 2">
            <a:extLst>
              <a:ext uri="{FF2B5EF4-FFF2-40B4-BE49-F238E27FC236}">
                <a16:creationId xmlns:a16="http://schemas.microsoft.com/office/drawing/2014/main" id="{179094B5-7E5B-33AC-8D25-5CBD1CF3A11B}"/>
              </a:ext>
            </a:extLst>
          </p:cNvPr>
          <p:cNvSpPr>
            <a:spLocks noGrp="1"/>
          </p:cNvSpPr>
          <p:nvPr>
            <p:ph type="subTitle" idx="2"/>
          </p:nvPr>
        </p:nvSpPr>
        <p:spPr/>
        <p:txBody>
          <a:bodyPr/>
          <a:lstStyle/>
          <a:p>
            <a:endParaRPr lang="en-US"/>
          </a:p>
        </p:txBody>
      </p:sp>
      <p:sp>
        <p:nvSpPr>
          <p:cNvPr id="4" name="Subtitle 3">
            <a:extLst>
              <a:ext uri="{FF2B5EF4-FFF2-40B4-BE49-F238E27FC236}">
                <a16:creationId xmlns:a16="http://schemas.microsoft.com/office/drawing/2014/main" id="{2ED987E4-830A-C97A-AC05-CA8377B257DA}"/>
              </a:ext>
            </a:extLst>
          </p:cNvPr>
          <p:cNvSpPr>
            <a:spLocks noGrp="1"/>
          </p:cNvSpPr>
          <p:nvPr>
            <p:ph type="subTitle" idx="3"/>
          </p:nvPr>
        </p:nvSpPr>
        <p:spPr/>
        <p:txBody>
          <a:bodyPr/>
          <a:lstStyle/>
          <a:p>
            <a:endParaRPr lang="en-US"/>
          </a:p>
        </p:txBody>
      </p:sp>
      <p:graphicFrame>
        <p:nvGraphicFramePr>
          <p:cNvPr id="5" name="Table 4">
            <a:extLst>
              <a:ext uri="{FF2B5EF4-FFF2-40B4-BE49-F238E27FC236}">
                <a16:creationId xmlns:a16="http://schemas.microsoft.com/office/drawing/2014/main" id="{F5464CEB-BAFF-5FCA-679F-22EDCF2DD752}"/>
              </a:ext>
            </a:extLst>
          </p:cNvPr>
          <p:cNvGraphicFramePr>
            <a:graphicFrameLocks noGrp="1"/>
          </p:cNvGraphicFramePr>
          <p:nvPr>
            <p:extLst>
              <p:ext uri="{D42A27DB-BD31-4B8C-83A1-F6EECF244321}">
                <p14:modId xmlns:p14="http://schemas.microsoft.com/office/powerpoint/2010/main" val="2726685011"/>
              </p:ext>
            </p:extLst>
          </p:nvPr>
        </p:nvGraphicFramePr>
        <p:xfrm>
          <a:off x="134006" y="683971"/>
          <a:ext cx="7437783" cy="8650952"/>
        </p:xfrm>
        <a:graphic>
          <a:graphicData uri="http://schemas.openxmlformats.org/drawingml/2006/table">
            <a:tbl>
              <a:tblPr firstRow="1" bandRow="1">
                <a:tableStyleId>{616DA210-FB5B-4158-B5E0-FEB733F419BA}</a:tableStyleId>
              </a:tblPr>
              <a:tblGrid>
                <a:gridCol w="7437783">
                  <a:extLst>
                    <a:ext uri="{9D8B030D-6E8A-4147-A177-3AD203B41FA5}">
                      <a16:colId xmlns:a16="http://schemas.microsoft.com/office/drawing/2014/main" val="3865735456"/>
                    </a:ext>
                  </a:extLst>
                </a:gridCol>
              </a:tblGrid>
              <a:tr h="1713158">
                <a:tc>
                  <a:txBody>
                    <a:bodyPr/>
                    <a:lstStyle/>
                    <a:p>
                      <a:r>
                        <a:rPr lang="en-US" b="1" u="sng">
                          <a:solidFill>
                            <a:schemeClr val="accent3">
                              <a:lumMod val="75000"/>
                            </a:schemeClr>
                          </a:solidFill>
                        </a:rPr>
                        <a:t>Monday: </a:t>
                      </a:r>
                    </a:p>
                    <a:p>
                      <a:r>
                        <a:rPr lang="en-US"/>
                        <a:t>What has each team member done since the last meeting?</a:t>
                      </a:r>
                    </a:p>
                    <a:p>
                      <a:r>
                        <a:rPr lang="en-US" b="0"/>
                        <a:t>Worked on pneumatics for block push lever</a:t>
                      </a:r>
                    </a:p>
                    <a:p>
                      <a:r>
                        <a:rPr lang="en-US"/>
                        <a:t>What will each team member do today?</a:t>
                      </a:r>
                    </a:p>
                    <a:p>
                      <a:pPr lvl="0">
                        <a:buNone/>
                      </a:pPr>
                      <a:r>
                        <a:rPr lang="en-US" b="0"/>
                        <a:t>Kirby will work on code for the pneumatics system.</a:t>
                      </a:r>
                    </a:p>
                    <a:p>
                      <a:r>
                        <a:rPr lang="en-US"/>
                        <a:t>What problems are holding the team back?</a:t>
                      </a:r>
                    </a:p>
                    <a:p>
                      <a:r>
                        <a:rPr lang="en-US" b="0"/>
                        <a:t>None</a:t>
                      </a:r>
                    </a:p>
                  </a:txBody>
                  <a:tcPr/>
                </a:tc>
                <a:extLst>
                  <a:ext uri="{0D108BD9-81ED-4DB2-BD59-A6C34878D82A}">
                    <a16:rowId xmlns:a16="http://schemas.microsoft.com/office/drawing/2014/main" val="657236432"/>
                  </a:ext>
                </a:extLst>
              </a:tr>
              <a:tr h="1713158">
                <a:tc>
                  <a:txBody>
                    <a:bodyPr/>
                    <a:lstStyle/>
                    <a:p>
                      <a:r>
                        <a:rPr lang="en-US" b="1" u="sng">
                          <a:solidFill>
                            <a:schemeClr val="accent3">
                              <a:lumMod val="75000"/>
                            </a:schemeClr>
                          </a:solidFill>
                        </a:rPr>
                        <a:t>Tuesday:</a:t>
                      </a:r>
                    </a:p>
                    <a:p>
                      <a:r>
                        <a:rPr lang="en-US" b="1"/>
                        <a:t>What has each team member done since the last meeting?</a:t>
                      </a:r>
                    </a:p>
                    <a:p>
                      <a:r>
                        <a:rPr lang="en-US"/>
                        <a:t>Coded </a:t>
                      </a:r>
                      <a:r>
                        <a:rPr lang="en-US" err="1"/>
                        <a:t>Pnumatics</a:t>
                      </a:r>
                      <a:endParaRPr lang="en-US"/>
                    </a:p>
                    <a:p>
                      <a:r>
                        <a:rPr lang="en-US" b="1"/>
                        <a:t>What will each team member do today?</a:t>
                      </a:r>
                    </a:p>
                    <a:p>
                      <a:r>
                        <a:rPr lang="en-US" b="1"/>
                        <a:t>Mount </a:t>
                      </a:r>
                      <a:r>
                        <a:rPr lang="en-US" b="1" err="1"/>
                        <a:t>Pnumatics</a:t>
                      </a:r>
                      <a:endParaRPr lang="en-US" b="1"/>
                    </a:p>
                    <a:p>
                      <a:r>
                        <a:rPr lang="en-US" b="1"/>
                        <a:t>What problems are holding the team back?</a:t>
                      </a:r>
                    </a:p>
                    <a:p>
                      <a:r>
                        <a:rPr lang="en-US" b="0" i="0" u="none">
                          <a:solidFill>
                            <a:schemeClr val="tx1"/>
                          </a:solidFill>
                        </a:rPr>
                        <a:t>None</a:t>
                      </a:r>
                    </a:p>
                  </a:txBody>
                  <a:tcPr/>
                </a:tc>
                <a:extLst>
                  <a:ext uri="{0D108BD9-81ED-4DB2-BD59-A6C34878D82A}">
                    <a16:rowId xmlns:a16="http://schemas.microsoft.com/office/drawing/2014/main" val="1342840947"/>
                  </a:ext>
                </a:extLst>
              </a:tr>
              <a:tr h="1713158">
                <a:tc>
                  <a:txBody>
                    <a:bodyPr/>
                    <a:lstStyle/>
                    <a:p>
                      <a:r>
                        <a:rPr lang="en-US" b="1" u="sng">
                          <a:solidFill>
                            <a:schemeClr val="accent3">
                              <a:lumMod val="75000"/>
                            </a:schemeClr>
                          </a:solidFill>
                        </a:rPr>
                        <a:t>Wednesday:</a:t>
                      </a:r>
                    </a:p>
                    <a:p>
                      <a:r>
                        <a:rPr lang="en-US" b="1"/>
                        <a:t>What has each team member done since the last meeting?</a:t>
                      </a:r>
                    </a:p>
                    <a:p>
                      <a:r>
                        <a:rPr lang="en-US"/>
                        <a:t>Ryder mounted and tested pneumatics system on the robot. John worked on fixing the intake.</a:t>
                      </a:r>
                    </a:p>
                    <a:p>
                      <a:r>
                        <a:rPr lang="en-US" b="1"/>
                        <a:t>What will each team member do today?</a:t>
                      </a:r>
                    </a:p>
                    <a:p>
                      <a:r>
                        <a:rPr lang="en-US"/>
                        <a:t>John is working on fixing the intake.</a:t>
                      </a:r>
                    </a:p>
                    <a:p>
                      <a:r>
                        <a:rPr lang="en-US" b="1"/>
                        <a:t>What problems are holding the team back?</a:t>
                      </a:r>
                    </a:p>
                    <a:p>
                      <a:r>
                        <a:rPr lang="en-US" b="0" i="0" u="none">
                          <a:solidFill>
                            <a:schemeClr val="tx1"/>
                          </a:solidFill>
                        </a:rPr>
                        <a:t>None</a:t>
                      </a:r>
                    </a:p>
                  </a:txBody>
                  <a:tcPr/>
                </a:tc>
                <a:extLst>
                  <a:ext uri="{0D108BD9-81ED-4DB2-BD59-A6C34878D82A}">
                    <a16:rowId xmlns:a16="http://schemas.microsoft.com/office/drawing/2014/main" val="4025818452"/>
                  </a:ext>
                </a:extLst>
              </a:tr>
              <a:tr h="1713158">
                <a:tc>
                  <a:txBody>
                    <a:bodyPr/>
                    <a:lstStyle/>
                    <a:p>
                      <a:r>
                        <a:rPr lang="en-US" b="1" u="sng">
                          <a:solidFill>
                            <a:schemeClr val="accent3">
                              <a:lumMod val="75000"/>
                            </a:schemeClr>
                          </a:solidFill>
                        </a:rPr>
                        <a:t>Thursday:</a:t>
                      </a:r>
                    </a:p>
                    <a:p>
                      <a:r>
                        <a:rPr lang="en-US" b="1"/>
                        <a:t>What has each team member done since the last meeting?</a:t>
                      </a:r>
                    </a:p>
                    <a:p>
                      <a:r>
                        <a:rPr lang="en-US"/>
                        <a:t>John worked on mounting the intake with a new method.</a:t>
                      </a:r>
                    </a:p>
                    <a:p>
                      <a:r>
                        <a:rPr lang="en-US" b="1"/>
                        <a:t>What will each team member do today?</a:t>
                      </a:r>
                    </a:p>
                    <a:p>
                      <a:r>
                        <a:rPr lang="en-US"/>
                        <a:t>John will continue working on the intake, and Kirby will hopefully have time to work on </a:t>
                      </a:r>
                      <a:r>
                        <a:rPr lang="en-US" err="1"/>
                        <a:t>auton</a:t>
                      </a:r>
                    </a:p>
                    <a:p>
                      <a:r>
                        <a:rPr lang="en-US" b="1"/>
                        <a:t>What problems are holding the team back?</a:t>
                      </a:r>
                    </a:p>
                    <a:p>
                      <a:r>
                        <a:rPr lang="en-US" b="0" i="0" u="none">
                          <a:solidFill>
                            <a:schemeClr val="tx1"/>
                          </a:solidFill>
                        </a:rPr>
                        <a:t>Intake is not in a state good enough to work on code</a:t>
                      </a:r>
                    </a:p>
                  </a:txBody>
                  <a:tcPr/>
                </a:tc>
                <a:extLst>
                  <a:ext uri="{0D108BD9-81ED-4DB2-BD59-A6C34878D82A}">
                    <a16:rowId xmlns:a16="http://schemas.microsoft.com/office/drawing/2014/main" val="273272704"/>
                  </a:ext>
                </a:extLst>
              </a:tr>
              <a:tr h="1713158">
                <a:tc>
                  <a:txBody>
                    <a:bodyPr/>
                    <a:lstStyle/>
                    <a:p>
                      <a:r>
                        <a:rPr lang="en-US" b="1" u="sng">
                          <a:solidFill>
                            <a:schemeClr val="accent3">
                              <a:lumMod val="75000"/>
                            </a:schemeClr>
                          </a:solidFill>
                        </a:rPr>
                        <a:t>Friday:</a:t>
                      </a:r>
                    </a:p>
                    <a:p>
                      <a:r>
                        <a:rPr lang="en-US" b="1"/>
                        <a:t>What has each team member done since the last meeting?</a:t>
                      </a:r>
                    </a:p>
                    <a:p>
                      <a:r>
                        <a:rPr lang="en-US"/>
                        <a:t>John worked on the intake. Kirby did not have time to code.</a:t>
                      </a:r>
                    </a:p>
                    <a:p>
                      <a:r>
                        <a:rPr lang="en-US" b="1"/>
                        <a:t>What will each team member do today?</a:t>
                      </a:r>
                    </a:p>
                    <a:p>
                      <a:r>
                        <a:rPr lang="en-US"/>
                        <a:t>John will continue to work on the intake. </a:t>
                      </a:r>
                    </a:p>
                    <a:p>
                      <a:r>
                        <a:rPr lang="en-US" b="1"/>
                        <a:t>What problems are holding the team back?</a:t>
                      </a:r>
                    </a:p>
                    <a:p>
                      <a:r>
                        <a:rPr lang="en-US" b="0" i="0" u="none">
                          <a:solidFill>
                            <a:schemeClr val="tx1"/>
                          </a:solidFill>
                        </a:rPr>
                        <a:t>Intake is not in a state good enough to work on code </a:t>
                      </a:r>
                    </a:p>
                  </a:txBody>
                  <a:tcPr/>
                </a:tc>
                <a:extLst>
                  <a:ext uri="{0D108BD9-81ED-4DB2-BD59-A6C34878D82A}">
                    <a16:rowId xmlns:a16="http://schemas.microsoft.com/office/drawing/2014/main" val="2298176126"/>
                  </a:ext>
                </a:extLst>
              </a:tr>
            </a:tbl>
          </a:graphicData>
        </a:graphic>
      </p:graphicFrame>
      <p:sp>
        <p:nvSpPr>
          <p:cNvPr id="6" name="TextBox 5">
            <a:extLst>
              <a:ext uri="{FF2B5EF4-FFF2-40B4-BE49-F238E27FC236}">
                <a16:creationId xmlns:a16="http://schemas.microsoft.com/office/drawing/2014/main" id="{B9AA4A68-85BC-8605-1D6F-709CE7A48AF3}"/>
              </a:ext>
            </a:extLst>
          </p:cNvPr>
          <p:cNvSpPr txBox="1"/>
          <p:nvPr/>
        </p:nvSpPr>
        <p:spPr>
          <a:xfrm>
            <a:off x="127028" y="0"/>
            <a:ext cx="7019755" cy="523220"/>
          </a:xfrm>
          <a:prstGeom prst="rect">
            <a:avLst/>
          </a:prstGeom>
          <a:noFill/>
        </p:spPr>
        <p:txBody>
          <a:bodyPr wrap="square" lIns="91440" tIns="45720" rIns="91440" bIns="45720" rtlCol="0" anchor="t">
            <a:spAutoFit/>
          </a:bodyPr>
          <a:lstStyle/>
          <a:p>
            <a:pPr algn="ctr"/>
            <a:r>
              <a:rPr lang="en-US" sz="2800" b="1">
                <a:solidFill>
                  <a:schemeClr val="accent4">
                    <a:lumMod val="75000"/>
                  </a:schemeClr>
                </a:solidFill>
              </a:rPr>
              <a:t>SCRUM Meetings - Week of 11/10/2025</a:t>
            </a:r>
            <a:endParaRPr lang="en-US">
              <a:solidFill>
                <a:schemeClr val="accent4">
                  <a:lumMod val="75000"/>
                </a:schemeClr>
              </a:solidFill>
            </a:endParaRPr>
          </a:p>
        </p:txBody>
      </p:sp>
      <p:pic>
        <p:nvPicPr>
          <p:cNvPr id="9" name="Picture 8" descr="A yellow circle and black squares&#10;&#10;AI-generated content may be incorrect.">
            <a:extLst>
              <a:ext uri="{FF2B5EF4-FFF2-40B4-BE49-F238E27FC236}">
                <a16:creationId xmlns:a16="http://schemas.microsoft.com/office/drawing/2014/main" id="{D8C5EDBE-CAF5-90DE-960F-60358AD4970C}"/>
              </a:ext>
            </a:extLst>
          </p:cNvPr>
          <p:cNvPicPr>
            <a:picLocks noChangeAspect="1"/>
          </p:cNvPicPr>
          <p:nvPr/>
        </p:nvPicPr>
        <p:blipFill>
          <a:blip r:embed="rId3"/>
          <a:stretch>
            <a:fillRect/>
          </a:stretch>
        </p:blipFill>
        <p:spPr>
          <a:xfrm>
            <a:off x="7153164" y="-9478"/>
            <a:ext cx="603019" cy="809871"/>
          </a:xfrm>
          <a:prstGeom prst="rect">
            <a:avLst/>
          </a:prstGeom>
        </p:spPr>
      </p:pic>
    </p:spTree>
    <p:extLst>
      <p:ext uri="{BB962C8B-B14F-4D97-AF65-F5344CB8AC3E}">
        <p14:creationId xmlns:p14="http://schemas.microsoft.com/office/powerpoint/2010/main" val="14884418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21">
          <a:extLst>
            <a:ext uri="{FF2B5EF4-FFF2-40B4-BE49-F238E27FC236}">
              <a16:creationId xmlns:a16="http://schemas.microsoft.com/office/drawing/2014/main" id="{F20B23CF-FC7E-9243-5711-19CD1551ED95}"/>
            </a:ext>
          </a:extLst>
        </p:cNvPr>
        <p:cNvGrpSpPr/>
        <p:nvPr/>
      </p:nvGrpSpPr>
      <p:grpSpPr>
        <a:xfrm>
          <a:off x="0" y="0"/>
          <a:ext cx="0" cy="0"/>
          <a:chOff x="0" y="0"/>
          <a:chExt cx="0" cy="0"/>
        </a:xfrm>
      </p:grpSpPr>
      <p:sp>
        <p:nvSpPr>
          <p:cNvPr id="431" name="Google Shape;431;p42">
            <a:extLst>
              <a:ext uri="{FF2B5EF4-FFF2-40B4-BE49-F238E27FC236}">
                <a16:creationId xmlns:a16="http://schemas.microsoft.com/office/drawing/2014/main" id="{95A6954D-62A3-96C2-EB1D-D10AF15D9093}"/>
              </a:ext>
            </a:extLst>
          </p:cNvPr>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Scrum meeting. </a:t>
            </a:r>
            <a:br>
              <a:rPr lang="en"/>
            </a:br>
            <a:r>
              <a:rPr lang="en"/>
              <a:t>Week of: MM/DD/YYYY</a:t>
            </a:r>
            <a:endParaRPr/>
          </a:p>
        </p:txBody>
      </p:sp>
      <p:sp>
        <p:nvSpPr>
          <p:cNvPr id="2" name="Subtitle 1">
            <a:extLst>
              <a:ext uri="{FF2B5EF4-FFF2-40B4-BE49-F238E27FC236}">
                <a16:creationId xmlns:a16="http://schemas.microsoft.com/office/drawing/2014/main" id="{1D3EF85B-69E2-608C-A5C7-D0C4716A8090}"/>
              </a:ext>
            </a:extLst>
          </p:cNvPr>
          <p:cNvSpPr>
            <a:spLocks noGrp="1"/>
          </p:cNvSpPr>
          <p:nvPr>
            <p:ph type="subTitle" idx="1"/>
          </p:nvPr>
        </p:nvSpPr>
        <p:spPr/>
        <p:txBody>
          <a:bodyPr/>
          <a:lstStyle/>
          <a:p>
            <a:endParaRPr lang="en-US"/>
          </a:p>
        </p:txBody>
      </p:sp>
      <p:sp>
        <p:nvSpPr>
          <p:cNvPr id="3" name="Subtitle 2">
            <a:extLst>
              <a:ext uri="{FF2B5EF4-FFF2-40B4-BE49-F238E27FC236}">
                <a16:creationId xmlns:a16="http://schemas.microsoft.com/office/drawing/2014/main" id="{B3D2B978-268A-28D0-BCBB-86A27DF3C7D9}"/>
              </a:ext>
            </a:extLst>
          </p:cNvPr>
          <p:cNvSpPr>
            <a:spLocks noGrp="1"/>
          </p:cNvSpPr>
          <p:nvPr>
            <p:ph type="subTitle" idx="2"/>
          </p:nvPr>
        </p:nvSpPr>
        <p:spPr/>
        <p:txBody>
          <a:bodyPr/>
          <a:lstStyle/>
          <a:p>
            <a:endParaRPr lang="en-US"/>
          </a:p>
        </p:txBody>
      </p:sp>
      <p:sp>
        <p:nvSpPr>
          <p:cNvPr id="4" name="Subtitle 3">
            <a:extLst>
              <a:ext uri="{FF2B5EF4-FFF2-40B4-BE49-F238E27FC236}">
                <a16:creationId xmlns:a16="http://schemas.microsoft.com/office/drawing/2014/main" id="{C3336CC7-E107-07D3-7616-D924DF0A23E6}"/>
              </a:ext>
            </a:extLst>
          </p:cNvPr>
          <p:cNvSpPr>
            <a:spLocks noGrp="1"/>
          </p:cNvSpPr>
          <p:nvPr>
            <p:ph type="subTitle" idx="3"/>
          </p:nvPr>
        </p:nvSpPr>
        <p:spPr/>
        <p:txBody>
          <a:bodyPr/>
          <a:lstStyle/>
          <a:p>
            <a:endParaRPr lang="en-US"/>
          </a:p>
        </p:txBody>
      </p:sp>
      <p:graphicFrame>
        <p:nvGraphicFramePr>
          <p:cNvPr id="5" name="Table 4">
            <a:extLst>
              <a:ext uri="{FF2B5EF4-FFF2-40B4-BE49-F238E27FC236}">
                <a16:creationId xmlns:a16="http://schemas.microsoft.com/office/drawing/2014/main" id="{F343DCFE-BF2D-FF90-23E0-652BEAB4321B}"/>
              </a:ext>
            </a:extLst>
          </p:cNvPr>
          <p:cNvGraphicFramePr>
            <a:graphicFrameLocks noGrp="1"/>
          </p:cNvGraphicFramePr>
          <p:nvPr>
            <p:extLst>
              <p:ext uri="{D42A27DB-BD31-4B8C-83A1-F6EECF244321}">
                <p14:modId xmlns:p14="http://schemas.microsoft.com/office/powerpoint/2010/main" val="1916540003"/>
              </p:ext>
            </p:extLst>
          </p:nvPr>
        </p:nvGraphicFramePr>
        <p:xfrm>
          <a:off x="134006" y="683971"/>
          <a:ext cx="7437783" cy="8650952"/>
        </p:xfrm>
        <a:graphic>
          <a:graphicData uri="http://schemas.openxmlformats.org/drawingml/2006/table">
            <a:tbl>
              <a:tblPr firstRow="1" bandRow="1">
                <a:tableStyleId>{616DA210-FB5B-4158-B5E0-FEB733F419BA}</a:tableStyleId>
              </a:tblPr>
              <a:tblGrid>
                <a:gridCol w="7437783">
                  <a:extLst>
                    <a:ext uri="{9D8B030D-6E8A-4147-A177-3AD203B41FA5}">
                      <a16:colId xmlns:a16="http://schemas.microsoft.com/office/drawing/2014/main" val="3865735456"/>
                    </a:ext>
                  </a:extLst>
                </a:gridCol>
              </a:tblGrid>
              <a:tr h="1713158">
                <a:tc>
                  <a:txBody>
                    <a:bodyPr/>
                    <a:lstStyle/>
                    <a:p>
                      <a:r>
                        <a:rPr lang="en-US" b="1" u="sng">
                          <a:solidFill>
                            <a:schemeClr val="accent3">
                              <a:lumMod val="75000"/>
                            </a:schemeClr>
                          </a:solidFill>
                        </a:rPr>
                        <a:t>Monday: </a:t>
                      </a:r>
                    </a:p>
                    <a:p>
                      <a:r>
                        <a:rPr lang="en-US"/>
                        <a:t>What has each team member done since the last meeting?</a:t>
                      </a:r>
                    </a:p>
                    <a:p>
                      <a:r>
                        <a:rPr lang="en-US" b="0"/>
                        <a:t>John worked on the intake.</a:t>
                      </a:r>
                    </a:p>
                    <a:p>
                      <a:r>
                        <a:rPr lang="en-US"/>
                        <a:t>What will each team member do today?</a:t>
                      </a:r>
                    </a:p>
                    <a:p>
                      <a:r>
                        <a:rPr lang="en-US" b="0"/>
                        <a:t>John will be working on the new intake</a:t>
                      </a:r>
                    </a:p>
                    <a:p>
                      <a:r>
                        <a:rPr lang="en-US"/>
                        <a:t>What problems are holding the team back?</a:t>
                      </a:r>
                    </a:p>
                    <a:p>
                      <a:r>
                        <a:rPr lang="en-US" b="0"/>
                        <a:t>None</a:t>
                      </a:r>
                    </a:p>
                  </a:txBody>
                  <a:tcPr/>
                </a:tc>
                <a:extLst>
                  <a:ext uri="{0D108BD9-81ED-4DB2-BD59-A6C34878D82A}">
                    <a16:rowId xmlns:a16="http://schemas.microsoft.com/office/drawing/2014/main" val="657236432"/>
                  </a:ext>
                </a:extLst>
              </a:tr>
              <a:tr h="1713158">
                <a:tc>
                  <a:txBody>
                    <a:bodyPr/>
                    <a:lstStyle/>
                    <a:p>
                      <a:r>
                        <a:rPr lang="en-US" b="1" u="sng">
                          <a:solidFill>
                            <a:schemeClr val="accent3">
                              <a:lumMod val="75000"/>
                            </a:schemeClr>
                          </a:solidFill>
                        </a:rPr>
                        <a:t>Tuesday:</a:t>
                      </a:r>
                    </a:p>
                    <a:p>
                      <a:r>
                        <a:rPr lang="en-US" b="1"/>
                        <a:t>What has each team member done since the last meeting?</a:t>
                      </a:r>
                    </a:p>
                    <a:p>
                      <a:r>
                        <a:rPr lang="en-US"/>
                        <a:t>John worked on the intake.</a:t>
                      </a:r>
                    </a:p>
                    <a:p>
                      <a:r>
                        <a:rPr lang="en-US" b="1"/>
                        <a:t>What will each team member do today?</a:t>
                      </a:r>
                    </a:p>
                    <a:p>
                      <a:r>
                        <a:rPr lang="en-US" b="1"/>
                        <a:t>John and Ryder will work on the intake.</a:t>
                      </a:r>
                    </a:p>
                    <a:p>
                      <a:r>
                        <a:rPr lang="en-US" b="1"/>
                        <a:t>What problems are holding the team back?</a:t>
                      </a:r>
                    </a:p>
                    <a:p>
                      <a:r>
                        <a:rPr lang="en-US" b="0" i="0" u="none">
                          <a:solidFill>
                            <a:schemeClr val="tx1"/>
                          </a:solidFill>
                        </a:rPr>
                        <a:t>None</a:t>
                      </a:r>
                    </a:p>
                  </a:txBody>
                  <a:tcPr/>
                </a:tc>
                <a:extLst>
                  <a:ext uri="{0D108BD9-81ED-4DB2-BD59-A6C34878D82A}">
                    <a16:rowId xmlns:a16="http://schemas.microsoft.com/office/drawing/2014/main" val="1342840947"/>
                  </a:ext>
                </a:extLst>
              </a:tr>
              <a:tr h="1713158">
                <a:tc>
                  <a:txBody>
                    <a:bodyPr/>
                    <a:lstStyle/>
                    <a:p>
                      <a:r>
                        <a:rPr lang="en-US" b="1" u="sng">
                          <a:solidFill>
                            <a:schemeClr val="accent3">
                              <a:lumMod val="75000"/>
                            </a:schemeClr>
                          </a:solidFill>
                        </a:rPr>
                        <a:t>Wednesday:</a:t>
                      </a:r>
                    </a:p>
                    <a:p>
                      <a:r>
                        <a:rPr lang="en-US" b="1"/>
                        <a:t>What has each team member done since the last meeting?</a:t>
                      </a:r>
                    </a:p>
                    <a:p>
                      <a:r>
                        <a:rPr lang="en-US"/>
                        <a:t>John and Ryder worked on the intake</a:t>
                      </a:r>
                    </a:p>
                    <a:p>
                      <a:r>
                        <a:rPr lang="en-US" b="1"/>
                        <a:t>What will each team member do today?</a:t>
                      </a:r>
                    </a:p>
                    <a:p>
                      <a:r>
                        <a:rPr lang="en-US"/>
                        <a:t>John will work on the intake</a:t>
                      </a:r>
                    </a:p>
                    <a:p>
                      <a:r>
                        <a:rPr lang="en-US" b="1"/>
                        <a:t>What problems are holding the team back?</a:t>
                      </a:r>
                    </a:p>
                    <a:p>
                      <a:r>
                        <a:rPr lang="en-US" b="0" i="0" u="none">
                          <a:solidFill>
                            <a:schemeClr val="tx1"/>
                          </a:solidFill>
                        </a:rPr>
                        <a:t>None</a:t>
                      </a:r>
                    </a:p>
                  </a:txBody>
                  <a:tcPr/>
                </a:tc>
                <a:extLst>
                  <a:ext uri="{0D108BD9-81ED-4DB2-BD59-A6C34878D82A}">
                    <a16:rowId xmlns:a16="http://schemas.microsoft.com/office/drawing/2014/main" val="4025818452"/>
                  </a:ext>
                </a:extLst>
              </a:tr>
              <a:tr h="1713158">
                <a:tc>
                  <a:txBody>
                    <a:bodyPr/>
                    <a:lstStyle/>
                    <a:p>
                      <a:r>
                        <a:rPr lang="en-US" b="1" u="sng">
                          <a:solidFill>
                            <a:schemeClr val="accent3">
                              <a:lumMod val="75000"/>
                            </a:schemeClr>
                          </a:solidFill>
                        </a:rPr>
                        <a:t>Thursday:</a:t>
                      </a:r>
                    </a:p>
                    <a:p>
                      <a:r>
                        <a:rPr lang="en-US" b="1"/>
                        <a:t>What has each team member done since the last meeting?</a:t>
                      </a:r>
                    </a:p>
                    <a:p>
                      <a:r>
                        <a:rPr lang="en-US"/>
                        <a:t>John finished working on the intake and started working on the </a:t>
                      </a:r>
                      <a:r>
                        <a:rPr lang="en-US" err="1"/>
                        <a:t>descorer</a:t>
                      </a:r>
                      <a:r>
                        <a:rPr lang="en-US"/>
                        <a:t>.</a:t>
                      </a:r>
                    </a:p>
                    <a:p>
                      <a:r>
                        <a:rPr lang="en-US" b="1"/>
                        <a:t>What will each team member do today?</a:t>
                      </a:r>
                    </a:p>
                    <a:p>
                      <a:r>
                        <a:rPr lang="en-US"/>
                        <a:t>John and Ryder will work on the </a:t>
                      </a:r>
                      <a:r>
                        <a:rPr lang="en-US" err="1"/>
                        <a:t>descorer</a:t>
                      </a:r>
                      <a:r>
                        <a:rPr lang="en-US"/>
                        <a:t>.</a:t>
                      </a:r>
                    </a:p>
                    <a:p>
                      <a:r>
                        <a:rPr lang="en-US" b="1"/>
                        <a:t>What problems are holding the team back?</a:t>
                      </a:r>
                    </a:p>
                    <a:p>
                      <a:r>
                        <a:rPr lang="en-US" b="0" i="0" u="none">
                          <a:solidFill>
                            <a:schemeClr val="tx1"/>
                          </a:solidFill>
                        </a:rPr>
                        <a:t>None</a:t>
                      </a:r>
                    </a:p>
                  </a:txBody>
                  <a:tcPr/>
                </a:tc>
                <a:extLst>
                  <a:ext uri="{0D108BD9-81ED-4DB2-BD59-A6C34878D82A}">
                    <a16:rowId xmlns:a16="http://schemas.microsoft.com/office/drawing/2014/main" val="273272704"/>
                  </a:ext>
                </a:extLst>
              </a:tr>
              <a:tr h="1713158">
                <a:tc>
                  <a:txBody>
                    <a:bodyPr/>
                    <a:lstStyle/>
                    <a:p>
                      <a:r>
                        <a:rPr lang="en-US" b="1" u="sng">
                          <a:solidFill>
                            <a:schemeClr val="accent3">
                              <a:lumMod val="75000"/>
                            </a:schemeClr>
                          </a:solidFill>
                        </a:rPr>
                        <a:t>Friday:</a:t>
                      </a:r>
                    </a:p>
                    <a:p>
                      <a:r>
                        <a:rPr lang="en-US" b="1"/>
                        <a:t>What has each team member done since the last meeting?</a:t>
                      </a:r>
                    </a:p>
                    <a:p>
                      <a:r>
                        <a:rPr lang="en-US"/>
                        <a:t>John worked on the </a:t>
                      </a:r>
                      <a:r>
                        <a:rPr lang="en-US" err="1"/>
                        <a:t>descorer</a:t>
                      </a:r>
                      <a:r>
                        <a:rPr lang="en-US"/>
                        <a:t> and Kirby worked on </a:t>
                      </a:r>
                      <a:r>
                        <a:rPr lang="en-US" err="1"/>
                        <a:t>auton</a:t>
                      </a:r>
                      <a:r>
                        <a:rPr lang="en-US"/>
                        <a:t> code.</a:t>
                      </a:r>
                    </a:p>
                    <a:p>
                      <a:r>
                        <a:rPr lang="en-US" b="1"/>
                        <a:t>What will each team member do today?</a:t>
                      </a:r>
                    </a:p>
                    <a:p>
                      <a:r>
                        <a:rPr lang="en-US"/>
                        <a:t>Kirby will work on autonomous code, Ryder will practice driving, and John will continue working on the </a:t>
                      </a:r>
                      <a:r>
                        <a:rPr lang="en-US" err="1"/>
                        <a:t>descorer</a:t>
                      </a:r>
                      <a:endParaRPr lang="en-US"/>
                    </a:p>
                    <a:p>
                      <a:r>
                        <a:rPr lang="en-US" b="1"/>
                        <a:t>What problems are holding the team back?</a:t>
                      </a:r>
                    </a:p>
                    <a:p>
                      <a:r>
                        <a:rPr lang="en-US" b="0" i="0" u="none">
                          <a:solidFill>
                            <a:schemeClr val="tx1"/>
                          </a:solidFill>
                        </a:rPr>
                        <a:t>None</a:t>
                      </a:r>
                    </a:p>
                  </a:txBody>
                  <a:tcPr/>
                </a:tc>
                <a:extLst>
                  <a:ext uri="{0D108BD9-81ED-4DB2-BD59-A6C34878D82A}">
                    <a16:rowId xmlns:a16="http://schemas.microsoft.com/office/drawing/2014/main" val="2298176126"/>
                  </a:ext>
                </a:extLst>
              </a:tr>
            </a:tbl>
          </a:graphicData>
        </a:graphic>
      </p:graphicFrame>
      <p:sp>
        <p:nvSpPr>
          <p:cNvPr id="6" name="TextBox 5">
            <a:extLst>
              <a:ext uri="{FF2B5EF4-FFF2-40B4-BE49-F238E27FC236}">
                <a16:creationId xmlns:a16="http://schemas.microsoft.com/office/drawing/2014/main" id="{67FB390A-1BED-15DF-D2A1-07DB6B8C34A1}"/>
              </a:ext>
            </a:extLst>
          </p:cNvPr>
          <p:cNvSpPr txBox="1"/>
          <p:nvPr/>
        </p:nvSpPr>
        <p:spPr>
          <a:xfrm>
            <a:off x="127028" y="0"/>
            <a:ext cx="7019755" cy="523220"/>
          </a:xfrm>
          <a:prstGeom prst="rect">
            <a:avLst/>
          </a:prstGeom>
          <a:noFill/>
        </p:spPr>
        <p:txBody>
          <a:bodyPr wrap="square" lIns="91440" tIns="45720" rIns="91440" bIns="45720" rtlCol="0" anchor="t">
            <a:spAutoFit/>
          </a:bodyPr>
          <a:lstStyle/>
          <a:p>
            <a:pPr algn="ctr"/>
            <a:r>
              <a:rPr lang="en-US" sz="2800" b="1">
                <a:solidFill>
                  <a:schemeClr val="accent4">
                    <a:lumMod val="75000"/>
                  </a:schemeClr>
                </a:solidFill>
              </a:rPr>
              <a:t>SCRUM Meetings - Week of 11/17/2025</a:t>
            </a:r>
            <a:endParaRPr lang="en-US">
              <a:solidFill>
                <a:schemeClr val="accent4">
                  <a:lumMod val="75000"/>
                </a:schemeClr>
              </a:solidFill>
            </a:endParaRPr>
          </a:p>
        </p:txBody>
      </p:sp>
      <p:pic>
        <p:nvPicPr>
          <p:cNvPr id="9" name="Picture 8" descr="A yellow circle and black squares&#10;&#10;AI-generated content may be incorrect.">
            <a:extLst>
              <a:ext uri="{FF2B5EF4-FFF2-40B4-BE49-F238E27FC236}">
                <a16:creationId xmlns:a16="http://schemas.microsoft.com/office/drawing/2014/main" id="{9D7B5090-1C40-5429-DDA6-32FA8FA09EAD}"/>
              </a:ext>
            </a:extLst>
          </p:cNvPr>
          <p:cNvPicPr>
            <a:picLocks noChangeAspect="1"/>
          </p:cNvPicPr>
          <p:nvPr/>
        </p:nvPicPr>
        <p:blipFill>
          <a:blip r:embed="rId3"/>
          <a:stretch>
            <a:fillRect/>
          </a:stretch>
        </p:blipFill>
        <p:spPr>
          <a:xfrm>
            <a:off x="7153164" y="-9478"/>
            <a:ext cx="603019" cy="809871"/>
          </a:xfrm>
          <a:prstGeom prst="rect">
            <a:avLst/>
          </a:prstGeom>
        </p:spPr>
      </p:pic>
    </p:spTree>
    <p:extLst>
      <p:ext uri="{BB962C8B-B14F-4D97-AF65-F5344CB8AC3E}">
        <p14:creationId xmlns:p14="http://schemas.microsoft.com/office/powerpoint/2010/main" val="23268005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21">
          <a:extLst>
            <a:ext uri="{FF2B5EF4-FFF2-40B4-BE49-F238E27FC236}">
              <a16:creationId xmlns:a16="http://schemas.microsoft.com/office/drawing/2014/main" id="{1514E9A0-7DF2-466E-28DE-10B9DAA1FD40}"/>
            </a:ext>
          </a:extLst>
        </p:cNvPr>
        <p:cNvGrpSpPr/>
        <p:nvPr/>
      </p:nvGrpSpPr>
      <p:grpSpPr>
        <a:xfrm>
          <a:off x="0" y="0"/>
          <a:ext cx="0" cy="0"/>
          <a:chOff x="0" y="0"/>
          <a:chExt cx="0" cy="0"/>
        </a:xfrm>
      </p:grpSpPr>
      <p:sp>
        <p:nvSpPr>
          <p:cNvPr id="431" name="Google Shape;431;p42">
            <a:extLst>
              <a:ext uri="{FF2B5EF4-FFF2-40B4-BE49-F238E27FC236}">
                <a16:creationId xmlns:a16="http://schemas.microsoft.com/office/drawing/2014/main" id="{E3F8CE4A-2C60-687B-F6DB-15B69EEC422E}"/>
              </a:ext>
            </a:extLst>
          </p:cNvPr>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Scrum meeting. </a:t>
            </a:r>
            <a:br>
              <a:rPr lang="en"/>
            </a:br>
            <a:r>
              <a:rPr lang="en"/>
              <a:t>Week of: MM/DD/YYYY</a:t>
            </a:r>
            <a:endParaRPr/>
          </a:p>
        </p:txBody>
      </p:sp>
      <p:sp>
        <p:nvSpPr>
          <p:cNvPr id="2" name="Subtitle 1">
            <a:extLst>
              <a:ext uri="{FF2B5EF4-FFF2-40B4-BE49-F238E27FC236}">
                <a16:creationId xmlns:a16="http://schemas.microsoft.com/office/drawing/2014/main" id="{2020A231-72B2-015B-F4FE-634C9FD7A0C7}"/>
              </a:ext>
            </a:extLst>
          </p:cNvPr>
          <p:cNvSpPr>
            <a:spLocks noGrp="1"/>
          </p:cNvSpPr>
          <p:nvPr>
            <p:ph type="subTitle" idx="1"/>
          </p:nvPr>
        </p:nvSpPr>
        <p:spPr/>
        <p:txBody>
          <a:bodyPr/>
          <a:lstStyle/>
          <a:p>
            <a:endParaRPr lang="en-US"/>
          </a:p>
        </p:txBody>
      </p:sp>
      <p:sp>
        <p:nvSpPr>
          <p:cNvPr id="3" name="Subtitle 2">
            <a:extLst>
              <a:ext uri="{FF2B5EF4-FFF2-40B4-BE49-F238E27FC236}">
                <a16:creationId xmlns:a16="http://schemas.microsoft.com/office/drawing/2014/main" id="{E2A4999E-94C6-141F-E64F-B22E3B9666C8}"/>
              </a:ext>
            </a:extLst>
          </p:cNvPr>
          <p:cNvSpPr>
            <a:spLocks noGrp="1"/>
          </p:cNvSpPr>
          <p:nvPr>
            <p:ph type="subTitle" idx="2"/>
          </p:nvPr>
        </p:nvSpPr>
        <p:spPr/>
        <p:txBody>
          <a:bodyPr/>
          <a:lstStyle/>
          <a:p>
            <a:endParaRPr lang="en-US"/>
          </a:p>
        </p:txBody>
      </p:sp>
      <p:sp>
        <p:nvSpPr>
          <p:cNvPr id="4" name="Subtitle 3">
            <a:extLst>
              <a:ext uri="{FF2B5EF4-FFF2-40B4-BE49-F238E27FC236}">
                <a16:creationId xmlns:a16="http://schemas.microsoft.com/office/drawing/2014/main" id="{FD719044-93A5-6041-A21E-254CE7B9E002}"/>
              </a:ext>
            </a:extLst>
          </p:cNvPr>
          <p:cNvSpPr>
            <a:spLocks noGrp="1"/>
          </p:cNvSpPr>
          <p:nvPr>
            <p:ph type="subTitle" idx="3"/>
          </p:nvPr>
        </p:nvSpPr>
        <p:spPr/>
        <p:txBody>
          <a:bodyPr/>
          <a:lstStyle/>
          <a:p>
            <a:endParaRPr lang="en-US"/>
          </a:p>
        </p:txBody>
      </p:sp>
      <p:graphicFrame>
        <p:nvGraphicFramePr>
          <p:cNvPr id="5" name="Table 4">
            <a:extLst>
              <a:ext uri="{FF2B5EF4-FFF2-40B4-BE49-F238E27FC236}">
                <a16:creationId xmlns:a16="http://schemas.microsoft.com/office/drawing/2014/main" id="{F5C87F44-51BD-5B3E-739D-816ED3912159}"/>
              </a:ext>
            </a:extLst>
          </p:cNvPr>
          <p:cNvGraphicFramePr>
            <a:graphicFrameLocks noGrp="1"/>
          </p:cNvGraphicFramePr>
          <p:nvPr>
            <p:extLst>
              <p:ext uri="{D42A27DB-BD31-4B8C-83A1-F6EECF244321}">
                <p14:modId xmlns:p14="http://schemas.microsoft.com/office/powerpoint/2010/main" val="1364358406"/>
              </p:ext>
            </p:extLst>
          </p:nvPr>
        </p:nvGraphicFramePr>
        <p:xfrm>
          <a:off x="134006" y="683971"/>
          <a:ext cx="7437783" cy="8736114"/>
        </p:xfrm>
        <a:graphic>
          <a:graphicData uri="http://schemas.openxmlformats.org/drawingml/2006/table">
            <a:tbl>
              <a:tblPr firstRow="1" bandRow="1">
                <a:tableStyleId>{616DA210-FB5B-4158-B5E0-FEB733F419BA}</a:tableStyleId>
              </a:tblPr>
              <a:tblGrid>
                <a:gridCol w="7437783">
                  <a:extLst>
                    <a:ext uri="{9D8B030D-6E8A-4147-A177-3AD203B41FA5}">
                      <a16:colId xmlns:a16="http://schemas.microsoft.com/office/drawing/2014/main" val="3865735456"/>
                    </a:ext>
                  </a:extLst>
                </a:gridCol>
              </a:tblGrid>
              <a:tr h="1713158">
                <a:tc>
                  <a:txBody>
                    <a:bodyPr/>
                    <a:lstStyle/>
                    <a:p>
                      <a:r>
                        <a:rPr lang="en-US" b="1" u="sng">
                          <a:solidFill>
                            <a:schemeClr val="accent3">
                              <a:lumMod val="75000"/>
                            </a:schemeClr>
                          </a:solidFill>
                        </a:rPr>
                        <a:t>Monday: </a:t>
                      </a:r>
                    </a:p>
                    <a:p>
                      <a:r>
                        <a:rPr lang="en-US"/>
                        <a:t>What has each team member done since the last meeting?</a:t>
                      </a:r>
                    </a:p>
                    <a:p>
                      <a:r>
                        <a:rPr lang="en-US" b="0"/>
                        <a:t>John worked on the </a:t>
                      </a:r>
                      <a:r>
                        <a:rPr lang="en-US" b="0" err="1"/>
                        <a:t>descorer</a:t>
                      </a:r>
                      <a:endParaRPr lang="en-US" b="0"/>
                    </a:p>
                    <a:p>
                      <a:r>
                        <a:rPr lang="en-US"/>
                        <a:t>What will each team member do today?</a:t>
                      </a:r>
                    </a:p>
                    <a:p>
                      <a:r>
                        <a:rPr lang="en-US" b="0"/>
                        <a:t>John will work on the </a:t>
                      </a:r>
                      <a:r>
                        <a:rPr lang="en-US" b="0" err="1"/>
                        <a:t>descorer</a:t>
                      </a:r>
                      <a:r>
                        <a:rPr lang="en-US" b="0"/>
                        <a:t> and Kirby will hopefully have enough time to work on </a:t>
                      </a:r>
                      <a:r>
                        <a:rPr lang="en-US" b="0" err="1"/>
                        <a:t>auton</a:t>
                      </a:r>
                      <a:endParaRPr lang="en-US" b="0"/>
                    </a:p>
                    <a:p>
                      <a:r>
                        <a:rPr lang="en-US"/>
                        <a:t>What problems are holding the team back?</a:t>
                      </a:r>
                    </a:p>
                    <a:p>
                      <a:r>
                        <a:rPr lang="en-US" b="0"/>
                        <a:t>None</a:t>
                      </a:r>
                    </a:p>
                  </a:txBody>
                  <a:tcPr/>
                </a:tc>
                <a:extLst>
                  <a:ext uri="{0D108BD9-81ED-4DB2-BD59-A6C34878D82A}">
                    <a16:rowId xmlns:a16="http://schemas.microsoft.com/office/drawing/2014/main" val="657236432"/>
                  </a:ext>
                </a:extLst>
              </a:tr>
              <a:tr h="1713158">
                <a:tc>
                  <a:txBody>
                    <a:bodyPr/>
                    <a:lstStyle/>
                    <a:p>
                      <a:r>
                        <a:rPr lang="en-US" b="1" u="sng">
                          <a:solidFill>
                            <a:schemeClr val="accent3">
                              <a:lumMod val="75000"/>
                            </a:schemeClr>
                          </a:solidFill>
                        </a:rPr>
                        <a:t>Tuesday:</a:t>
                      </a:r>
                    </a:p>
                    <a:p>
                      <a:r>
                        <a:rPr lang="en-US" b="1"/>
                        <a:t>What has each team member done since the last meeting?</a:t>
                      </a:r>
                    </a:p>
                    <a:p>
                      <a:r>
                        <a:rPr lang="en-US"/>
                        <a:t>John got a working </a:t>
                      </a:r>
                      <a:r>
                        <a:rPr lang="en-US" err="1"/>
                        <a:t>descorer</a:t>
                      </a:r>
                      <a:r>
                        <a:rPr lang="en-US"/>
                        <a:t> on the robot and Kirby worked on </a:t>
                      </a:r>
                      <a:r>
                        <a:rPr lang="en-US" err="1"/>
                        <a:t>auton</a:t>
                      </a:r>
                      <a:r>
                        <a:rPr lang="en-US"/>
                        <a:t> code</a:t>
                      </a:r>
                    </a:p>
                    <a:p>
                      <a:r>
                        <a:rPr lang="en-US" b="1"/>
                        <a:t>What will each team member do today?</a:t>
                      </a:r>
                    </a:p>
                    <a:p>
                      <a:r>
                        <a:rPr lang="en-US" b="1"/>
                        <a:t>John is adding wheel bumpers on the robot per Ryder's request.</a:t>
                      </a:r>
                    </a:p>
                    <a:p>
                      <a:r>
                        <a:rPr lang="en-US" b="1"/>
                        <a:t>What problems are holding the team back?</a:t>
                      </a:r>
                    </a:p>
                    <a:p>
                      <a:r>
                        <a:rPr lang="en-US" b="0" i="0" u="none">
                          <a:solidFill>
                            <a:schemeClr val="tx1"/>
                          </a:solidFill>
                        </a:rPr>
                        <a:t>None</a:t>
                      </a:r>
                    </a:p>
                  </a:txBody>
                  <a:tcPr/>
                </a:tc>
                <a:extLst>
                  <a:ext uri="{0D108BD9-81ED-4DB2-BD59-A6C34878D82A}">
                    <a16:rowId xmlns:a16="http://schemas.microsoft.com/office/drawing/2014/main" val="1342840947"/>
                  </a:ext>
                </a:extLst>
              </a:tr>
              <a:tr h="1713158">
                <a:tc>
                  <a:txBody>
                    <a:bodyPr/>
                    <a:lstStyle/>
                    <a:p>
                      <a:r>
                        <a:rPr lang="en-US" b="1" u="sng">
                          <a:solidFill>
                            <a:schemeClr val="accent3">
                              <a:lumMod val="75000"/>
                            </a:schemeClr>
                          </a:solidFill>
                        </a:rPr>
                        <a:t>Wednesday:</a:t>
                      </a:r>
                    </a:p>
                    <a:p>
                      <a:r>
                        <a:rPr lang="en-US" b="1"/>
                        <a:t>What has each team member done since the last meeting?</a:t>
                      </a:r>
                    </a:p>
                    <a:p>
                      <a:r>
                        <a:rPr lang="en-US"/>
                        <a:t>John worked on improving the </a:t>
                      </a:r>
                      <a:r>
                        <a:rPr lang="en-US" err="1"/>
                        <a:t>descorer</a:t>
                      </a:r>
                      <a:r>
                        <a:rPr lang="en-US"/>
                        <a:t> and put bumpers on the wheels.</a:t>
                      </a:r>
                    </a:p>
                    <a:p>
                      <a:r>
                        <a:rPr lang="en-US" b="1"/>
                        <a:t>What will each team member do today?</a:t>
                      </a:r>
                    </a:p>
                    <a:p>
                      <a:r>
                        <a:rPr lang="en-US"/>
                        <a:t>John will continue to work on the </a:t>
                      </a:r>
                      <a:r>
                        <a:rPr lang="en-US" err="1"/>
                        <a:t>descorer</a:t>
                      </a:r>
                      <a:r>
                        <a:rPr lang="en-US"/>
                        <a:t> and attach the rest of the bumpers </a:t>
                      </a:r>
                    </a:p>
                    <a:p>
                      <a:r>
                        <a:rPr lang="en-US" b="1"/>
                        <a:t>What problems are holding the team back?</a:t>
                      </a:r>
                    </a:p>
                    <a:p>
                      <a:r>
                        <a:rPr lang="en-US" b="0" i="0" u="none">
                          <a:solidFill>
                            <a:schemeClr val="tx1"/>
                          </a:solidFill>
                        </a:rPr>
                        <a:t>None</a:t>
                      </a:r>
                    </a:p>
                  </a:txBody>
                  <a:tcPr/>
                </a:tc>
                <a:extLst>
                  <a:ext uri="{0D108BD9-81ED-4DB2-BD59-A6C34878D82A}">
                    <a16:rowId xmlns:a16="http://schemas.microsoft.com/office/drawing/2014/main" val="4025818452"/>
                  </a:ext>
                </a:extLst>
              </a:tr>
              <a:tr h="1713158">
                <a:tc>
                  <a:txBody>
                    <a:bodyPr/>
                    <a:lstStyle/>
                    <a:p>
                      <a:r>
                        <a:rPr lang="en-US" b="1" u="sng">
                          <a:solidFill>
                            <a:schemeClr val="accent3">
                              <a:lumMod val="75000"/>
                            </a:schemeClr>
                          </a:solidFill>
                        </a:rPr>
                        <a:t>Thursday:</a:t>
                      </a:r>
                    </a:p>
                    <a:p>
                      <a:r>
                        <a:rPr lang="en-US" b="1"/>
                        <a:t>What has each team member done since the last meeting?</a:t>
                      </a:r>
                    </a:p>
                    <a:p>
                      <a:r>
                        <a:rPr lang="en-US"/>
                        <a:t>John improved the </a:t>
                      </a:r>
                      <a:r>
                        <a:rPr lang="en-US" err="1"/>
                        <a:t>descorer</a:t>
                      </a:r>
                      <a:r>
                        <a:rPr lang="en-US"/>
                        <a:t> and attached another bumper, sprint review, retrospective, and plan were worked on, Kirby worked on </a:t>
                      </a:r>
                      <a:r>
                        <a:rPr lang="en-US" err="1"/>
                        <a:t>auton</a:t>
                      </a:r>
                      <a:r>
                        <a:rPr lang="en-US"/>
                        <a:t> and got it almost working</a:t>
                      </a:r>
                    </a:p>
                    <a:p>
                      <a:r>
                        <a:rPr lang="en-US" b="1"/>
                        <a:t>What will each team member do today?</a:t>
                      </a:r>
                    </a:p>
                    <a:p>
                      <a:r>
                        <a:rPr lang="en-US"/>
                        <a:t>John will work on a hot-swap license plate mount</a:t>
                      </a:r>
                    </a:p>
                    <a:p>
                      <a:r>
                        <a:rPr lang="en-US" b="1"/>
                        <a:t>What problems are holding the team back?</a:t>
                      </a:r>
                    </a:p>
                    <a:p>
                      <a:r>
                        <a:rPr lang="en-US" b="0" i="0" u="none">
                          <a:solidFill>
                            <a:schemeClr val="tx1"/>
                          </a:solidFill>
                        </a:rPr>
                        <a:t>None</a:t>
                      </a:r>
                    </a:p>
                  </a:txBody>
                  <a:tcPr/>
                </a:tc>
                <a:extLst>
                  <a:ext uri="{0D108BD9-81ED-4DB2-BD59-A6C34878D82A}">
                    <a16:rowId xmlns:a16="http://schemas.microsoft.com/office/drawing/2014/main" val="273272704"/>
                  </a:ext>
                </a:extLst>
              </a:tr>
              <a:tr h="1713158">
                <a:tc>
                  <a:txBody>
                    <a:bodyPr/>
                    <a:lstStyle/>
                    <a:p>
                      <a:r>
                        <a:rPr lang="en-US" b="1" u="sng">
                          <a:solidFill>
                            <a:schemeClr val="accent3">
                              <a:lumMod val="75000"/>
                            </a:schemeClr>
                          </a:solidFill>
                        </a:rPr>
                        <a:t>Friday:</a:t>
                      </a:r>
                    </a:p>
                    <a:p>
                      <a:r>
                        <a:rPr lang="en-US" b="1"/>
                        <a:t>What has each team member done since the last meeting?</a:t>
                      </a:r>
                    </a:p>
                    <a:p>
                      <a:r>
                        <a:rPr lang="en-US"/>
                        <a:t>John made one hot-swap license plate mount and Ryder tightened the drivetrain motors</a:t>
                      </a:r>
                    </a:p>
                    <a:p>
                      <a:r>
                        <a:rPr lang="en-US" b="1"/>
                        <a:t>What will each team member do today?</a:t>
                      </a:r>
                    </a:p>
                    <a:p>
                      <a:r>
                        <a:rPr lang="en-US"/>
                        <a:t>John will make a second hot-swap license plate mount</a:t>
                      </a:r>
                    </a:p>
                    <a:p>
                      <a:pPr lvl="0">
                        <a:buNone/>
                      </a:pPr>
                      <a:r>
                        <a:rPr lang="en-US"/>
                        <a:t>Sprint review, retrospective, and plan</a:t>
                      </a:r>
                    </a:p>
                    <a:p>
                      <a:r>
                        <a:rPr lang="en-US" b="1"/>
                        <a:t>What problems are holding the team back?</a:t>
                      </a:r>
                    </a:p>
                    <a:p>
                      <a:r>
                        <a:rPr lang="en-US" b="0" i="0" u="none">
                          <a:solidFill>
                            <a:schemeClr val="tx1"/>
                          </a:solidFill>
                        </a:rPr>
                        <a:t>None</a:t>
                      </a:r>
                    </a:p>
                  </a:txBody>
                  <a:tcPr/>
                </a:tc>
                <a:extLst>
                  <a:ext uri="{0D108BD9-81ED-4DB2-BD59-A6C34878D82A}">
                    <a16:rowId xmlns:a16="http://schemas.microsoft.com/office/drawing/2014/main" val="2298176126"/>
                  </a:ext>
                </a:extLst>
              </a:tr>
            </a:tbl>
          </a:graphicData>
        </a:graphic>
      </p:graphicFrame>
      <p:sp>
        <p:nvSpPr>
          <p:cNvPr id="6" name="TextBox 5">
            <a:extLst>
              <a:ext uri="{FF2B5EF4-FFF2-40B4-BE49-F238E27FC236}">
                <a16:creationId xmlns:a16="http://schemas.microsoft.com/office/drawing/2014/main" id="{753F9AF2-148A-88CE-6CB5-CC2A3254B95F}"/>
              </a:ext>
            </a:extLst>
          </p:cNvPr>
          <p:cNvSpPr txBox="1"/>
          <p:nvPr/>
        </p:nvSpPr>
        <p:spPr>
          <a:xfrm>
            <a:off x="127028" y="0"/>
            <a:ext cx="7019755" cy="523220"/>
          </a:xfrm>
          <a:prstGeom prst="rect">
            <a:avLst/>
          </a:prstGeom>
          <a:noFill/>
        </p:spPr>
        <p:txBody>
          <a:bodyPr wrap="square" lIns="91440" tIns="45720" rIns="91440" bIns="45720" rtlCol="0" anchor="t">
            <a:spAutoFit/>
          </a:bodyPr>
          <a:lstStyle/>
          <a:p>
            <a:pPr algn="ctr"/>
            <a:r>
              <a:rPr lang="en-US" sz="2800" b="1">
                <a:solidFill>
                  <a:schemeClr val="accent4">
                    <a:lumMod val="75000"/>
                  </a:schemeClr>
                </a:solidFill>
              </a:rPr>
              <a:t>SCRUM Meetings - Week of 12/01/2025</a:t>
            </a:r>
            <a:endParaRPr lang="en-US">
              <a:solidFill>
                <a:schemeClr val="accent4">
                  <a:lumMod val="75000"/>
                </a:schemeClr>
              </a:solidFill>
            </a:endParaRPr>
          </a:p>
        </p:txBody>
      </p:sp>
      <p:pic>
        <p:nvPicPr>
          <p:cNvPr id="9" name="Picture 8" descr="A yellow circle and black squares&#10;&#10;AI-generated content may be incorrect.">
            <a:extLst>
              <a:ext uri="{FF2B5EF4-FFF2-40B4-BE49-F238E27FC236}">
                <a16:creationId xmlns:a16="http://schemas.microsoft.com/office/drawing/2014/main" id="{3CC06FDF-DDCA-25D4-6648-1E0543166C28}"/>
              </a:ext>
            </a:extLst>
          </p:cNvPr>
          <p:cNvPicPr>
            <a:picLocks noChangeAspect="1"/>
          </p:cNvPicPr>
          <p:nvPr/>
        </p:nvPicPr>
        <p:blipFill>
          <a:blip r:embed="rId3"/>
          <a:stretch>
            <a:fillRect/>
          </a:stretch>
        </p:blipFill>
        <p:spPr>
          <a:xfrm>
            <a:off x="7153164" y="-9478"/>
            <a:ext cx="603019" cy="809871"/>
          </a:xfrm>
          <a:prstGeom prst="rect">
            <a:avLst/>
          </a:prstGeom>
        </p:spPr>
      </p:pic>
    </p:spTree>
    <p:extLst>
      <p:ext uri="{BB962C8B-B14F-4D97-AF65-F5344CB8AC3E}">
        <p14:creationId xmlns:p14="http://schemas.microsoft.com/office/powerpoint/2010/main" val="36880823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3">
          <a:extLst>
            <a:ext uri="{FF2B5EF4-FFF2-40B4-BE49-F238E27FC236}">
              <a16:creationId xmlns:a16="http://schemas.microsoft.com/office/drawing/2014/main" id="{65598C83-003D-4D07-CE06-1F9F826B4AC7}"/>
            </a:ext>
          </a:extLst>
        </p:cNvPr>
        <p:cNvGrpSpPr/>
        <p:nvPr/>
      </p:nvGrpSpPr>
      <p:grpSpPr>
        <a:xfrm>
          <a:off x="0" y="0"/>
          <a:ext cx="0" cy="0"/>
          <a:chOff x="0" y="0"/>
          <a:chExt cx="0" cy="0"/>
        </a:xfrm>
      </p:grpSpPr>
      <p:sp>
        <p:nvSpPr>
          <p:cNvPr id="17" name="TextBox 16">
            <a:extLst>
              <a:ext uri="{FF2B5EF4-FFF2-40B4-BE49-F238E27FC236}">
                <a16:creationId xmlns:a16="http://schemas.microsoft.com/office/drawing/2014/main" id="{AEB289ED-7C67-03FF-8EE1-D234BE62A4F6}"/>
              </a:ext>
            </a:extLst>
          </p:cNvPr>
          <p:cNvSpPr txBox="1">
            <a:spLocks/>
          </p:cNvSpPr>
          <p:nvPr/>
        </p:nvSpPr>
        <p:spPr>
          <a:xfrm>
            <a:off x="126511" y="9052560"/>
            <a:ext cx="7321211" cy="1388842"/>
          </a:xfrm>
          <a:prstGeom prst="rect">
            <a:avLst/>
          </a:prstGeom>
          <a:noFill/>
        </p:spPr>
        <p:txBody>
          <a:bodyPr wrap="square">
            <a:spAutoFit/>
          </a:bodyPr>
          <a:lstStyle/>
          <a:p>
            <a:pPr marR="0" lvl="0">
              <a:spcBef>
                <a:spcPts val="0"/>
              </a:spcBef>
              <a:spcAft>
                <a:spcPts val="0"/>
              </a:spcAft>
            </a:pPr>
            <a:r>
              <a:rPr lang="en-US" sz="1600" b="0" i="0" u="none" strike="noStrike">
                <a:solidFill>
                  <a:srgbClr val="000000"/>
                </a:solidFill>
                <a:effectLst/>
                <a:latin typeface="Calibri" panose="020F0502020204030204" pitchFamily="34" charset="0"/>
                <a:cs typeface="Calibri" panose="020F0502020204030204" pitchFamily="34" charset="0"/>
              </a:rPr>
              <a:t>4.     Demonstrate the product that you produced this sprint.</a:t>
            </a:r>
            <a:endParaRPr lang="en-US" sz="1200" kern="100">
              <a:effectLst/>
              <a:latin typeface="Calibri" panose="020F0502020204030204" pitchFamily="34" charset="0"/>
              <a:ea typeface="Calibri" panose="020F0502020204030204" pitchFamily="34" charset="0"/>
              <a:cs typeface="Calibri" panose="020F0502020204030204" pitchFamily="34"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p:txBody>
      </p:sp>
      <p:sp>
        <p:nvSpPr>
          <p:cNvPr id="227" name="Google Shape;227;p28">
            <a:extLst>
              <a:ext uri="{FF2B5EF4-FFF2-40B4-BE49-F238E27FC236}">
                <a16:creationId xmlns:a16="http://schemas.microsoft.com/office/drawing/2014/main" id="{D65D4970-1E57-28D5-59F4-B2FC090A82F9}"/>
              </a:ext>
            </a:extLst>
          </p:cNvPr>
          <p:cNvSpPr txBox="1">
            <a:spLocks noGrp="1"/>
          </p:cNvSpPr>
          <p:nvPr>
            <p:ph type="subTitle" idx="3"/>
          </p:nvPr>
        </p:nvSpPr>
        <p:spPr>
          <a:xfrm>
            <a:off x="5962694" y="9552239"/>
            <a:ext cx="795916" cy="506161"/>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a:t>Page:</a:t>
            </a:r>
            <a:endParaRPr/>
          </a:p>
        </p:txBody>
      </p:sp>
      <p:sp>
        <p:nvSpPr>
          <p:cNvPr id="2" name="TextBox 1">
            <a:extLst>
              <a:ext uri="{FF2B5EF4-FFF2-40B4-BE49-F238E27FC236}">
                <a16:creationId xmlns:a16="http://schemas.microsoft.com/office/drawing/2014/main" id="{687C9423-6873-8B3A-8349-878A9115DDEE}"/>
              </a:ext>
            </a:extLst>
          </p:cNvPr>
          <p:cNvSpPr txBox="1">
            <a:spLocks noChangeAspect="1"/>
          </p:cNvSpPr>
          <p:nvPr/>
        </p:nvSpPr>
        <p:spPr>
          <a:xfrm>
            <a:off x="126500" y="1697528"/>
            <a:ext cx="7645900" cy="1696618"/>
          </a:xfrm>
          <a:prstGeom prst="rect">
            <a:avLst/>
          </a:prstGeom>
          <a:noFill/>
        </p:spPr>
        <p:txBody>
          <a:bodyPr wrap="square">
            <a:spAutoFit/>
          </a:bodyPr>
          <a:lstStyle/>
          <a:p>
            <a:pPr marL="342900" marR="0" lvl="0" indent="-342900">
              <a:spcBef>
                <a:spcPts val="0"/>
              </a:spcBef>
              <a:spcAft>
                <a:spcPts val="0"/>
              </a:spcAft>
              <a:buFont typeface="+mj-lt"/>
              <a:buAutoNum type="arabicPeriod"/>
            </a:pPr>
            <a:r>
              <a:rPr lang="en-US" sz="1600" b="0" i="0" u="none" strike="noStrike">
                <a:solidFill>
                  <a:srgbClr val="000000"/>
                </a:solidFill>
                <a:effectLst/>
                <a:latin typeface="Calibri" panose="020F0502020204030204" pitchFamily="34" charset="0"/>
                <a:cs typeface="Calibri" panose="020F0502020204030204" pitchFamily="34" charset="0"/>
              </a:rPr>
              <a:t>Using complete sentences, give a summary of what your team accomplished this sprint. Also, identify which </a:t>
            </a:r>
            <a:r>
              <a:rPr lang="en-US" sz="1600" b="1" i="0" u="none" strike="noStrike">
                <a:solidFill>
                  <a:srgbClr val="000000"/>
                </a:solidFill>
                <a:effectLst/>
                <a:latin typeface="Calibri" panose="020F0502020204030204" pitchFamily="34" charset="0"/>
                <a:cs typeface="Calibri" panose="020F0502020204030204" pitchFamily="34" charset="0"/>
              </a:rPr>
              <a:t>product backlog </a:t>
            </a:r>
            <a:r>
              <a:rPr lang="en-US" sz="1600" b="0" i="0" u="none" strike="noStrike">
                <a:solidFill>
                  <a:srgbClr val="000000"/>
                </a:solidFill>
                <a:effectLst/>
                <a:latin typeface="Calibri" panose="020F0502020204030204" pitchFamily="34" charset="0"/>
                <a:cs typeface="Calibri" panose="020F0502020204030204" pitchFamily="34" charset="0"/>
              </a:rPr>
              <a:t>items you fully completed:</a:t>
            </a:r>
            <a:endParaRPr lang="en-US" sz="1200" kern="100">
              <a:effectLst/>
              <a:latin typeface="Calibri" panose="020F0502020204030204" pitchFamily="34" charset="0"/>
              <a:ea typeface="Calibri" panose="020F0502020204030204" pitchFamily="34" charset="0"/>
              <a:cs typeface="Calibri" panose="020F0502020204030204" pitchFamily="34"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7667639D-E655-3422-0A4D-1A7A0A1F713D}"/>
              </a:ext>
            </a:extLst>
          </p:cNvPr>
          <p:cNvSpPr txBox="1"/>
          <p:nvPr/>
        </p:nvSpPr>
        <p:spPr>
          <a:xfrm>
            <a:off x="92765" y="6135756"/>
            <a:ext cx="7169427" cy="584775"/>
          </a:xfrm>
          <a:prstGeom prst="rect">
            <a:avLst/>
          </a:prstGeom>
          <a:noFill/>
        </p:spPr>
        <p:txBody>
          <a:bodyPr wrap="square" rtlCol="0">
            <a:spAutoFit/>
          </a:bodyPr>
          <a:lstStyle/>
          <a:p>
            <a:pPr marL="396875" marR="0" lvl="0" indent="-396875">
              <a:spcBef>
                <a:spcPts val="0"/>
              </a:spcBef>
              <a:spcAft>
                <a:spcPts val="0"/>
              </a:spcAft>
            </a:pPr>
            <a:r>
              <a:rPr lang="en-US" sz="1600" b="1" kern="100">
                <a:effectLst/>
                <a:latin typeface="Calibri" panose="020F0502020204030204" pitchFamily="34" charset="0"/>
                <a:ea typeface="Calibri" panose="020F0502020204030204" pitchFamily="34" charset="0"/>
                <a:cs typeface="Times New Roman" panose="02020603050405020304" pitchFamily="18" charset="0"/>
              </a:rPr>
              <a:t>3.     </a:t>
            </a:r>
            <a:r>
              <a:rPr lang="en-US" sz="1600" kern="100">
                <a:effectLst/>
                <a:latin typeface="Calibri" panose="020F0502020204030204" pitchFamily="34" charset="0"/>
                <a:ea typeface="Calibri" panose="020F0502020204030204" pitchFamily="34" charset="0"/>
                <a:cs typeface="Times New Roman" panose="02020603050405020304" pitchFamily="18" charset="0"/>
              </a:rPr>
              <a:t>What sprint backlog items do you need to move back to your product backlog</a:t>
            </a:r>
            <a:r>
              <a:rPr lang="en-US" sz="1600" kern="100">
                <a:latin typeface="Calibri" panose="020F0502020204030204" pitchFamily="34" charset="0"/>
                <a:ea typeface="Calibri" panose="020F0502020204030204" pitchFamily="34" charset="0"/>
                <a:cs typeface="Times New Roman" panose="02020603050405020304" pitchFamily="18" charset="0"/>
              </a:rPr>
              <a:t>? Put them in order of priority, highest priority should be at the top of the list.</a:t>
            </a:r>
            <a:endParaRPr lang="en-US" sz="1400" b="1" kern="100">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B28BD4E1-A0CF-0851-6606-F1D49B429EAA}"/>
              </a:ext>
            </a:extLst>
          </p:cNvPr>
          <p:cNvSpPr txBox="1"/>
          <p:nvPr/>
        </p:nvSpPr>
        <p:spPr>
          <a:xfrm>
            <a:off x="154991" y="140174"/>
            <a:ext cx="3608254" cy="1270476"/>
          </a:xfrm>
          <a:prstGeom prst="rect">
            <a:avLst/>
          </a:prstGeom>
          <a:noFill/>
        </p:spPr>
        <p:txBody>
          <a:bodyPr wrap="square" rtlCol="0">
            <a:spAutoFit/>
          </a:bodyPr>
          <a:lstStyle/>
          <a:p>
            <a:pPr marL="0" marR="0">
              <a:lnSpc>
                <a:spcPct val="107000"/>
              </a:lnSpc>
              <a:spcBef>
                <a:spcPts val="0"/>
              </a:spcBef>
              <a:spcAft>
                <a:spcPts val="800"/>
              </a:spcAft>
            </a:pPr>
            <a:r>
              <a:rPr lang="en-US" sz="2400" b="1" kern="10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Sprint Review</a:t>
            </a:r>
            <a:endParaRPr lang="en-US" sz="2400" kern="10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Sprint #: </a:t>
            </a:r>
          </a:p>
          <a:p>
            <a:pPr marL="0" marR="0">
              <a:lnSpc>
                <a:spcPct val="107000"/>
              </a:lnSpc>
              <a:spcBef>
                <a:spcPts val="0"/>
              </a:spcBef>
              <a:spcAft>
                <a:spcPts val="800"/>
              </a:spcAft>
            </a:pPr>
            <a:r>
              <a:rPr lang="en-US" sz="1800" b="1" kern="10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Team:</a:t>
            </a:r>
            <a:endParaRPr lang="en-US" sz="1800">
              <a:solidFill>
                <a:schemeClr val="tx1">
                  <a:lumMod val="65000"/>
                  <a:lumOff val="35000"/>
                </a:schemeClr>
              </a:solidFill>
            </a:endParaRPr>
          </a:p>
        </p:txBody>
      </p:sp>
      <p:sp>
        <p:nvSpPr>
          <p:cNvPr id="8" name="TextBox 7">
            <a:extLst>
              <a:ext uri="{FF2B5EF4-FFF2-40B4-BE49-F238E27FC236}">
                <a16:creationId xmlns:a16="http://schemas.microsoft.com/office/drawing/2014/main" id="{097D5FF2-B54F-25CD-FF42-6D887FE6B5F1}"/>
              </a:ext>
            </a:extLst>
          </p:cNvPr>
          <p:cNvSpPr txBox="1"/>
          <p:nvPr/>
        </p:nvSpPr>
        <p:spPr>
          <a:xfrm>
            <a:off x="3301538" y="601178"/>
            <a:ext cx="4179314" cy="373757"/>
          </a:xfrm>
          <a:prstGeom prst="rect">
            <a:avLst/>
          </a:prstGeom>
          <a:noFill/>
        </p:spPr>
        <p:txBody>
          <a:bodyPr wrap="square" rtlCol="0">
            <a:spAutoFit/>
          </a:bodyPr>
          <a:lstStyle/>
          <a:p>
            <a:pPr marL="0" marR="0">
              <a:lnSpc>
                <a:spcPct val="107000"/>
              </a:lnSpc>
              <a:spcBef>
                <a:spcPts val="0"/>
              </a:spcBef>
              <a:spcAft>
                <a:spcPts val="800"/>
              </a:spcAft>
            </a:pPr>
            <a:r>
              <a:rPr lang="en-US" sz="18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Team Members Present:</a:t>
            </a:r>
            <a:endParaRPr lang="en-US" sz="1800">
              <a:solidFill>
                <a:schemeClr val="tx1">
                  <a:lumMod val="65000"/>
                  <a:lumOff val="35000"/>
                </a:schemeClr>
              </a:solidFill>
            </a:endParaRPr>
          </a:p>
        </p:txBody>
      </p:sp>
      <p:sp>
        <p:nvSpPr>
          <p:cNvPr id="13" name="TextBox 12">
            <a:extLst>
              <a:ext uri="{FF2B5EF4-FFF2-40B4-BE49-F238E27FC236}">
                <a16:creationId xmlns:a16="http://schemas.microsoft.com/office/drawing/2014/main" id="{FCD5657F-8D61-680F-A054-A9866043B9CE}"/>
              </a:ext>
            </a:extLst>
          </p:cNvPr>
          <p:cNvSpPr txBox="1">
            <a:spLocks noGrp="1" noRot="1" noChangeAspect="1" noMove="1" noResize="1" noEditPoints="1" noAdjustHandles="1" noChangeArrowheads="1" noChangeShapeType="1"/>
          </p:cNvSpPr>
          <p:nvPr/>
        </p:nvSpPr>
        <p:spPr>
          <a:xfrm>
            <a:off x="126500" y="4023284"/>
            <a:ext cx="7645900" cy="1635063"/>
          </a:xfrm>
          <a:prstGeom prst="rect">
            <a:avLst/>
          </a:prstGeom>
          <a:noFill/>
        </p:spPr>
        <p:txBody>
          <a:bodyPr wrap="square">
            <a:spAutoFit/>
          </a:bodyPr>
          <a:lstStyle/>
          <a:p>
            <a:pPr marR="0" lvl="0">
              <a:spcBef>
                <a:spcPts val="0"/>
              </a:spcBef>
              <a:spcAft>
                <a:spcPts val="0"/>
              </a:spcAft>
            </a:pPr>
            <a:r>
              <a:rPr lang="en-US" sz="1600" b="0" i="0" u="none" strike="noStrike">
                <a:solidFill>
                  <a:srgbClr val="000000"/>
                </a:solidFill>
                <a:effectLst/>
                <a:latin typeface="Calibri" panose="020F0502020204030204" pitchFamily="34" charset="0"/>
                <a:cs typeface="Calibri" panose="020F0502020204030204" pitchFamily="34" charset="0"/>
              </a:rPr>
              <a:t>2.     Using complete sentences, tell me what your sprint goal was, did you meet that goal this sprint, and why you did or did not meet that goal:</a:t>
            </a:r>
            <a:endParaRPr lang="en-US" sz="1200" kern="100">
              <a:effectLst/>
              <a:latin typeface="Calibri" panose="020F0502020204030204" pitchFamily="34" charset="0"/>
              <a:ea typeface="Calibri" panose="020F0502020204030204" pitchFamily="34" charset="0"/>
              <a:cs typeface="Calibri" panose="020F0502020204030204" pitchFamily="34"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sz="1365" kern="100">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5986E279-D229-E0DB-EC60-F5DC10210AE4}"/>
              </a:ext>
            </a:extLst>
          </p:cNvPr>
          <p:cNvSpPr txBox="1"/>
          <p:nvPr/>
        </p:nvSpPr>
        <p:spPr>
          <a:xfrm>
            <a:off x="1133062" y="602975"/>
            <a:ext cx="2100468" cy="44394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4</a:t>
            </a:r>
          </a:p>
        </p:txBody>
      </p:sp>
      <p:sp>
        <p:nvSpPr>
          <p:cNvPr id="15" name="TextBox 14">
            <a:extLst>
              <a:ext uri="{FF2B5EF4-FFF2-40B4-BE49-F238E27FC236}">
                <a16:creationId xmlns:a16="http://schemas.microsoft.com/office/drawing/2014/main" id="{38178B02-5ED3-786F-91A2-5170CB06AC89}"/>
              </a:ext>
            </a:extLst>
          </p:cNvPr>
          <p:cNvSpPr txBox="1"/>
          <p:nvPr/>
        </p:nvSpPr>
        <p:spPr>
          <a:xfrm>
            <a:off x="914400" y="1106558"/>
            <a:ext cx="2305878" cy="44394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37528B</a:t>
            </a:r>
          </a:p>
        </p:txBody>
      </p:sp>
      <p:sp>
        <p:nvSpPr>
          <p:cNvPr id="16" name="TextBox 15">
            <a:extLst>
              <a:ext uri="{FF2B5EF4-FFF2-40B4-BE49-F238E27FC236}">
                <a16:creationId xmlns:a16="http://schemas.microsoft.com/office/drawing/2014/main" id="{793BC53E-0C45-2AD5-E501-949E4065CD23}"/>
              </a:ext>
            </a:extLst>
          </p:cNvPr>
          <p:cNvSpPr txBox="1"/>
          <p:nvPr/>
        </p:nvSpPr>
        <p:spPr>
          <a:xfrm>
            <a:off x="3412437" y="947532"/>
            <a:ext cx="3955772" cy="602972"/>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John, Kirby, Ryder</a:t>
            </a:r>
            <a:endParaRPr lang="en-US"/>
          </a:p>
        </p:txBody>
      </p:sp>
      <p:sp>
        <p:nvSpPr>
          <p:cNvPr id="6" name="TextBox 5">
            <a:extLst>
              <a:ext uri="{FF2B5EF4-FFF2-40B4-BE49-F238E27FC236}">
                <a16:creationId xmlns:a16="http://schemas.microsoft.com/office/drawing/2014/main" id="{41FC8361-77F3-19F0-2E04-60CC4775634A}"/>
              </a:ext>
            </a:extLst>
          </p:cNvPr>
          <p:cNvSpPr txBox="1"/>
          <p:nvPr/>
        </p:nvSpPr>
        <p:spPr>
          <a:xfrm>
            <a:off x="198784" y="4647586"/>
            <a:ext cx="7209182" cy="148424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Our sprint goal was to fix and complete the autonomous codes, and to perfect the scoring system. We did not complete the coding because it took too long to build and fix the robot, and the original code for the robot didn't end up working as we wanted to; however, we did manage to fix most of the flaws with scoring by changing the hinges so that the intake has less movement, is more reliable, and doesn't break as often. Additionally, we added a triangle for better alignment and added a </a:t>
            </a:r>
            <a:r>
              <a:rPr lang="en-US" err="1"/>
              <a:t>descorer</a:t>
            </a:r>
            <a:r>
              <a:rPr lang="en-US"/>
              <a:t> to remove opponent blocks.</a:t>
            </a:r>
          </a:p>
        </p:txBody>
      </p:sp>
      <p:sp>
        <p:nvSpPr>
          <p:cNvPr id="5" name="TextBox 4">
            <a:extLst>
              <a:ext uri="{FF2B5EF4-FFF2-40B4-BE49-F238E27FC236}">
                <a16:creationId xmlns:a16="http://schemas.microsoft.com/office/drawing/2014/main" id="{7D3FEA54-FA13-E337-0DF9-4D02ABB56E73}"/>
              </a:ext>
            </a:extLst>
          </p:cNvPr>
          <p:cNvSpPr txBox="1"/>
          <p:nvPr/>
        </p:nvSpPr>
        <p:spPr>
          <a:xfrm>
            <a:off x="198784" y="2279373"/>
            <a:ext cx="7209182" cy="1722783"/>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This sprint we completed: (Fix and redesign robot) fix broken parts from competition, redesign grabber, attach grabber, add triangle, fix small design issues,(Pneumatics) Figure out how to make a piston work, build block </a:t>
            </a:r>
            <a:r>
              <a:rPr lang="en-US" err="1"/>
              <a:t>descorer</a:t>
            </a:r>
            <a:r>
              <a:rPr lang="en-US"/>
              <a:t>, attach piston and </a:t>
            </a:r>
            <a:r>
              <a:rPr lang="en-US" err="1"/>
              <a:t>descorer</a:t>
            </a:r>
            <a:r>
              <a:rPr lang="en-US"/>
              <a:t>, code piston and </a:t>
            </a:r>
            <a:r>
              <a:rPr lang="en-US" err="1"/>
              <a:t>descorer</a:t>
            </a:r>
            <a:r>
              <a:rPr lang="en-US"/>
              <a:t>. Kirby also had to restart his autonomous code, and he completed some of basic driving and turning.</a:t>
            </a:r>
          </a:p>
        </p:txBody>
      </p:sp>
      <p:sp>
        <p:nvSpPr>
          <p:cNvPr id="12" name="TextBox 11">
            <a:extLst>
              <a:ext uri="{FF2B5EF4-FFF2-40B4-BE49-F238E27FC236}">
                <a16:creationId xmlns:a16="http://schemas.microsoft.com/office/drawing/2014/main" id="{8D67D172-AF58-692F-EB71-8BEA3D543D42}"/>
              </a:ext>
            </a:extLst>
          </p:cNvPr>
          <p:cNvSpPr txBox="1"/>
          <p:nvPr/>
        </p:nvSpPr>
        <p:spPr>
          <a:xfrm>
            <a:off x="212036" y="6705600"/>
            <a:ext cx="7209182" cy="230587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We need to move back autonomous scoring, other side autonomous, and skills autonomous to the product backlog. Autonomous scoring is our highest priority and autonomous skills as the second highest priority.</a:t>
            </a:r>
          </a:p>
        </p:txBody>
      </p:sp>
      <p:sp>
        <p:nvSpPr>
          <p:cNvPr id="18" name="TextBox 17">
            <a:extLst>
              <a:ext uri="{FF2B5EF4-FFF2-40B4-BE49-F238E27FC236}">
                <a16:creationId xmlns:a16="http://schemas.microsoft.com/office/drawing/2014/main" id="{C3DB01D4-D8C4-0AA5-00DE-5508D597AEFB}"/>
              </a:ext>
            </a:extLst>
          </p:cNvPr>
          <p:cNvSpPr txBox="1"/>
          <p:nvPr/>
        </p:nvSpPr>
        <p:spPr>
          <a:xfrm>
            <a:off x="6493566" y="9448801"/>
            <a:ext cx="934278" cy="44394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76</a:t>
            </a:r>
          </a:p>
        </p:txBody>
      </p:sp>
      <p:pic>
        <p:nvPicPr>
          <p:cNvPr id="10" name="Picture 9" descr="A yellow circle and black squares&#10;&#10;AI-generated content may be incorrect.">
            <a:extLst>
              <a:ext uri="{FF2B5EF4-FFF2-40B4-BE49-F238E27FC236}">
                <a16:creationId xmlns:a16="http://schemas.microsoft.com/office/drawing/2014/main" id="{037B6FE8-FB4C-E12F-0962-5C559969CB1F}"/>
              </a:ext>
            </a:extLst>
          </p:cNvPr>
          <p:cNvPicPr>
            <a:picLocks noChangeAspect="1"/>
          </p:cNvPicPr>
          <p:nvPr/>
        </p:nvPicPr>
        <p:blipFill>
          <a:blip r:embed="rId3"/>
          <a:stretch>
            <a:fillRect/>
          </a:stretch>
        </p:blipFill>
        <p:spPr>
          <a:xfrm>
            <a:off x="7153164" y="-9478"/>
            <a:ext cx="603019" cy="809871"/>
          </a:xfrm>
          <a:prstGeom prst="rect">
            <a:avLst/>
          </a:prstGeom>
        </p:spPr>
      </p:pic>
      <p:sp>
        <p:nvSpPr>
          <p:cNvPr id="9" name="TextBox 8">
            <a:extLst>
              <a:ext uri="{FF2B5EF4-FFF2-40B4-BE49-F238E27FC236}">
                <a16:creationId xmlns:a16="http://schemas.microsoft.com/office/drawing/2014/main" id="{8E77C19E-E6D3-01BC-1909-D09A03AF1AD5}"/>
              </a:ext>
            </a:extLst>
          </p:cNvPr>
          <p:cNvSpPr txBox="1"/>
          <p:nvPr/>
        </p:nvSpPr>
        <p:spPr>
          <a:xfrm>
            <a:off x="4359965" y="9508435"/>
            <a:ext cx="1285462" cy="44394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Dec 4, 2025</a:t>
            </a:r>
          </a:p>
        </p:txBody>
      </p:sp>
    </p:spTree>
    <p:extLst>
      <p:ext uri="{BB962C8B-B14F-4D97-AF65-F5344CB8AC3E}">
        <p14:creationId xmlns:p14="http://schemas.microsoft.com/office/powerpoint/2010/main" val="15705285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3">
          <a:extLst>
            <a:ext uri="{FF2B5EF4-FFF2-40B4-BE49-F238E27FC236}">
              <a16:creationId xmlns:a16="http://schemas.microsoft.com/office/drawing/2014/main" id="{3102586D-E282-53A1-67EB-D6335D4A31EE}"/>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15187AE4-5E73-B82C-763D-2684952672CE}"/>
              </a:ext>
            </a:extLst>
          </p:cNvPr>
          <p:cNvSpPr txBox="1">
            <a:spLocks noGrp="1"/>
          </p:cNvSpPr>
          <p:nvPr>
            <p:ph type="subTitle" idx="4"/>
          </p:nvPr>
        </p:nvSpPr>
        <p:spPr>
          <a:xfrm>
            <a:off x="139561" y="1576113"/>
            <a:ext cx="7332663" cy="2736390"/>
          </a:xfrm>
          <a:prstGeom prst="rect">
            <a:avLst/>
          </a:prstGeom>
          <a:noFill/>
        </p:spPr>
        <p:txBody>
          <a:bodyPr wrap="square" rtlCol="0">
            <a:spAutoFit/>
          </a:bodyPr>
          <a:lstStyle/>
          <a:p>
            <a:pPr marL="0" marR="0">
              <a:lnSpc>
                <a:spcPct val="107000"/>
              </a:lnSpc>
              <a:spcBef>
                <a:spcPts val="10"/>
              </a:spcBef>
              <a:spcAft>
                <a:spcPts val="800"/>
              </a:spcAft>
            </a:pPr>
            <a:r>
              <a:rPr lang="en-US" kern="100">
                <a:effectLst/>
                <a:latin typeface="Calibri" panose="020F0502020204030204" pitchFamily="34" charset="0"/>
                <a:ea typeface="Calibri" panose="020F0502020204030204" pitchFamily="34" charset="0"/>
                <a:cs typeface="Times New Roman" panose="02020603050405020304" pitchFamily="18" charset="0"/>
              </a:rPr>
              <a:t>During the </a:t>
            </a:r>
            <a:r>
              <a:rPr lang="en-US" b="1" kern="100">
                <a:effectLst/>
                <a:latin typeface="Calibri" panose="020F0502020204030204" pitchFamily="34" charset="0"/>
                <a:ea typeface="Calibri" panose="020F0502020204030204" pitchFamily="34" charset="0"/>
                <a:cs typeface="Times New Roman" panose="02020603050405020304" pitchFamily="18" charset="0"/>
              </a:rPr>
              <a:t>Sprint Retrospective</a:t>
            </a:r>
            <a:r>
              <a:rPr lang="en-US" kern="100">
                <a:effectLst/>
                <a:latin typeface="Calibri" panose="020F0502020204030204" pitchFamily="34" charset="0"/>
                <a:ea typeface="Calibri" panose="020F0502020204030204" pitchFamily="34" charset="0"/>
                <a:cs typeface="Times New Roman" panose="02020603050405020304" pitchFamily="18" charset="0"/>
              </a:rPr>
              <a:t> you will talk with your team and discuss the last sprint. You will need to reflect on how well your team is working together, be respectful but honest,</a:t>
            </a:r>
            <a:r>
              <a:rPr lang="en-US" kern="100">
                <a:latin typeface="Calibri" panose="020F0502020204030204" pitchFamily="34" charset="0"/>
                <a:ea typeface="Calibri" panose="020F0502020204030204" pitchFamily="34" charset="0"/>
                <a:cs typeface="Times New Roman" panose="02020603050405020304" pitchFamily="18" charset="0"/>
              </a:rPr>
              <a:t> and everyone should be allowed to express themselves</a:t>
            </a:r>
            <a:r>
              <a:rPr lang="en-US" kern="100">
                <a:effectLst/>
                <a:latin typeface="Calibri" panose="020F0502020204030204" pitchFamily="34" charset="0"/>
                <a:ea typeface="Calibri" panose="020F0502020204030204" pitchFamily="34" charset="0"/>
                <a:cs typeface="Times New Roman" panose="02020603050405020304" pitchFamily="18" charset="0"/>
              </a:rPr>
              <a:t>. Then, answer the following questions:</a:t>
            </a:r>
          </a:p>
          <a:p>
            <a:pPr marL="342900" marR="0" lvl="0" indent="-342900">
              <a:lnSpc>
                <a:spcPct val="200000"/>
              </a:lnSpc>
              <a:spcBef>
                <a:spcPts val="10"/>
              </a:spcBef>
              <a:spcAft>
                <a:spcPts val="800"/>
              </a:spcAft>
              <a:buAutoNum type="arabicPeriod"/>
            </a:pPr>
            <a:r>
              <a:rPr lang="en-US" sz="1400" kern="100">
                <a:effectLst/>
                <a:latin typeface="Calibri" panose="020F0502020204030204" pitchFamily="34" charset="0"/>
                <a:ea typeface="Calibri" panose="020F0502020204030204" pitchFamily="34" charset="0"/>
                <a:cs typeface="Times New Roman" panose="02020603050405020304" pitchFamily="18" charset="0"/>
              </a:rPr>
              <a:t>What is working for our team, that we should </a:t>
            </a:r>
            <a:r>
              <a:rPr lang="en-US" sz="1400" b="1" kern="10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CONTINUE</a:t>
            </a:r>
            <a:r>
              <a:rPr lang="en-US" sz="1400" b="1" kern="100">
                <a:effectLst/>
                <a:latin typeface="Calibri" panose="020F0502020204030204" pitchFamily="34" charset="0"/>
                <a:ea typeface="Calibri" panose="020F0502020204030204" pitchFamily="34" charset="0"/>
                <a:cs typeface="Times New Roman" panose="02020603050405020304" pitchFamily="18" charset="0"/>
              </a:rPr>
              <a:t> </a:t>
            </a:r>
            <a:r>
              <a:rPr lang="en-US" sz="1400" kern="100">
                <a:effectLst/>
                <a:latin typeface="Calibri" panose="020F0502020204030204" pitchFamily="34" charset="0"/>
                <a:ea typeface="Calibri" panose="020F0502020204030204" pitchFamily="34" charset="0"/>
                <a:cs typeface="Times New Roman" panose="02020603050405020304" pitchFamily="18" charset="0"/>
              </a:rPr>
              <a:t>doing (use complete sentences): </a:t>
            </a:r>
          </a:p>
          <a:p>
            <a:pPr marL="342900" marR="0" lvl="0" indent="-342900">
              <a:lnSpc>
                <a:spcPct val="200000"/>
              </a:lnSpc>
              <a:spcBef>
                <a:spcPts val="10"/>
              </a:spcBef>
              <a:spcAft>
                <a:spcPts val="800"/>
              </a:spcAft>
              <a:buAutoNum type="arabicPeriod"/>
            </a:pPr>
            <a:endParaRPr lang="en-US" b="1" kern="10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200000"/>
              </a:lnSpc>
              <a:spcBef>
                <a:spcPts val="10"/>
              </a:spcBef>
              <a:spcAft>
                <a:spcPts val="800"/>
              </a:spcAft>
              <a:buAutoNum type="arabicPeriod"/>
            </a:pPr>
            <a:endParaRPr lang="en-US" b="1" kern="100">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227" name="Google Shape;227;p28">
            <a:extLst>
              <a:ext uri="{FF2B5EF4-FFF2-40B4-BE49-F238E27FC236}">
                <a16:creationId xmlns:a16="http://schemas.microsoft.com/office/drawing/2014/main" id="{CB432C86-D561-C540-C5B7-60456A9FDBCB}"/>
              </a:ext>
            </a:extLst>
          </p:cNvPr>
          <p:cNvSpPr txBox="1">
            <a:spLocks noGrp="1" noChangeAspect="1"/>
          </p:cNvSpPr>
          <p:nvPr>
            <p:ph type="subTitle" idx="3"/>
          </p:nvPr>
        </p:nvSpPr>
        <p:spPr>
          <a:xfrm>
            <a:off x="5936974" y="9605247"/>
            <a:ext cx="1219200" cy="333883"/>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a:t>Page:</a:t>
            </a:r>
            <a:endParaRPr/>
          </a:p>
        </p:txBody>
      </p:sp>
      <p:sp>
        <p:nvSpPr>
          <p:cNvPr id="5" name="TextBox 4">
            <a:extLst>
              <a:ext uri="{FF2B5EF4-FFF2-40B4-BE49-F238E27FC236}">
                <a16:creationId xmlns:a16="http://schemas.microsoft.com/office/drawing/2014/main" id="{565AA815-63FB-495A-A10E-EB036CEE03AA}"/>
              </a:ext>
            </a:extLst>
          </p:cNvPr>
          <p:cNvSpPr txBox="1">
            <a:spLocks noChangeAspect="1"/>
          </p:cNvSpPr>
          <p:nvPr/>
        </p:nvSpPr>
        <p:spPr>
          <a:xfrm>
            <a:off x="95526" y="4599609"/>
            <a:ext cx="6789487" cy="382092"/>
          </a:xfrm>
          <a:prstGeom prst="rect">
            <a:avLst/>
          </a:prstGeom>
          <a:noFill/>
        </p:spPr>
        <p:txBody>
          <a:bodyPr wrap="none" rtlCol="0">
            <a:spAutoFit/>
          </a:bodyPr>
          <a:lstStyle/>
          <a:p>
            <a:pPr marL="0" marR="0">
              <a:lnSpc>
                <a:spcPct val="150000"/>
              </a:lnSpc>
              <a:spcBef>
                <a:spcPts val="10"/>
              </a:spcBef>
              <a:spcAft>
                <a:spcPts val="0"/>
              </a:spcAft>
            </a:pPr>
            <a:r>
              <a:rPr lang="en-US" b="1" kern="100">
                <a:effectLst/>
                <a:latin typeface="Calibri" panose="020F0502020204030204" pitchFamily="34" charset="0"/>
                <a:ea typeface="Calibri" panose="020F0502020204030204" pitchFamily="34" charset="0"/>
                <a:cs typeface="Times New Roman" panose="02020603050405020304" pitchFamily="18" charset="0"/>
              </a:rPr>
              <a:t>2. </a:t>
            </a:r>
            <a:r>
              <a:rPr lang="en-US" kern="100">
                <a:effectLst/>
                <a:latin typeface="Calibri" panose="020F0502020204030204" pitchFamily="34" charset="0"/>
                <a:ea typeface="Calibri" panose="020F0502020204030204" pitchFamily="34" charset="0"/>
                <a:cs typeface="Times New Roman" panose="02020603050405020304" pitchFamily="18" charset="0"/>
              </a:rPr>
              <a:t>What is not working for our team, that we should </a:t>
            </a:r>
            <a:r>
              <a:rPr lang="en-US" b="1" kern="100">
                <a:solidFill>
                  <a:schemeClr val="tx2">
                    <a:lumMod val="75000"/>
                  </a:schemeClr>
                </a:solidFill>
                <a:effectLst/>
                <a:latin typeface="Calibri" panose="020F0502020204030204" pitchFamily="34" charset="0"/>
                <a:ea typeface="Calibri" panose="020F0502020204030204" pitchFamily="34" charset="0"/>
                <a:cs typeface="Times New Roman" panose="02020603050405020304" pitchFamily="18" charset="0"/>
              </a:rPr>
              <a:t>STOP</a:t>
            </a:r>
            <a:r>
              <a:rPr lang="en-US" b="1" kern="100">
                <a:effectLst/>
                <a:latin typeface="Calibri" panose="020F0502020204030204" pitchFamily="34" charset="0"/>
                <a:ea typeface="Calibri" panose="020F0502020204030204" pitchFamily="34" charset="0"/>
                <a:cs typeface="Times New Roman" panose="02020603050405020304" pitchFamily="18" charset="0"/>
              </a:rPr>
              <a:t> </a:t>
            </a:r>
            <a:r>
              <a:rPr lang="en-US" kern="100">
                <a:effectLst/>
                <a:latin typeface="Calibri" panose="020F0502020204030204" pitchFamily="34" charset="0"/>
                <a:ea typeface="Calibri" panose="020F0502020204030204" pitchFamily="34" charset="0"/>
                <a:cs typeface="Times New Roman" panose="02020603050405020304" pitchFamily="18" charset="0"/>
              </a:rPr>
              <a:t>doing (use complete sentences):</a:t>
            </a:r>
          </a:p>
        </p:txBody>
      </p:sp>
      <p:sp>
        <p:nvSpPr>
          <p:cNvPr id="9" name="TextBox 8">
            <a:extLst>
              <a:ext uri="{FF2B5EF4-FFF2-40B4-BE49-F238E27FC236}">
                <a16:creationId xmlns:a16="http://schemas.microsoft.com/office/drawing/2014/main" id="{454A591B-3BA0-CA46-ED7B-0298FA1E455A}"/>
              </a:ext>
            </a:extLst>
          </p:cNvPr>
          <p:cNvSpPr txBox="1"/>
          <p:nvPr/>
        </p:nvSpPr>
        <p:spPr>
          <a:xfrm>
            <a:off x="231913" y="92765"/>
            <a:ext cx="6950765" cy="1446550"/>
          </a:xfrm>
          <a:prstGeom prst="rect">
            <a:avLst/>
          </a:prstGeom>
          <a:noFill/>
        </p:spPr>
        <p:txBody>
          <a:bodyPr wrap="square" numCol="2">
            <a:spAutoFit/>
          </a:bodyPr>
          <a:lstStyle/>
          <a:p>
            <a:pPr marL="0" marR="0">
              <a:spcBef>
                <a:spcPts val="0"/>
              </a:spcBef>
              <a:spcAft>
                <a:spcPts val="800"/>
              </a:spcAft>
            </a:pPr>
            <a:r>
              <a:rPr lang="en-US" sz="2400" b="1" kern="100">
                <a:effectLst/>
                <a:latin typeface="Calibri" panose="020F0502020204030204" pitchFamily="34" charset="0"/>
                <a:ea typeface="Calibri" panose="020F0502020204030204" pitchFamily="34" charset="0"/>
                <a:cs typeface="Times New Roman" panose="02020603050405020304" pitchFamily="18" charset="0"/>
              </a:rPr>
              <a:t>Sprint Retrospective</a:t>
            </a:r>
          </a:p>
          <a:p>
            <a:pPr marL="0" marR="0">
              <a:lnSpc>
                <a:spcPct val="150000"/>
              </a:lnSpc>
              <a:spcBef>
                <a:spcPts val="0"/>
              </a:spcBef>
              <a:spcAft>
                <a:spcPts val="800"/>
              </a:spcAft>
            </a:pPr>
            <a:r>
              <a:rPr lang="en-US" sz="16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Sprint #:</a:t>
            </a:r>
          </a:p>
          <a:p>
            <a:pPr marL="0" marR="0">
              <a:lnSpc>
                <a:spcPct val="150000"/>
              </a:lnSpc>
              <a:spcBef>
                <a:spcPts val="0"/>
              </a:spcBef>
              <a:spcAft>
                <a:spcPts val="800"/>
              </a:spcAft>
            </a:pPr>
            <a:r>
              <a:rPr lang="en-US" sz="16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Team:</a:t>
            </a:r>
          </a:p>
          <a:p>
            <a:pPr marL="0" marR="0">
              <a:spcBef>
                <a:spcPts val="0"/>
              </a:spcBef>
              <a:spcAft>
                <a:spcPts val="800"/>
              </a:spcAft>
            </a:pPr>
            <a:endParaRPr lang="en-US" sz="1600" b="1" kern="10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800"/>
              </a:spcAft>
            </a:pPr>
            <a:r>
              <a:rPr lang="en-US" sz="16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Team Members Present:</a:t>
            </a:r>
          </a:p>
          <a:p>
            <a:pPr marL="0" marR="0">
              <a:spcBef>
                <a:spcPts val="0"/>
              </a:spcBef>
              <a:spcAft>
                <a:spcPts val="800"/>
              </a:spcAft>
            </a:pPr>
            <a:r>
              <a:rPr lang="en-US" sz="1200" b="1" kern="100">
                <a:effectLst/>
                <a:latin typeface="Calibri" panose="020F0502020204030204" pitchFamily="34" charset="0"/>
                <a:ea typeface="Calibri" panose="020F0502020204030204" pitchFamily="34" charset="0"/>
                <a:cs typeface="Times New Roman" panose="02020603050405020304" pitchFamily="18" charset="0"/>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2E67CB81-B9EF-EC17-F50F-50D1CA994B0F}"/>
              </a:ext>
            </a:extLst>
          </p:cNvPr>
          <p:cNvSpPr txBox="1"/>
          <p:nvPr/>
        </p:nvSpPr>
        <p:spPr>
          <a:xfrm>
            <a:off x="107122" y="7046843"/>
            <a:ext cx="7356501" cy="523220"/>
          </a:xfrm>
          <a:prstGeom prst="rect">
            <a:avLst/>
          </a:prstGeom>
          <a:noFill/>
        </p:spPr>
        <p:txBody>
          <a:bodyPr wrap="none" rtlCol="0">
            <a:spAutoFit/>
          </a:bodyPr>
          <a:lstStyle/>
          <a:p>
            <a:r>
              <a:rPr lang="en-US" b="1" kern="100">
                <a:effectLst/>
                <a:latin typeface="Calibri" panose="020F0502020204030204" pitchFamily="34" charset="0"/>
                <a:ea typeface="Calibri" panose="020F0502020204030204" pitchFamily="34" charset="0"/>
                <a:cs typeface="Times New Roman" panose="02020603050405020304" pitchFamily="18" charset="0"/>
              </a:rPr>
              <a:t>3. </a:t>
            </a:r>
            <a:r>
              <a:rPr lang="en-US" kern="100">
                <a:effectLst/>
                <a:latin typeface="Calibri" panose="020F0502020204030204" pitchFamily="34" charset="0"/>
                <a:ea typeface="Calibri" panose="020F0502020204030204" pitchFamily="34" charset="0"/>
                <a:cs typeface="Times New Roman" panose="02020603050405020304" pitchFamily="18" charset="0"/>
              </a:rPr>
              <a:t>What do we want to try doing as a team, that we should </a:t>
            </a:r>
            <a:r>
              <a:rPr lang="en-US" b="1" kern="100">
                <a:solidFill>
                  <a:srgbClr val="006600"/>
                </a:solidFill>
                <a:effectLst/>
                <a:latin typeface="Calibri" panose="020F0502020204030204" pitchFamily="34" charset="0"/>
                <a:ea typeface="Calibri" panose="020F0502020204030204" pitchFamily="34" charset="0"/>
                <a:cs typeface="Times New Roman" panose="02020603050405020304" pitchFamily="18" charset="0"/>
              </a:rPr>
              <a:t>START</a:t>
            </a:r>
            <a:r>
              <a:rPr lang="en-US" b="1" kern="100">
                <a:effectLst/>
                <a:latin typeface="Calibri" panose="020F0502020204030204" pitchFamily="34" charset="0"/>
                <a:ea typeface="Calibri" panose="020F0502020204030204" pitchFamily="34" charset="0"/>
                <a:cs typeface="Times New Roman" panose="02020603050405020304" pitchFamily="18" charset="0"/>
              </a:rPr>
              <a:t> </a:t>
            </a:r>
            <a:r>
              <a:rPr lang="en-US" kern="100">
                <a:effectLst/>
                <a:latin typeface="Calibri" panose="020F0502020204030204" pitchFamily="34" charset="0"/>
                <a:ea typeface="Calibri" panose="020F0502020204030204" pitchFamily="34" charset="0"/>
                <a:cs typeface="Times New Roman" panose="02020603050405020304" pitchFamily="18" charset="0"/>
              </a:rPr>
              <a:t>doing (use complete sentences):</a:t>
            </a:r>
          </a:p>
          <a:p>
            <a:r>
              <a:rPr lang="en-US" kern="100">
                <a:latin typeface="Calibri" panose="020F0502020204030204" pitchFamily="34" charset="0"/>
                <a:cs typeface="Times New Roman" panose="02020603050405020304" pitchFamily="18" charset="0"/>
              </a:rPr>
              <a:t>     For Each thing we want to </a:t>
            </a:r>
            <a:r>
              <a:rPr lang="en-US" b="1" kern="100">
                <a:solidFill>
                  <a:schemeClr val="tx2">
                    <a:lumMod val="75000"/>
                  </a:schemeClr>
                </a:solidFill>
                <a:latin typeface="Calibri" panose="020F0502020204030204" pitchFamily="34" charset="0"/>
                <a:cs typeface="Times New Roman" panose="02020603050405020304" pitchFamily="18" charset="0"/>
              </a:rPr>
              <a:t>stop</a:t>
            </a:r>
            <a:r>
              <a:rPr lang="en-US" kern="100">
                <a:latin typeface="Calibri" panose="020F0502020204030204" pitchFamily="34" charset="0"/>
                <a:cs typeface="Times New Roman" panose="02020603050405020304" pitchFamily="18" charset="0"/>
              </a:rPr>
              <a:t> doing, we should have a thing to </a:t>
            </a:r>
            <a:r>
              <a:rPr lang="en-US" b="1" kern="100">
                <a:solidFill>
                  <a:srgbClr val="006600"/>
                </a:solidFill>
                <a:latin typeface="Calibri" panose="020F0502020204030204" pitchFamily="34" charset="0"/>
                <a:cs typeface="Times New Roman" panose="02020603050405020304" pitchFamily="18" charset="0"/>
              </a:rPr>
              <a:t>start</a:t>
            </a:r>
            <a:r>
              <a:rPr lang="en-US" kern="100">
                <a:latin typeface="Calibri" panose="020F0502020204030204" pitchFamily="34" charset="0"/>
                <a:cs typeface="Times New Roman" panose="02020603050405020304" pitchFamily="18" charset="0"/>
              </a:rPr>
              <a:t> that solves the issue!</a:t>
            </a:r>
            <a:endParaRPr lang="en-US"/>
          </a:p>
        </p:txBody>
      </p:sp>
      <p:sp>
        <p:nvSpPr>
          <p:cNvPr id="12" name="TextBox 11">
            <a:extLst>
              <a:ext uri="{FF2B5EF4-FFF2-40B4-BE49-F238E27FC236}">
                <a16:creationId xmlns:a16="http://schemas.microsoft.com/office/drawing/2014/main" id="{FA0464E6-00D2-AE57-CA66-4B50C2C1353C}"/>
              </a:ext>
            </a:extLst>
          </p:cNvPr>
          <p:cNvSpPr txBox="1"/>
          <p:nvPr/>
        </p:nvSpPr>
        <p:spPr>
          <a:xfrm>
            <a:off x="185532" y="2879402"/>
            <a:ext cx="7209182" cy="174339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Again, respecting team roles is incredibly helpful for our robot. As well as following a structure for our future. We can also keep giving advice to other teams to improve their robots</a:t>
            </a:r>
          </a:p>
        </p:txBody>
      </p:sp>
      <p:sp>
        <p:nvSpPr>
          <p:cNvPr id="13" name="TextBox 12">
            <a:extLst>
              <a:ext uri="{FF2B5EF4-FFF2-40B4-BE49-F238E27FC236}">
                <a16:creationId xmlns:a16="http://schemas.microsoft.com/office/drawing/2014/main" id="{72257610-6F5C-9DF3-DDCC-088D62C1771C}"/>
              </a:ext>
            </a:extLst>
          </p:cNvPr>
          <p:cNvSpPr txBox="1"/>
          <p:nvPr/>
        </p:nvSpPr>
        <p:spPr>
          <a:xfrm>
            <a:off x="165653" y="5014842"/>
            <a:ext cx="7209182" cy="1967949"/>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Kirby and Ryder are often getting distracted but right now Kirby is very important for our team because the upcoming sprint is meant to make our code again. But we also need to manage having to optimize time with our robot so can split testing, code, etc. </a:t>
            </a:r>
          </a:p>
        </p:txBody>
      </p:sp>
      <p:sp>
        <p:nvSpPr>
          <p:cNvPr id="14" name="TextBox 13">
            <a:extLst>
              <a:ext uri="{FF2B5EF4-FFF2-40B4-BE49-F238E27FC236}">
                <a16:creationId xmlns:a16="http://schemas.microsoft.com/office/drawing/2014/main" id="{59D3FF7B-AA92-14E8-2EAF-709201A7B723}"/>
              </a:ext>
            </a:extLst>
          </p:cNvPr>
          <p:cNvSpPr txBox="1"/>
          <p:nvPr/>
        </p:nvSpPr>
        <p:spPr>
          <a:xfrm>
            <a:off x="185529" y="7600121"/>
            <a:ext cx="7209183" cy="187518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We are going to make the members of 37528A stay away from our table because they distract us.</a:t>
            </a:r>
          </a:p>
        </p:txBody>
      </p:sp>
      <p:sp>
        <p:nvSpPr>
          <p:cNvPr id="15" name="TextBox 14">
            <a:extLst>
              <a:ext uri="{FF2B5EF4-FFF2-40B4-BE49-F238E27FC236}">
                <a16:creationId xmlns:a16="http://schemas.microsoft.com/office/drawing/2014/main" id="{9E144B8A-EB5F-8AD8-7A63-2CC2BF706954}"/>
              </a:ext>
            </a:extLst>
          </p:cNvPr>
          <p:cNvSpPr txBox="1"/>
          <p:nvPr/>
        </p:nvSpPr>
        <p:spPr>
          <a:xfrm>
            <a:off x="914400" y="1104899"/>
            <a:ext cx="2431775" cy="381001"/>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37528B</a:t>
            </a:r>
          </a:p>
        </p:txBody>
      </p:sp>
      <p:sp>
        <p:nvSpPr>
          <p:cNvPr id="16" name="TextBox 15">
            <a:extLst>
              <a:ext uri="{FF2B5EF4-FFF2-40B4-BE49-F238E27FC236}">
                <a16:creationId xmlns:a16="http://schemas.microsoft.com/office/drawing/2014/main" id="{B79FC065-8D41-ACED-C495-62E2618281C5}"/>
              </a:ext>
            </a:extLst>
          </p:cNvPr>
          <p:cNvSpPr txBox="1"/>
          <p:nvPr/>
        </p:nvSpPr>
        <p:spPr>
          <a:xfrm>
            <a:off x="1106558" y="655983"/>
            <a:ext cx="2246242" cy="39093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4</a:t>
            </a:r>
          </a:p>
        </p:txBody>
      </p:sp>
      <p:sp>
        <p:nvSpPr>
          <p:cNvPr id="17" name="TextBox 16">
            <a:extLst>
              <a:ext uri="{FF2B5EF4-FFF2-40B4-BE49-F238E27FC236}">
                <a16:creationId xmlns:a16="http://schemas.microsoft.com/office/drawing/2014/main" id="{69765A20-0BF0-C8FD-F0F9-3A101891EA8A}"/>
              </a:ext>
            </a:extLst>
          </p:cNvPr>
          <p:cNvSpPr txBox="1"/>
          <p:nvPr/>
        </p:nvSpPr>
        <p:spPr>
          <a:xfrm>
            <a:off x="3717235" y="722243"/>
            <a:ext cx="3611217" cy="828261"/>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John, Ryder, Kirby</a:t>
            </a:r>
          </a:p>
        </p:txBody>
      </p:sp>
      <p:sp>
        <p:nvSpPr>
          <p:cNvPr id="18" name="TextBox 17">
            <a:extLst>
              <a:ext uri="{FF2B5EF4-FFF2-40B4-BE49-F238E27FC236}">
                <a16:creationId xmlns:a16="http://schemas.microsoft.com/office/drawing/2014/main" id="{31C9DF10-E0DC-D872-B923-73C71D382004}"/>
              </a:ext>
            </a:extLst>
          </p:cNvPr>
          <p:cNvSpPr txBox="1"/>
          <p:nvPr/>
        </p:nvSpPr>
        <p:spPr>
          <a:xfrm>
            <a:off x="6453810" y="9515062"/>
            <a:ext cx="934278" cy="44394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77</a:t>
            </a:r>
          </a:p>
        </p:txBody>
      </p:sp>
      <p:sp>
        <p:nvSpPr>
          <p:cNvPr id="20" name="Google Shape;227;p28">
            <a:extLst>
              <a:ext uri="{FF2B5EF4-FFF2-40B4-BE49-F238E27FC236}">
                <a16:creationId xmlns:a16="http://schemas.microsoft.com/office/drawing/2014/main" id="{8DAE1B94-C6EC-7B82-EA27-08089D340459}"/>
              </a:ext>
            </a:extLst>
          </p:cNvPr>
          <p:cNvSpPr txBox="1">
            <a:spLocks noChangeAspect="1"/>
          </p:cNvSpPr>
          <p:nvPr/>
        </p:nvSpPr>
        <p:spPr>
          <a:xfrm>
            <a:off x="3863010" y="9625125"/>
            <a:ext cx="1219200" cy="33388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1pPr>
            <a:lvl2pPr marL="914400" marR="0" lvl="1"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2pPr>
            <a:lvl3pPr marL="1371600" marR="0" lvl="2"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3pPr>
            <a:lvl4pPr marL="1828800" marR="0" lvl="3"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4pPr>
            <a:lvl5pPr marL="2286000" marR="0" lvl="4"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5pPr>
            <a:lvl6pPr marL="2743200" marR="0" lvl="5"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6pPr>
            <a:lvl7pPr marL="3200400" marR="0" lvl="6"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7pPr>
            <a:lvl8pPr marL="3657600" marR="0" lvl="7"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8pPr>
            <a:lvl9pPr marL="4114800" marR="0" lvl="8"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9pPr>
          </a:lstStyle>
          <a:p>
            <a:pPr marL="0" indent="0">
              <a:buSzPts val="1100"/>
              <a:buFont typeface="Arial"/>
              <a:buNone/>
            </a:pPr>
            <a:r>
              <a:rPr lang="en-US"/>
              <a:t>Date:</a:t>
            </a:r>
          </a:p>
        </p:txBody>
      </p:sp>
      <p:sp>
        <p:nvSpPr>
          <p:cNvPr id="21" name="TextBox 20">
            <a:extLst>
              <a:ext uri="{FF2B5EF4-FFF2-40B4-BE49-F238E27FC236}">
                <a16:creationId xmlns:a16="http://schemas.microsoft.com/office/drawing/2014/main" id="{D5E94294-F6DD-1D20-85BB-8F0051035B15}"/>
              </a:ext>
            </a:extLst>
          </p:cNvPr>
          <p:cNvSpPr txBox="1"/>
          <p:nvPr/>
        </p:nvSpPr>
        <p:spPr>
          <a:xfrm>
            <a:off x="4359965" y="9508435"/>
            <a:ext cx="1285462" cy="44394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12-5-2025</a:t>
            </a:r>
          </a:p>
        </p:txBody>
      </p:sp>
      <p:pic>
        <p:nvPicPr>
          <p:cNvPr id="6" name="Picture 5" descr="A yellow circle and black squares&#10;&#10;AI-generated content may be incorrect.">
            <a:extLst>
              <a:ext uri="{FF2B5EF4-FFF2-40B4-BE49-F238E27FC236}">
                <a16:creationId xmlns:a16="http://schemas.microsoft.com/office/drawing/2014/main" id="{58EE271D-6A89-0029-A76B-CAA0A23931B9}"/>
              </a:ext>
            </a:extLst>
          </p:cNvPr>
          <p:cNvPicPr>
            <a:picLocks noChangeAspect="1"/>
          </p:cNvPicPr>
          <p:nvPr/>
        </p:nvPicPr>
        <p:blipFill>
          <a:blip r:embed="rId3"/>
          <a:stretch>
            <a:fillRect/>
          </a:stretch>
        </p:blipFill>
        <p:spPr>
          <a:xfrm>
            <a:off x="7153164" y="-9478"/>
            <a:ext cx="603019" cy="809871"/>
          </a:xfrm>
          <a:prstGeom prst="rect">
            <a:avLst/>
          </a:prstGeom>
        </p:spPr>
      </p:pic>
    </p:spTree>
    <p:extLst>
      <p:ext uri="{BB962C8B-B14F-4D97-AF65-F5344CB8AC3E}">
        <p14:creationId xmlns:p14="http://schemas.microsoft.com/office/powerpoint/2010/main" val="36695780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2">
          <a:extLst>
            <a:ext uri="{FF2B5EF4-FFF2-40B4-BE49-F238E27FC236}">
              <a16:creationId xmlns:a16="http://schemas.microsoft.com/office/drawing/2014/main" id="{8EB4B56B-C7E3-6214-D296-4F0561E8B00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70C56D2-CAD3-DD53-8302-A6B71227324A}"/>
              </a:ext>
            </a:extLst>
          </p:cNvPr>
          <p:cNvSpPr txBox="1"/>
          <p:nvPr/>
        </p:nvSpPr>
        <p:spPr>
          <a:xfrm>
            <a:off x="123669" y="1233481"/>
            <a:ext cx="7483125" cy="636008"/>
          </a:xfrm>
          <a:prstGeom prst="rect">
            <a:avLst/>
          </a:prstGeom>
          <a:noFill/>
        </p:spPr>
        <p:txBody>
          <a:bodyPr wrap="square">
            <a:spAutoFit/>
          </a:bodyPr>
          <a:lstStyle/>
          <a:p>
            <a:pPr marL="0" marR="0">
              <a:lnSpc>
                <a:spcPct val="150000"/>
              </a:lnSpc>
              <a:spcBef>
                <a:spcPts val="0"/>
              </a:spcBef>
              <a:spcAft>
                <a:spcPts val="0"/>
              </a:spcAft>
            </a:pPr>
            <a:br>
              <a:rPr lang="en-US" sz="1100" b="1">
                <a:effectLst/>
                <a:latin typeface="Calibri" panose="020F0502020204030204" pitchFamily="34" charset="0"/>
                <a:ea typeface="Calibri" panose="020F0502020204030204" pitchFamily="34" charset="0"/>
                <a:cs typeface="Times New Roman" panose="02020603050405020304" pitchFamily="18" charset="0"/>
              </a:rPr>
            </a:br>
            <a:r>
              <a:rPr lang="en-US" b="1" kern="100">
                <a:effectLst/>
                <a:latin typeface="Calibri" panose="020F0502020204030204" pitchFamily="34" charset="0"/>
                <a:ea typeface="Calibri" panose="020F0502020204030204" pitchFamily="34" charset="0"/>
                <a:cs typeface="Times New Roman" panose="02020603050405020304" pitchFamily="18" charset="0"/>
              </a:rPr>
              <a:t>Product Backlog </a:t>
            </a:r>
            <a:r>
              <a:rPr lang="en-US" kern="100">
                <a:effectLst/>
                <a:latin typeface="Calibri" panose="020F0502020204030204" pitchFamily="34" charset="0"/>
                <a:ea typeface="Calibri" panose="020F0502020204030204" pitchFamily="34" charset="0"/>
                <a:cs typeface="Times New Roman" panose="02020603050405020304" pitchFamily="18" charset="0"/>
              </a:rPr>
              <a:t>(at the start of this sprint, what is your product backlog):</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CF541DDE-803E-743F-9F04-E3311E375922}"/>
              </a:ext>
            </a:extLst>
          </p:cNvPr>
          <p:cNvSpPr txBox="1"/>
          <p:nvPr/>
        </p:nvSpPr>
        <p:spPr>
          <a:xfrm>
            <a:off x="3356175" y="607508"/>
            <a:ext cx="3734873" cy="342466"/>
          </a:xfrm>
          <a:prstGeom prst="rect">
            <a:avLst/>
          </a:prstGeom>
          <a:noFill/>
        </p:spPr>
        <p:txBody>
          <a:bodyPr wrap="square" rtlCol="0">
            <a:spAutoFit/>
          </a:bodyPr>
          <a:lstStyle/>
          <a:p>
            <a:pPr marL="0" marR="0">
              <a:lnSpc>
                <a:spcPct val="107000"/>
              </a:lnSpc>
              <a:spcBef>
                <a:spcPts val="0"/>
              </a:spcBef>
              <a:spcAft>
                <a:spcPts val="800"/>
              </a:spcAft>
            </a:pPr>
            <a:r>
              <a:rPr lang="en-US" sz="16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Team Members Present:</a:t>
            </a:r>
            <a:endParaRPr lang="en-US" sz="1600">
              <a:solidFill>
                <a:schemeClr val="tx1">
                  <a:lumMod val="65000"/>
                  <a:lumOff val="35000"/>
                </a:schemeClr>
              </a:solidFill>
            </a:endParaRPr>
          </a:p>
        </p:txBody>
      </p:sp>
      <p:sp>
        <p:nvSpPr>
          <p:cNvPr id="8" name="TextBox 7">
            <a:extLst>
              <a:ext uri="{FF2B5EF4-FFF2-40B4-BE49-F238E27FC236}">
                <a16:creationId xmlns:a16="http://schemas.microsoft.com/office/drawing/2014/main" id="{D770F68C-3DDF-1AA8-6FD1-A9A37B49B836}"/>
              </a:ext>
            </a:extLst>
          </p:cNvPr>
          <p:cNvSpPr txBox="1"/>
          <p:nvPr/>
        </p:nvSpPr>
        <p:spPr>
          <a:xfrm>
            <a:off x="225286" y="4200939"/>
            <a:ext cx="7142923" cy="752061"/>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a:t>This sprint we will work mainly on code: we will start by finishing and perfecting the current code then we will adjust it for skills and other side. We will also work on preparing for matches and competition</a:t>
            </a:r>
          </a:p>
        </p:txBody>
      </p:sp>
      <p:sp>
        <p:nvSpPr>
          <p:cNvPr id="9" name="TextBox 8">
            <a:extLst>
              <a:ext uri="{FF2B5EF4-FFF2-40B4-BE49-F238E27FC236}">
                <a16:creationId xmlns:a16="http://schemas.microsoft.com/office/drawing/2014/main" id="{6724E1DA-4EF5-9771-8436-EFBD8C749265}"/>
              </a:ext>
            </a:extLst>
          </p:cNvPr>
          <p:cNvSpPr txBox="1"/>
          <p:nvPr/>
        </p:nvSpPr>
        <p:spPr>
          <a:xfrm>
            <a:off x="231912" y="1820287"/>
            <a:ext cx="3239528" cy="2067169"/>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pPr marL="285750" indent="-285750">
              <a:buChar char="•"/>
            </a:pPr>
            <a:r>
              <a:rPr lang="en-US" strike="sngStrike"/>
              <a:t>Design and build drivetrain and chassis</a:t>
            </a:r>
          </a:p>
          <a:p>
            <a:pPr marL="285750" indent="-285750">
              <a:buChar char="•"/>
            </a:pPr>
            <a:r>
              <a:rPr lang="en-US" strike="sngStrike"/>
              <a:t>Design and build "Scoring system"</a:t>
            </a:r>
          </a:p>
          <a:p>
            <a:pPr marL="285750" indent="-285750">
              <a:buFont typeface="Arial"/>
              <a:buChar char="•"/>
            </a:pPr>
            <a:r>
              <a:rPr lang="en-US" strike="sngStrike"/>
              <a:t>Mechanism to take blocks out of loader</a:t>
            </a:r>
          </a:p>
          <a:p>
            <a:pPr marL="285750" indent="-285750">
              <a:buFont typeface="Arial"/>
              <a:buChar char="•"/>
            </a:pPr>
            <a:r>
              <a:rPr lang="en-US"/>
              <a:t>"Pink Notebook"</a:t>
            </a:r>
          </a:p>
          <a:p>
            <a:pPr marL="285750" indent="-285750">
              <a:buFont typeface="Arial"/>
              <a:buChar char="•"/>
            </a:pPr>
            <a:r>
              <a:rPr lang="en-US"/>
              <a:t>"Media Training"</a:t>
            </a:r>
          </a:p>
          <a:p>
            <a:pPr marL="285750" indent="-285750">
              <a:buChar char="•"/>
            </a:pPr>
            <a:r>
              <a:rPr lang="en-US" strike="sngStrike"/>
              <a:t>Fix robot and redesign small parts</a:t>
            </a:r>
          </a:p>
          <a:p>
            <a:pPr marL="285750" indent="-285750">
              <a:buChar char="•"/>
            </a:pPr>
            <a:r>
              <a:rPr lang="en-US" strike="sngStrike"/>
              <a:t>Pneumatics (Unloader, Grabber)</a:t>
            </a:r>
          </a:p>
        </p:txBody>
      </p:sp>
      <p:sp>
        <p:nvSpPr>
          <p:cNvPr id="10" name="TextBox 9">
            <a:extLst>
              <a:ext uri="{FF2B5EF4-FFF2-40B4-BE49-F238E27FC236}">
                <a16:creationId xmlns:a16="http://schemas.microsoft.com/office/drawing/2014/main" id="{4046B8DE-3224-3270-695A-78C5B2F7CBAB}"/>
              </a:ext>
            </a:extLst>
          </p:cNvPr>
          <p:cNvSpPr txBox="1"/>
          <p:nvPr/>
        </p:nvSpPr>
        <p:spPr>
          <a:xfrm>
            <a:off x="123135" y="101600"/>
            <a:ext cx="6950765" cy="1692771"/>
          </a:xfrm>
          <a:prstGeom prst="rect">
            <a:avLst/>
          </a:prstGeom>
          <a:noFill/>
        </p:spPr>
        <p:txBody>
          <a:bodyPr wrap="square" numCol="1">
            <a:spAutoFit/>
          </a:bodyPr>
          <a:lstStyle/>
          <a:p>
            <a:pPr marL="0" marR="0">
              <a:spcBef>
                <a:spcPts val="0"/>
              </a:spcBef>
              <a:spcAft>
                <a:spcPts val="800"/>
              </a:spcAft>
            </a:pPr>
            <a:r>
              <a:rPr lang="en-US" sz="2400" b="1" kern="100">
                <a:effectLst/>
                <a:latin typeface="Calibri" panose="020F0502020204030204" pitchFamily="34" charset="0"/>
                <a:ea typeface="Calibri" panose="020F0502020204030204" pitchFamily="34" charset="0"/>
                <a:cs typeface="Times New Roman" panose="02020603050405020304" pitchFamily="18" charset="0"/>
              </a:rPr>
              <a:t>Sprint Plan (Sprint backlog and burndown)</a:t>
            </a:r>
          </a:p>
          <a:p>
            <a:pPr marL="0" marR="0">
              <a:lnSpc>
                <a:spcPct val="150000"/>
              </a:lnSpc>
              <a:spcBef>
                <a:spcPts val="0"/>
              </a:spcBef>
              <a:spcAft>
                <a:spcPts val="800"/>
              </a:spcAft>
            </a:pPr>
            <a:r>
              <a:rPr lang="en-US" sz="16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Sprint #:</a:t>
            </a:r>
          </a:p>
          <a:p>
            <a:pPr marL="0" marR="0">
              <a:lnSpc>
                <a:spcPct val="150000"/>
              </a:lnSpc>
              <a:spcBef>
                <a:spcPts val="0"/>
              </a:spcBef>
              <a:spcAft>
                <a:spcPts val="800"/>
              </a:spcAft>
            </a:pPr>
            <a:r>
              <a:rPr lang="en-US" sz="16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Team:</a:t>
            </a:r>
          </a:p>
          <a:p>
            <a:pPr marL="0" marR="0">
              <a:spcBef>
                <a:spcPts val="0"/>
              </a:spcBef>
              <a:spcAft>
                <a:spcPts val="800"/>
              </a:spcAft>
            </a:pPr>
            <a:r>
              <a:rPr lang="en-US" sz="1200" b="1" kern="100">
                <a:effectLst/>
                <a:latin typeface="Calibri" panose="020F0502020204030204" pitchFamily="34" charset="0"/>
                <a:ea typeface="Calibri" panose="020F0502020204030204" pitchFamily="34" charset="0"/>
                <a:cs typeface="Times New Roman" panose="02020603050405020304" pitchFamily="18" charset="0"/>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94775DBB-9C8B-075D-7238-416E0D23D1AC}"/>
              </a:ext>
            </a:extLst>
          </p:cNvPr>
          <p:cNvSpPr txBox="1"/>
          <p:nvPr/>
        </p:nvSpPr>
        <p:spPr>
          <a:xfrm>
            <a:off x="1013793" y="616226"/>
            <a:ext cx="2246242" cy="39093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5</a:t>
            </a:r>
          </a:p>
        </p:txBody>
      </p:sp>
      <p:sp>
        <p:nvSpPr>
          <p:cNvPr id="12" name="TextBox 11">
            <a:extLst>
              <a:ext uri="{FF2B5EF4-FFF2-40B4-BE49-F238E27FC236}">
                <a16:creationId xmlns:a16="http://schemas.microsoft.com/office/drawing/2014/main" id="{147CB272-F193-9403-5459-170C3B8A770A}"/>
              </a:ext>
            </a:extLst>
          </p:cNvPr>
          <p:cNvSpPr txBox="1"/>
          <p:nvPr/>
        </p:nvSpPr>
        <p:spPr>
          <a:xfrm>
            <a:off x="852804" y="1049867"/>
            <a:ext cx="2418520" cy="39093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37528B</a:t>
            </a:r>
          </a:p>
        </p:txBody>
      </p:sp>
      <p:sp>
        <p:nvSpPr>
          <p:cNvPr id="13" name="TextBox 12">
            <a:extLst>
              <a:ext uri="{FF2B5EF4-FFF2-40B4-BE49-F238E27FC236}">
                <a16:creationId xmlns:a16="http://schemas.microsoft.com/office/drawing/2014/main" id="{4A80F5BC-AA8F-490A-72BC-76DA58DFCAC5}"/>
              </a:ext>
            </a:extLst>
          </p:cNvPr>
          <p:cNvSpPr txBox="1"/>
          <p:nvPr/>
        </p:nvSpPr>
        <p:spPr>
          <a:xfrm>
            <a:off x="3478697" y="947529"/>
            <a:ext cx="3902763" cy="496957"/>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Kirby, John, and Ryder</a:t>
            </a:r>
          </a:p>
        </p:txBody>
      </p:sp>
      <p:sp>
        <p:nvSpPr>
          <p:cNvPr id="14" name="Google Shape;227;p28">
            <a:extLst>
              <a:ext uri="{FF2B5EF4-FFF2-40B4-BE49-F238E27FC236}">
                <a16:creationId xmlns:a16="http://schemas.microsoft.com/office/drawing/2014/main" id="{16DAD333-4FD4-2478-4655-69238E86F230}"/>
              </a:ext>
            </a:extLst>
          </p:cNvPr>
          <p:cNvSpPr txBox="1">
            <a:spLocks noChangeAspect="1"/>
          </p:cNvSpPr>
          <p:nvPr/>
        </p:nvSpPr>
        <p:spPr>
          <a:xfrm>
            <a:off x="5936974" y="9724517"/>
            <a:ext cx="1219200" cy="33388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1pPr>
            <a:lvl2pPr marL="914400" marR="0" lvl="1"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2pPr>
            <a:lvl3pPr marL="1371600" marR="0" lvl="2"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3pPr>
            <a:lvl4pPr marL="1828800" marR="0" lvl="3"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4pPr>
            <a:lvl5pPr marL="2286000" marR="0" lvl="4"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5pPr>
            <a:lvl6pPr marL="2743200" marR="0" lvl="5"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6pPr>
            <a:lvl7pPr marL="3200400" marR="0" lvl="6"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7pPr>
            <a:lvl8pPr marL="3657600" marR="0" lvl="7"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8pPr>
            <a:lvl9pPr marL="4114800" marR="0" lvl="8"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9pPr>
          </a:lstStyle>
          <a:p>
            <a:pPr marL="0" indent="0">
              <a:buSzPts val="1100"/>
              <a:buFont typeface="Arial"/>
              <a:buNone/>
            </a:pPr>
            <a:r>
              <a:rPr lang="en-US"/>
              <a:t>Page:</a:t>
            </a:r>
          </a:p>
        </p:txBody>
      </p:sp>
      <p:sp>
        <p:nvSpPr>
          <p:cNvPr id="15" name="TextBox 14">
            <a:extLst>
              <a:ext uri="{FF2B5EF4-FFF2-40B4-BE49-F238E27FC236}">
                <a16:creationId xmlns:a16="http://schemas.microsoft.com/office/drawing/2014/main" id="{250C83CD-E17F-DC54-0DCC-9275EA0093C4}"/>
              </a:ext>
            </a:extLst>
          </p:cNvPr>
          <p:cNvSpPr txBox="1"/>
          <p:nvPr/>
        </p:nvSpPr>
        <p:spPr>
          <a:xfrm>
            <a:off x="6480866" y="9639852"/>
            <a:ext cx="934278" cy="32467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lnSpcReduction="10000"/>
          </a:bodyPr>
          <a:lstStyle/>
          <a:p>
            <a:r>
              <a:rPr lang="en-US" sz="1600"/>
              <a:t>46</a:t>
            </a:r>
          </a:p>
        </p:txBody>
      </p:sp>
      <p:sp>
        <p:nvSpPr>
          <p:cNvPr id="4" name="TextBox 3">
            <a:extLst>
              <a:ext uri="{FF2B5EF4-FFF2-40B4-BE49-F238E27FC236}">
                <a16:creationId xmlns:a16="http://schemas.microsoft.com/office/drawing/2014/main" id="{C4C1D08A-4B78-3139-FB92-901202A457CC}"/>
              </a:ext>
            </a:extLst>
          </p:cNvPr>
          <p:cNvSpPr txBox="1"/>
          <p:nvPr/>
        </p:nvSpPr>
        <p:spPr>
          <a:xfrm>
            <a:off x="143845" y="3898900"/>
            <a:ext cx="5914055" cy="523220"/>
          </a:xfrm>
          <a:prstGeom prst="rect">
            <a:avLst/>
          </a:prstGeom>
          <a:noFill/>
        </p:spPr>
        <p:txBody>
          <a:bodyPr wrap="none" rtlCol="0">
            <a:spAutoFit/>
          </a:bodyPr>
          <a:lstStyle/>
          <a:p>
            <a:r>
              <a:rPr lang="en-US" b="1" kern="100">
                <a:effectLst/>
                <a:latin typeface="Calibri" panose="020F0502020204030204" pitchFamily="34" charset="0"/>
                <a:ea typeface="Calibri" panose="020F0502020204030204" pitchFamily="34" charset="0"/>
                <a:cs typeface="Times New Roman" panose="02020603050405020304" pitchFamily="18" charset="0"/>
              </a:rPr>
              <a:t>Sprint Goal </a:t>
            </a:r>
            <a:r>
              <a:rPr lang="en-US" kern="100">
                <a:effectLst/>
                <a:latin typeface="Calibri" panose="020F0502020204030204" pitchFamily="34" charset="0"/>
                <a:ea typeface="Calibri" panose="020F0502020204030204" pitchFamily="34" charset="0"/>
                <a:cs typeface="Times New Roman" panose="02020603050405020304" pitchFamily="18" charset="0"/>
              </a:rPr>
              <a:t>(write in full sentences what concise goal you have for the sprint):</a:t>
            </a:r>
          </a:p>
          <a:p>
            <a:endParaRPr lang="en-US"/>
          </a:p>
        </p:txBody>
      </p:sp>
      <p:sp>
        <p:nvSpPr>
          <p:cNvPr id="6" name="TextBox 5">
            <a:extLst>
              <a:ext uri="{FF2B5EF4-FFF2-40B4-BE49-F238E27FC236}">
                <a16:creationId xmlns:a16="http://schemas.microsoft.com/office/drawing/2014/main" id="{2DAA84AB-90FF-C320-1BBA-7AB4CD1F8B85}"/>
              </a:ext>
            </a:extLst>
          </p:cNvPr>
          <p:cNvSpPr txBox="1"/>
          <p:nvPr/>
        </p:nvSpPr>
        <p:spPr>
          <a:xfrm>
            <a:off x="147905" y="5041119"/>
            <a:ext cx="7285303" cy="1272143"/>
          </a:xfrm>
          <a:prstGeom prst="rect">
            <a:avLst/>
          </a:prstGeom>
          <a:noFill/>
        </p:spPr>
        <p:txBody>
          <a:bodyPr wrap="square" rtlCol="0">
            <a:spAutoFit/>
          </a:bodyPr>
          <a:lstStyle/>
          <a:p>
            <a:pPr marL="0" marR="0">
              <a:spcBef>
                <a:spcPts val="0"/>
              </a:spcBef>
            </a:pPr>
            <a:r>
              <a:rPr lang="en-US" b="1" kern="100">
                <a:effectLst/>
                <a:latin typeface="Calibri" panose="020F0502020204030204" pitchFamily="34" charset="0"/>
                <a:ea typeface="Calibri" panose="020F0502020204030204" pitchFamily="34" charset="0"/>
                <a:cs typeface="Times New Roman" panose="02020603050405020304" pitchFamily="18" charset="0"/>
              </a:rPr>
              <a:t>Sprint Backlog </a:t>
            </a:r>
            <a:r>
              <a:rPr lang="en-US" kern="100">
                <a:effectLst/>
                <a:latin typeface="Calibri" panose="020F0502020204030204" pitchFamily="34" charset="0"/>
                <a:ea typeface="Calibri" panose="020F0502020204030204" pitchFamily="34" charset="0"/>
                <a:cs typeface="Times New Roman" panose="02020603050405020304" pitchFamily="18" charset="0"/>
              </a:rPr>
              <a:t>/ Burndown (Break product backlog items into sprint backlog items) </a:t>
            </a:r>
          </a:p>
          <a:p>
            <a:pPr marL="0" marR="0">
              <a:lnSpc>
                <a:spcPct val="150000"/>
              </a:lnSpc>
              <a:spcBef>
                <a:spcPts val="0"/>
              </a:spcBef>
            </a:pPr>
            <a:r>
              <a:rPr lang="en-US" b="1" kern="100">
                <a:effectLst/>
                <a:latin typeface="Calibri" panose="020F0502020204030204" pitchFamily="34" charset="0"/>
                <a:ea typeface="Calibri" panose="020F0502020204030204" pitchFamily="34" charset="0"/>
                <a:cs typeface="Times New Roman" panose="02020603050405020304" pitchFamily="18" charset="0"/>
              </a:rPr>
              <a:t>Remember to INDENT sprint backlog items</a:t>
            </a:r>
            <a:r>
              <a:rPr lang="en-US" kern="10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50000"/>
              </a:lnSpc>
              <a:spcBef>
                <a:spcPts val="0"/>
              </a:spcBef>
              <a:spcAft>
                <a:spcPts val="800"/>
              </a:spcAft>
            </a:pPr>
            <a:r>
              <a:rPr lang="en-US" u="sng" kern="100">
                <a:effectLst/>
                <a:latin typeface="Calibri" panose="020F0502020204030204" pitchFamily="34" charset="0"/>
                <a:ea typeface="Calibri" panose="020F0502020204030204" pitchFamily="34" charset="0"/>
                <a:cs typeface="Times New Roman" panose="02020603050405020304" pitchFamily="18" charset="0"/>
              </a:rPr>
              <a:t>Task </a:t>
            </a:r>
            <a:r>
              <a:rPr lang="en-US" kern="100">
                <a:effectLst/>
                <a:latin typeface="Calibri" panose="020F0502020204030204" pitchFamily="34" charset="0"/>
                <a:ea typeface="Calibri" panose="020F0502020204030204" pitchFamily="34" charset="0"/>
                <a:cs typeface="Times New Roman" panose="02020603050405020304" pitchFamily="18" charset="0"/>
              </a:rPr>
              <a:t>                                                                                                           </a:t>
            </a:r>
            <a:r>
              <a:rPr lang="en-US" u="sng" kern="100">
                <a:effectLst/>
                <a:latin typeface="Calibri" panose="020F0502020204030204" pitchFamily="34" charset="0"/>
                <a:ea typeface="Calibri" panose="020F0502020204030204" pitchFamily="34" charset="0"/>
                <a:cs typeface="Times New Roman" panose="02020603050405020304" pitchFamily="18" charset="0"/>
              </a:rPr>
              <a:t>Date and name of who worked on:</a:t>
            </a:r>
            <a:endParaRPr lang="en-US"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16" name="TextBox 15">
            <a:extLst>
              <a:ext uri="{FF2B5EF4-FFF2-40B4-BE49-F238E27FC236}">
                <a16:creationId xmlns:a16="http://schemas.microsoft.com/office/drawing/2014/main" id="{3C8EF9F2-DB4D-6544-AB45-1F1CF5D93394}"/>
              </a:ext>
            </a:extLst>
          </p:cNvPr>
          <p:cNvSpPr txBox="1"/>
          <p:nvPr/>
        </p:nvSpPr>
        <p:spPr>
          <a:xfrm>
            <a:off x="4118112" y="1820287"/>
            <a:ext cx="3239528" cy="2067169"/>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pPr marL="285750" indent="-285750">
              <a:buFont typeface="Arial,Sans-Serif"/>
              <a:buChar char="•"/>
            </a:pPr>
            <a:r>
              <a:rPr lang="en-US"/>
              <a:t>Code</a:t>
            </a:r>
          </a:p>
          <a:p>
            <a:pPr marL="742950" lvl="1" indent="-285750">
              <a:buFont typeface="Courier New,monospace"/>
              <a:buChar char="o"/>
            </a:pPr>
            <a:r>
              <a:rPr lang="en-US" strike="sngStrike"/>
              <a:t>Driver Control code</a:t>
            </a:r>
          </a:p>
          <a:p>
            <a:pPr marL="742950" lvl="1" indent="-285750">
              <a:buFont typeface="Courier New,monospace"/>
              <a:buChar char="o"/>
            </a:pPr>
            <a:r>
              <a:rPr lang="en-US" strike="sngStrike"/>
              <a:t>Code motor groups</a:t>
            </a:r>
          </a:p>
          <a:p>
            <a:pPr marL="742950" lvl="1" indent="-285750">
              <a:buFont typeface="Courier New,monospace"/>
              <a:buChar char="o"/>
            </a:pPr>
            <a:r>
              <a:rPr lang="en-US"/>
              <a:t>Skills </a:t>
            </a:r>
          </a:p>
          <a:p>
            <a:pPr marL="742950" lvl="1" indent="-285750">
              <a:buFont typeface="Courier New,monospace"/>
              <a:buChar char="o"/>
            </a:pPr>
            <a:r>
              <a:rPr lang="en-US"/>
              <a:t>Autonomous</a:t>
            </a:r>
          </a:p>
          <a:p>
            <a:pPr marL="742950" lvl="1" indent="-285750">
              <a:buFont typeface="Courier New,monospace"/>
              <a:buChar char="o"/>
            </a:pPr>
            <a:r>
              <a:rPr lang="en-US"/>
              <a:t>Other side</a:t>
            </a:r>
          </a:p>
          <a:p>
            <a:pPr marL="285750" indent="-285750">
              <a:buFont typeface="Arial"/>
              <a:buChar char="•"/>
            </a:pPr>
            <a:r>
              <a:rPr lang="en-US"/>
              <a:t>Stress test the robot</a:t>
            </a:r>
          </a:p>
          <a:p>
            <a:pPr marL="285750" indent="-285750">
              <a:buChar char="•"/>
            </a:pPr>
            <a:r>
              <a:rPr lang="en-US"/>
              <a:t>Strategize skills and matches</a:t>
            </a:r>
          </a:p>
          <a:p>
            <a:pPr marL="285750" indent="-285750">
              <a:buChar char="•"/>
            </a:pPr>
            <a:r>
              <a:rPr lang="en-US"/>
              <a:t>Competition readiness check</a:t>
            </a:r>
          </a:p>
          <a:p>
            <a:pPr marL="285750" indent="-285750">
              <a:buChar char="•"/>
            </a:pPr>
            <a:endParaRPr lang="en-US"/>
          </a:p>
        </p:txBody>
      </p:sp>
      <p:pic>
        <p:nvPicPr>
          <p:cNvPr id="18" name="Picture 17" descr="A yellow circle and black squares&#10;&#10;AI-generated content may be incorrect.">
            <a:extLst>
              <a:ext uri="{FF2B5EF4-FFF2-40B4-BE49-F238E27FC236}">
                <a16:creationId xmlns:a16="http://schemas.microsoft.com/office/drawing/2014/main" id="{F4B2146D-A112-12D9-95EA-190FDE2E0F4C}"/>
              </a:ext>
            </a:extLst>
          </p:cNvPr>
          <p:cNvPicPr>
            <a:picLocks noChangeAspect="1"/>
          </p:cNvPicPr>
          <p:nvPr/>
        </p:nvPicPr>
        <p:blipFill>
          <a:blip r:embed="rId3"/>
          <a:stretch>
            <a:fillRect/>
          </a:stretch>
        </p:blipFill>
        <p:spPr>
          <a:xfrm>
            <a:off x="7153164" y="-9478"/>
            <a:ext cx="603019" cy="809871"/>
          </a:xfrm>
          <a:prstGeom prst="rect">
            <a:avLst/>
          </a:prstGeom>
        </p:spPr>
      </p:pic>
      <p:graphicFrame>
        <p:nvGraphicFramePr>
          <p:cNvPr id="7" name="Table 6">
            <a:extLst>
              <a:ext uri="{FF2B5EF4-FFF2-40B4-BE49-F238E27FC236}">
                <a16:creationId xmlns:a16="http://schemas.microsoft.com/office/drawing/2014/main" id="{5EDC1122-A8AE-A823-9CDD-90FCC02ED417}"/>
              </a:ext>
            </a:extLst>
          </p:cNvPr>
          <p:cNvGraphicFramePr>
            <a:graphicFrameLocks noGrp="1"/>
          </p:cNvGraphicFramePr>
          <p:nvPr>
            <p:extLst>
              <p:ext uri="{D42A27DB-BD31-4B8C-83A1-F6EECF244321}">
                <p14:modId xmlns:p14="http://schemas.microsoft.com/office/powerpoint/2010/main" val="669281461"/>
              </p:ext>
            </p:extLst>
          </p:nvPr>
        </p:nvGraphicFramePr>
        <p:xfrm>
          <a:off x="233592" y="6027610"/>
          <a:ext cx="7161629" cy="3624468"/>
        </p:xfrm>
        <a:graphic>
          <a:graphicData uri="http://schemas.openxmlformats.org/drawingml/2006/table">
            <a:tbl>
              <a:tblPr firstRow="1" bandRow="1">
                <a:tableStyleId>{E8034E78-7F5D-4C2E-B375-FC64B27BC917}</a:tableStyleId>
              </a:tblPr>
              <a:tblGrid>
                <a:gridCol w="5109960">
                  <a:extLst>
                    <a:ext uri="{9D8B030D-6E8A-4147-A177-3AD203B41FA5}">
                      <a16:colId xmlns:a16="http://schemas.microsoft.com/office/drawing/2014/main" val="3166242673"/>
                    </a:ext>
                  </a:extLst>
                </a:gridCol>
                <a:gridCol w="2051669">
                  <a:extLst>
                    <a:ext uri="{9D8B030D-6E8A-4147-A177-3AD203B41FA5}">
                      <a16:colId xmlns:a16="http://schemas.microsoft.com/office/drawing/2014/main" val="737848572"/>
                    </a:ext>
                  </a:extLst>
                </a:gridCol>
              </a:tblGrid>
              <a:tr h="362447">
                <a:tc>
                  <a:txBody>
                    <a:bodyPr/>
                    <a:lstStyle/>
                    <a:p>
                      <a:r>
                        <a:rPr lang="en-US"/>
                        <a:t>Task</a:t>
                      </a:r>
                    </a:p>
                  </a:txBody>
                  <a:tcPr/>
                </a:tc>
                <a:tc>
                  <a:txBody>
                    <a:bodyPr/>
                    <a:lstStyle/>
                    <a:p>
                      <a:r>
                        <a:rPr lang="en-US"/>
                        <a:t>Date of completion</a:t>
                      </a:r>
                    </a:p>
                  </a:txBody>
                  <a:tcPr/>
                </a:tc>
                <a:extLst>
                  <a:ext uri="{0D108BD9-81ED-4DB2-BD59-A6C34878D82A}">
                    <a16:rowId xmlns:a16="http://schemas.microsoft.com/office/drawing/2014/main" val="2868160612"/>
                  </a:ext>
                </a:extLst>
              </a:tr>
              <a:tr h="362447">
                <a:tc>
                  <a:txBody>
                    <a:bodyPr/>
                    <a:lstStyle/>
                    <a:p>
                      <a:r>
                        <a:rPr lang="en-US">
                          <a:solidFill>
                            <a:schemeClr val="tx1"/>
                          </a:solidFill>
                        </a:rPr>
                        <a:t>Code</a:t>
                      </a:r>
                    </a:p>
                  </a:txBody>
                  <a:tcPr/>
                </a:tc>
                <a:tc>
                  <a:txBody>
                    <a:bodyPr/>
                    <a:lstStyle/>
                    <a:p>
                      <a:pPr lvl="0">
                        <a:buNone/>
                      </a:pPr>
                      <a:endParaRPr lang="en-US" sz="1400" b="0" i="0" u="none" strike="noStrike" noProof="0">
                        <a:solidFill>
                          <a:schemeClr val="tx1"/>
                        </a:solidFill>
                        <a:latin typeface="Arial"/>
                      </a:endParaRPr>
                    </a:p>
                  </a:txBody>
                  <a:tcPr/>
                </a:tc>
                <a:extLst>
                  <a:ext uri="{0D108BD9-81ED-4DB2-BD59-A6C34878D82A}">
                    <a16:rowId xmlns:a16="http://schemas.microsoft.com/office/drawing/2014/main" val="1330840395"/>
                  </a:ext>
                </a:extLst>
              </a:tr>
              <a:tr h="362447">
                <a:tc>
                  <a:txBody>
                    <a:bodyPr/>
                    <a:lstStyle/>
                    <a:p>
                      <a:r>
                        <a:rPr lang="en-US">
                          <a:solidFill>
                            <a:schemeClr val="tx1"/>
                          </a:solidFill>
                        </a:rPr>
                        <a:t>     Autonomous scoring</a:t>
                      </a:r>
                    </a:p>
                  </a:txBody>
                  <a:tcPr/>
                </a:tc>
                <a:tc>
                  <a:txBody>
                    <a:bodyPr/>
                    <a:lstStyle/>
                    <a:p>
                      <a:endParaRPr lang="en-US">
                        <a:solidFill>
                          <a:schemeClr val="tx1"/>
                        </a:solidFill>
                      </a:endParaRPr>
                    </a:p>
                  </a:txBody>
                  <a:tcPr/>
                </a:tc>
                <a:extLst>
                  <a:ext uri="{0D108BD9-81ED-4DB2-BD59-A6C34878D82A}">
                    <a16:rowId xmlns:a16="http://schemas.microsoft.com/office/drawing/2014/main" val="1522041080"/>
                  </a:ext>
                </a:extLst>
              </a:tr>
              <a:tr h="362447">
                <a:tc>
                  <a:txBody>
                    <a:bodyPr/>
                    <a:lstStyle/>
                    <a:p>
                      <a:r>
                        <a:rPr lang="en-US">
                          <a:solidFill>
                            <a:schemeClr val="tx1"/>
                          </a:solidFill>
                        </a:rPr>
                        <a:t>     Finish Autonomous</a:t>
                      </a:r>
                    </a:p>
                  </a:txBody>
                  <a:tcPr/>
                </a:tc>
                <a:tc>
                  <a:txBody>
                    <a:bodyPr/>
                    <a:lstStyle/>
                    <a:p>
                      <a:endParaRPr lang="en-US">
                        <a:solidFill>
                          <a:schemeClr val="tx1"/>
                        </a:solidFill>
                      </a:endParaRPr>
                    </a:p>
                  </a:txBody>
                  <a:tcPr/>
                </a:tc>
                <a:extLst>
                  <a:ext uri="{0D108BD9-81ED-4DB2-BD59-A6C34878D82A}">
                    <a16:rowId xmlns:a16="http://schemas.microsoft.com/office/drawing/2014/main" val="278907492"/>
                  </a:ext>
                </a:extLst>
              </a:tr>
              <a:tr h="362447">
                <a:tc>
                  <a:txBody>
                    <a:bodyPr/>
                    <a:lstStyle/>
                    <a:p>
                      <a:r>
                        <a:rPr lang="en-US">
                          <a:solidFill>
                            <a:schemeClr val="tx1"/>
                          </a:solidFill>
                        </a:rPr>
                        <a:t>     Skills</a:t>
                      </a:r>
                    </a:p>
                  </a:txBody>
                  <a:tcPr/>
                </a:tc>
                <a:tc>
                  <a:txBody>
                    <a:bodyPr/>
                    <a:lstStyle/>
                    <a:p>
                      <a:endParaRPr lang="en-US">
                        <a:solidFill>
                          <a:schemeClr val="tx1"/>
                        </a:solidFill>
                      </a:endParaRPr>
                    </a:p>
                  </a:txBody>
                  <a:tcPr/>
                </a:tc>
                <a:extLst>
                  <a:ext uri="{0D108BD9-81ED-4DB2-BD59-A6C34878D82A}">
                    <a16:rowId xmlns:a16="http://schemas.microsoft.com/office/drawing/2014/main" val="2927639873"/>
                  </a:ext>
                </a:extLst>
              </a:tr>
              <a:tr h="362447">
                <a:tc>
                  <a:txBody>
                    <a:bodyPr/>
                    <a:lstStyle/>
                    <a:p>
                      <a:r>
                        <a:rPr lang="en-US">
                          <a:solidFill>
                            <a:schemeClr val="tx1"/>
                          </a:solidFill>
                        </a:rPr>
                        <a:t>     Other Side</a:t>
                      </a:r>
                    </a:p>
                  </a:txBody>
                  <a:tcPr/>
                </a:tc>
                <a:tc>
                  <a:txBody>
                    <a:bodyPr/>
                    <a:lstStyle/>
                    <a:p>
                      <a:endParaRPr lang="en-US">
                        <a:solidFill>
                          <a:schemeClr val="tx1"/>
                        </a:solidFill>
                      </a:endParaRPr>
                    </a:p>
                  </a:txBody>
                  <a:tcPr/>
                </a:tc>
                <a:extLst>
                  <a:ext uri="{0D108BD9-81ED-4DB2-BD59-A6C34878D82A}">
                    <a16:rowId xmlns:a16="http://schemas.microsoft.com/office/drawing/2014/main" val="1894795898"/>
                  </a:ext>
                </a:extLst>
              </a:tr>
              <a:tr h="362447">
                <a:tc>
                  <a:txBody>
                    <a:bodyPr/>
                    <a:lstStyle/>
                    <a:p>
                      <a:r>
                        <a:rPr lang="en-US">
                          <a:solidFill>
                            <a:schemeClr val="tx1"/>
                          </a:solidFill>
                        </a:rPr>
                        <a:t>Stress Tests</a:t>
                      </a:r>
                    </a:p>
                  </a:txBody>
                  <a:tcPr/>
                </a:tc>
                <a:tc>
                  <a:txBody>
                    <a:bodyPr/>
                    <a:lstStyle/>
                    <a:p>
                      <a:endParaRPr lang="en-US">
                        <a:solidFill>
                          <a:schemeClr val="tx1"/>
                        </a:solidFill>
                      </a:endParaRPr>
                    </a:p>
                  </a:txBody>
                  <a:tcPr/>
                </a:tc>
                <a:extLst>
                  <a:ext uri="{0D108BD9-81ED-4DB2-BD59-A6C34878D82A}">
                    <a16:rowId xmlns:a16="http://schemas.microsoft.com/office/drawing/2014/main" val="1348912849"/>
                  </a:ext>
                </a:extLst>
              </a:tr>
              <a:tr h="362446">
                <a:tc>
                  <a:txBody>
                    <a:bodyPr/>
                    <a:lstStyle/>
                    <a:p>
                      <a:pPr lvl="0">
                        <a:buNone/>
                      </a:pPr>
                      <a:r>
                        <a:rPr lang="en-US">
                          <a:solidFill>
                            <a:schemeClr val="tx1"/>
                          </a:solidFill>
                        </a:rPr>
                        <a:t>Strategize</a:t>
                      </a:r>
                    </a:p>
                  </a:txBody>
                  <a:tcPr/>
                </a:tc>
                <a:tc>
                  <a:txBody>
                    <a:bodyPr/>
                    <a:lstStyle/>
                    <a:p>
                      <a:pPr lvl="0">
                        <a:buNone/>
                      </a:pPr>
                      <a:endParaRPr lang="en-US">
                        <a:solidFill>
                          <a:schemeClr val="tx1"/>
                        </a:solidFill>
                      </a:endParaRPr>
                    </a:p>
                  </a:txBody>
                  <a:tcPr/>
                </a:tc>
                <a:extLst>
                  <a:ext uri="{0D108BD9-81ED-4DB2-BD59-A6C34878D82A}">
                    <a16:rowId xmlns:a16="http://schemas.microsoft.com/office/drawing/2014/main" val="1322399062"/>
                  </a:ext>
                </a:extLst>
              </a:tr>
              <a:tr h="362446">
                <a:tc>
                  <a:txBody>
                    <a:bodyPr/>
                    <a:lstStyle/>
                    <a:p>
                      <a:pPr lvl="0">
                        <a:buNone/>
                      </a:pPr>
                      <a:r>
                        <a:rPr lang="en-US">
                          <a:solidFill>
                            <a:schemeClr val="tx1"/>
                          </a:solidFill>
                        </a:rPr>
                        <a:t>Competition Readiness</a:t>
                      </a:r>
                    </a:p>
                  </a:txBody>
                  <a:tcPr/>
                </a:tc>
                <a:tc>
                  <a:txBody>
                    <a:bodyPr/>
                    <a:lstStyle/>
                    <a:p>
                      <a:pPr lvl="0">
                        <a:buNone/>
                      </a:pPr>
                      <a:endParaRPr lang="en-US">
                        <a:solidFill>
                          <a:schemeClr val="tx1"/>
                        </a:solidFill>
                      </a:endParaRPr>
                    </a:p>
                  </a:txBody>
                  <a:tcPr/>
                </a:tc>
                <a:extLst>
                  <a:ext uri="{0D108BD9-81ED-4DB2-BD59-A6C34878D82A}">
                    <a16:rowId xmlns:a16="http://schemas.microsoft.com/office/drawing/2014/main" val="3815020488"/>
                  </a:ext>
                </a:extLst>
              </a:tr>
              <a:tr h="362447">
                <a:tc>
                  <a:txBody>
                    <a:bodyPr/>
                    <a:lstStyle/>
                    <a:p>
                      <a:r>
                        <a:rPr lang="en-US">
                          <a:solidFill>
                            <a:schemeClr val="tx1"/>
                          </a:solidFill>
                        </a:rPr>
                        <a:t>Media Training</a:t>
                      </a:r>
                    </a:p>
                  </a:txBody>
                  <a:tcPr/>
                </a:tc>
                <a:tc>
                  <a:txBody>
                    <a:bodyPr/>
                    <a:lstStyle/>
                    <a:p>
                      <a:endParaRPr lang="en-US">
                        <a:solidFill>
                          <a:schemeClr val="tx1"/>
                        </a:solidFill>
                      </a:endParaRPr>
                    </a:p>
                  </a:txBody>
                  <a:tcPr/>
                </a:tc>
                <a:extLst>
                  <a:ext uri="{0D108BD9-81ED-4DB2-BD59-A6C34878D82A}">
                    <a16:rowId xmlns:a16="http://schemas.microsoft.com/office/drawing/2014/main" val="2377765541"/>
                  </a:ext>
                </a:extLst>
              </a:tr>
            </a:tbl>
          </a:graphicData>
        </a:graphic>
      </p:graphicFrame>
      <p:sp>
        <p:nvSpPr>
          <p:cNvPr id="17" name="TextBox 16">
            <a:extLst>
              <a:ext uri="{FF2B5EF4-FFF2-40B4-BE49-F238E27FC236}">
                <a16:creationId xmlns:a16="http://schemas.microsoft.com/office/drawing/2014/main" id="{94A77BC9-0C72-86C6-7153-89AABD862AA4}"/>
              </a:ext>
            </a:extLst>
          </p:cNvPr>
          <p:cNvSpPr txBox="1"/>
          <p:nvPr/>
        </p:nvSpPr>
        <p:spPr>
          <a:xfrm>
            <a:off x="4359965" y="9719302"/>
            <a:ext cx="1369715" cy="33851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lIns="91440" tIns="45720" rIns="91440" bIns="45720" rtlCol="0" anchor="t">
            <a:normAutofit/>
          </a:bodyPr>
          <a:lstStyle/>
          <a:p>
            <a:r>
              <a:rPr lang="en-US" sz="1600"/>
              <a:t>Dec 4, 2025</a:t>
            </a:r>
          </a:p>
        </p:txBody>
      </p:sp>
    </p:spTree>
    <p:extLst>
      <p:ext uri="{BB962C8B-B14F-4D97-AF65-F5344CB8AC3E}">
        <p14:creationId xmlns:p14="http://schemas.microsoft.com/office/powerpoint/2010/main" val="28740712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21">
          <a:extLst>
            <a:ext uri="{FF2B5EF4-FFF2-40B4-BE49-F238E27FC236}">
              <a16:creationId xmlns:a16="http://schemas.microsoft.com/office/drawing/2014/main" id="{177CE211-B9E4-2C45-EC9A-AECF156A11C1}"/>
            </a:ext>
          </a:extLst>
        </p:cNvPr>
        <p:cNvGrpSpPr/>
        <p:nvPr/>
      </p:nvGrpSpPr>
      <p:grpSpPr>
        <a:xfrm>
          <a:off x="0" y="0"/>
          <a:ext cx="0" cy="0"/>
          <a:chOff x="0" y="0"/>
          <a:chExt cx="0" cy="0"/>
        </a:xfrm>
      </p:grpSpPr>
      <p:sp>
        <p:nvSpPr>
          <p:cNvPr id="431" name="Google Shape;431;p42">
            <a:extLst>
              <a:ext uri="{FF2B5EF4-FFF2-40B4-BE49-F238E27FC236}">
                <a16:creationId xmlns:a16="http://schemas.microsoft.com/office/drawing/2014/main" id="{42F23668-3FD5-BE18-DE0C-D8DB6EA5FDA3}"/>
              </a:ext>
            </a:extLst>
          </p:cNvPr>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Scrum meeting. </a:t>
            </a:r>
            <a:br>
              <a:rPr lang="en"/>
            </a:br>
            <a:r>
              <a:rPr lang="en"/>
              <a:t>Week of: MM/DD/YYYY</a:t>
            </a:r>
            <a:endParaRPr/>
          </a:p>
        </p:txBody>
      </p:sp>
      <p:sp>
        <p:nvSpPr>
          <p:cNvPr id="2" name="Subtitle 1">
            <a:extLst>
              <a:ext uri="{FF2B5EF4-FFF2-40B4-BE49-F238E27FC236}">
                <a16:creationId xmlns:a16="http://schemas.microsoft.com/office/drawing/2014/main" id="{D9A45104-02D6-DADB-70DB-82FDC0F145FB}"/>
              </a:ext>
            </a:extLst>
          </p:cNvPr>
          <p:cNvSpPr>
            <a:spLocks noGrp="1"/>
          </p:cNvSpPr>
          <p:nvPr>
            <p:ph type="subTitle" idx="1"/>
          </p:nvPr>
        </p:nvSpPr>
        <p:spPr/>
        <p:txBody>
          <a:bodyPr/>
          <a:lstStyle/>
          <a:p>
            <a:endParaRPr lang="en-US"/>
          </a:p>
        </p:txBody>
      </p:sp>
      <p:sp>
        <p:nvSpPr>
          <p:cNvPr id="3" name="Subtitle 2">
            <a:extLst>
              <a:ext uri="{FF2B5EF4-FFF2-40B4-BE49-F238E27FC236}">
                <a16:creationId xmlns:a16="http://schemas.microsoft.com/office/drawing/2014/main" id="{8C1193E7-124C-8B59-FD05-DAFB6E22C414}"/>
              </a:ext>
            </a:extLst>
          </p:cNvPr>
          <p:cNvSpPr>
            <a:spLocks noGrp="1"/>
          </p:cNvSpPr>
          <p:nvPr>
            <p:ph type="subTitle" idx="2"/>
          </p:nvPr>
        </p:nvSpPr>
        <p:spPr/>
        <p:txBody>
          <a:bodyPr/>
          <a:lstStyle/>
          <a:p>
            <a:endParaRPr lang="en-US"/>
          </a:p>
        </p:txBody>
      </p:sp>
      <p:sp>
        <p:nvSpPr>
          <p:cNvPr id="4" name="Subtitle 3">
            <a:extLst>
              <a:ext uri="{FF2B5EF4-FFF2-40B4-BE49-F238E27FC236}">
                <a16:creationId xmlns:a16="http://schemas.microsoft.com/office/drawing/2014/main" id="{C5555743-0F04-A682-D2D9-7AF0FAEF5194}"/>
              </a:ext>
            </a:extLst>
          </p:cNvPr>
          <p:cNvSpPr>
            <a:spLocks noGrp="1"/>
          </p:cNvSpPr>
          <p:nvPr>
            <p:ph type="subTitle" idx="3"/>
          </p:nvPr>
        </p:nvSpPr>
        <p:spPr/>
        <p:txBody>
          <a:bodyPr/>
          <a:lstStyle/>
          <a:p>
            <a:endParaRPr lang="en-US"/>
          </a:p>
        </p:txBody>
      </p:sp>
      <p:graphicFrame>
        <p:nvGraphicFramePr>
          <p:cNvPr id="5" name="Table 4">
            <a:extLst>
              <a:ext uri="{FF2B5EF4-FFF2-40B4-BE49-F238E27FC236}">
                <a16:creationId xmlns:a16="http://schemas.microsoft.com/office/drawing/2014/main" id="{1F99DC98-5746-C7D2-EC1E-730306C8A729}"/>
              </a:ext>
            </a:extLst>
          </p:cNvPr>
          <p:cNvGraphicFramePr>
            <a:graphicFrameLocks noGrp="1"/>
          </p:cNvGraphicFramePr>
          <p:nvPr>
            <p:extLst>
              <p:ext uri="{D42A27DB-BD31-4B8C-83A1-F6EECF244321}">
                <p14:modId xmlns:p14="http://schemas.microsoft.com/office/powerpoint/2010/main" val="3949132632"/>
              </p:ext>
            </p:extLst>
          </p:nvPr>
        </p:nvGraphicFramePr>
        <p:xfrm>
          <a:off x="134006" y="683971"/>
          <a:ext cx="7437783" cy="8736114"/>
        </p:xfrm>
        <a:graphic>
          <a:graphicData uri="http://schemas.openxmlformats.org/drawingml/2006/table">
            <a:tbl>
              <a:tblPr firstRow="1" bandRow="1">
                <a:tableStyleId>{616DA210-FB5B-4158-B5E0-FEB733F419BA}</a:tableStyleId>
              </a:tblPr>
              <a:tblGrid>
                <a:gridCol w="7437783">
                  <a:extLst>
                    <a:ext uri="{9D8B030D-6E8A-4147-A177-3AD203B41FA5}">
                      <a16:colId xmlns:a16="http://schemas.microsoft.com/office/drawing/2014/main" val="3865735456"/>
                    </a:ext>
                  </a:extLst>
                </a:gridCol>
              </a:tblGrid>
              <a:tr h="1713158">
                <a:tc>
                  <a:txBody>
                    <a:bodyPr/>
                    <a:lstStyle/>
                    <a:p>
                      <a:r>
                        <a:rPr lang="en-US" b="1" u="sng">
                          <a:solidFill>
                            <a:schemeClr val="accent3">
                              <a:lumMod val="75000"/>
                            </a:schemeClr>
                          </a:solidFill>
                        </a:rPr>
                        <a:t>Monday: </a:t>
                      </a:r>
                    </a:p>
                    <a:p>
                      <a:r>
                        <a:rPr lang="en-US"/>
                        <a:t>What has each team member done since the last meeting?</a:t>
                      </a:r>
                    </a:p>
                    <a:p>
                      <a:r>
                        <a:rPr lang="en-US" b="0"/>
                        <a:t>Scrum retrospection, review, plan. Whole team involved.</a:t>
                      </a:r>
                      <a:endParaRPr lang="en-US"/>
                    </a:p>
                    <a:p>
                      <a:r>
                        <a:rPr lang="en-US"/>
                        <a:t>What will each team member do today?</a:t>
                      </a:r>
                    </a:p>
                    <a:p>
                      <a:r>
                        <a:rPr lang="en-US" b="0"/>
                        <a:t>Kirby code. Ryder driver skills, John work on making autonomous grab blocks from loaders</a:t>
                      </a:r>
                    </a:p>
                    <a:p>
                      <a:r>
                        <a:rPr lang="en-US"/>
                        <a:t>What problems are holding the team back?</a:t>
                      </a:r>
                    </a:p>
                    <a:p>
                      <a:r>
                        <a:rPr lang="en-US" b="0"/>
                        <a:t>Lack of time from comp, as well as the inability for the autonomous to grab loader blocks</a:t>
                      </a:r>
                    </a:p>
                  </a:txBody>
                  <a:tcPr/>
                </a:tc>
                <a:extLst>
                  <a:ext uri="{0D108BD9-81ED-4DB2-BD59-A6C34878D82A}">
                    <a16:rowId xmlns:a16="http://schemas.microsoft.com/office/drawing/2014/main" val="657236432"/>
                  </a:ext>
                </a:extLst>
              </a:tr>
              <a:tr h="1713158">
                <a:tc>
                  <a:txBody>
                    <a:bodyPr/>
                    <a:lstStyle/>
                    <a:p>
                      <a:r>
                        <a:rPr lang="en-US" b="1" u="sng">
                          <a:solidFill>
                            <a:schemeClr val="accent3">
                              <a:lumMod val="75000"/>
                            </a:schemeClr>
                          </a:solidFill>
                        </a:rPr>
                        <a:t>Tuesday:</a:t>
                      </a:r>
                    </a:p>
                    <a:p>
                      <a:r>
                        <a:rPr lang="en-US" b="1"/>
                        <a:t>What has each team member done since the last meeting?</a:t>
                      </a:r>
                    </a:p>
                    <a:p>
                      <a:r>
                        <a:rPr lang="en-US"/>
                        <a:t>John and Ryder worked on output. Kirby worked on fixing errors in the code. </a:t>
                      </a:r>
                    </a:p>
                    <a:p>
                      <a:r>
                        <a:rPr lang="en-US" b="1"/>
                        <a:t>What will each team member do today?</a:t>
                      </a:r>
                    </a:p>
                    <a:p>
                      <a:r>
                        <a:rPr lang="en-US" b="1"/>
                        <a:t>Continued of yesterday</a:t>
                      </a:r>
                    </a:p>
                    <a:p>
                      <a:r>
                        <a:rPr lang="en-US" b="1"/>
                        <a:t>What problems are holding the team back?</a:t>
                      </a:r>
                    </a:p>
                    <a:p>
                      <a:r>
                        <a:rPr lang="en-US" b="0" i="0" u="none">
                          <a:solidFill>
                            <a:schemeClr val="tx1"/>
                          </a:solidFill>
                        </a:rPr>
                        <a:t>Auton can take loader blocks, Camber on drivetrain is causing gears to rub against mat, causing unwanted friction.</a:t>
                      </a:r>
                    </a:p>
                  </a:txBody>
                  <a:tcPr/>
                </a:tc>
                <a:extLst>
                  <a:ext uri="{0D108BD9-81ED-4DB2-BD59-A6C34878D82A}">
                    <a16:rowId xmlns:a16="http://schemas.microsoft.com/office/drawing/2014/main" val="1342840947"/>
                  </a:ext>
                </a:extLst>
              </a:tr>
              <a:tr h="1713158">
                <a:tc>
                  <a:txBody>
                    <a:bodyPr/>
                    <a:lstStyle/>
                    <a:p>
                      <a:r>
                        <a:rPr lang="en-US" b="1" u="sng">
                          <a:solidFill>
                            <a:schemeClr val="accent3">
                              <a:lumMod val="75000"/>
                            </a:schemeClr>
                          </a:solidFill>
                        </a:rPr>
                        <a:t>Wednesday:</a:t>
                      </a:r>
                    </a:p>
                    <a:p>
                      <a:r>
                        <a:rPr lang="en-US" b="1"/>
                        <a:t>What has each team member done since the last meeting?</a:t>
                      </a:r>
                    </a:p>
                    <a:p>
                      <a:r>
                        <a:rPr lang="en-US"/>
                        <a:t>Ryder did driver practice and Kirby did  autonomous code. John worked on fixing the intake to have a gap between the wheels and fit within size restrictions.</a:t>
                      </a:r>
                    </a:p>
                    <a:p>
                      <a:r>
                        <a:rPr lang="en-US" b="1"/>
                        <a:t>What will each team member do today?</a:t>
                      </a:r>
                    </a:p>
                    <a:p>
                      <a:r>
                        <a:rPr lang="en-US"/>
                        <a:t>John will work on fixing the intake</a:t>
                      </a:r>
                      <a:endParaRPr lang="en-US" b="1"/>
                    </a:p>
                    <a:p>
                      <a:r>
                        <a:rPr lang="en-US" b="1"/>
                        <a:t>What problems are holding the team back?</a:t>
                      </a:r>
                    </a:p>
                    <a:p>
                      <a:r>
                        <a:rPr lang="en-US" b="0" i="0" u="none">
                          <a:solidFill>
                            <a:schemeClr val="tx1"/>
                          </a:solidFill>
                        </a:rPr>
                        <a:t>Time to work on autonomous is blocked out by other teammates working on the robot</a:t>
                      </a:r>
                    </a:p>
                  </a:txBody>
                  <a:tcPr/>
                </a:tc>
                <a:extLst>
                  <a:ext uri="{0D108BD9-81ED-4DB2-BD59-A6C34878D82A}">
                    <a16:rowId xmlns:a16="http://schemas.microsoft.com/office/drawing/2014/main" val="4025818452"/>
                  </a:ext>
                </a:extLst>
              </a:tr>
              <a:tr h="1713158">
                <a:tc>
                  <a:txBody>
                    <a:bodyPr/>
                    <a:lstStyle/>
                    <a:p>
                      <a:r>
                        <a:rPr lang="en-US" b="1" u="sng">
                          <a:solidFill>
                            <a:schemeClr val="accent3">
                              <a:lumMod val="75000"/>
                            </a:schemeClr>
                          </a:solidFill>
                        </a:rPr>
                        <a:t>Thursday:</a:t>
                      </a:r>
                    </a:p>
                    <a:p>
                      <a:r>
                        <a:rPr lang="en-US" b="1"/>
                        <a:t>What has each team member done since the last meeting?</a:t>
                      </a:r>
                    </a:p>
                    <a:p>
                      <a:r>
                        <a:rPr lang="en-US" b="1"/>
                        <a:t>Kirby worked on autonomous code and John fixed the intake.</a:t>
                      </a:r>
                    </a:p>
                    <a:p>
                      <a:r>
                        <a:rPr lang="en-US" b="1"/>
                        <a:t>What will each team member do today?</a:t>
                      </a:r>
                    </a:p>
                    <a:p>
                      <a:r>
                        <a:rPr lang="en-US"/>
                        <a:t>Kirby will work on autonomous</a:t>
                      </a:r>
                    </a:p>
                    <a:p>
                      <a:r>
                        <a:rPr lang="en-US" b="1"/>
                        <a:t>What problems are holding the team back?</a:t>
                      </a:r>
                    </a:p>
                    <a:p>
                      <a:r>
                        <a:rPr lang="en-US" b="0" i="0" u="none">
                          <a:solidFill>
                            <a:schemeClr val="tx1"/>
                          </a:solidFill>
                        </a:rPr>
                        <a:t>Inertial sensor is not working reliably</a:t>
                      </a:r>
                    </a:p>
                  </a:txBody>
                  <a:tcPr/>
                </a:tc>
                <a:extLst>
                  <a:ext uri="{0D108BD9-81ED-4DB2-BD59-A6C34878D82A}">
                    <a16:rowId xmlns:a16="http://schemas.microsoft.com/office/drawing/2014/main" val="273272704"/>
                  </a:ext>
                </a:extLst>
              </a:tr>
              <a:tr h="1713158">
                <a:tc>
                  <a:txBody>
                    <a:bodyPr/>
                    <a:lstStyle/>
                    <a:p>
                      <a:r>
                        <a:rPr lang="en-US" b="1" u="sng">
                          <a:solidFill>
                            <a:schemeClr val="accent3">
                              <a:lumMod val="75000"/>
                            </a:schemeClr>
                          </a:solidFill>
                        </a:rPr>
                        <a:t>Friday:</a:t>
                      </a:r>
                    </a:p>
                    <a:p>
                      <a:r>
                        <a:rPr lang="en-US" b="1"/>
                        <a:t>What has each team member done since the last meeting?</a:t>
                      </a:r>
                    </a:p>
                    <a:p>
                      <a:r>
                        <a:rPr lang="en-US"/>
                        <a:t>Kirby worked on autonomous code</a:t>
                      </a:r>
                    </a:p>
                    <a:p>
                      <a:r>
                        <a:rPr lang="en-US" b="1"/>
                        <a:t>What will each team member do today?</a:t>
                      </a:r>
                    </a:p>
                    <a:p>
                      <a:r>
                        <a:rPr lang="en-US"/>
                        <a:t>Kirby will work on autonomous code</a:t>
                      </a:r>
                    </a:p>
                    <a:p>
                      <a:r>
                        <a:rPr lang="en-US" b="1"/>
                        <a:t>What problems are holding the team back?</a:t>
                      </a:r>
                    </a:p>
                    <a:p>
                      <a:r>
                        <a:rPr lang="en-US" b="0" i="0" u="none">
                          <a:solidFill>
                            <a:schemeClr val="tx1"/>
                          </a:solidFill>
                        </a:rPr>
                        <a:t>None</a:t>
                      </a:r>
                    </a:p>
                  </a:txBody>
                  <a:tcPr/>
                </a:tc>
                <a:extLst>
                  <a:ext uri="{0D108BD9-81ED-4DB2-BD59-A6C34878D82A}">
                    <a16:rowId xmlns:a16="http://schemas.microsoft.com/office/drawing/2014/main" val="2298176126"/>
                  </a:ext>
                </a:extLst>
              </a:tr>
            </a:tbl>
          </a:graphicData>
        </a:graphic>
      </p:graphicFrame>
      <p:sp>
        <p:nvSpPr>
          <p:cNvPr id="6" name="TextBox 5">
            <a:extLst>
              <a:ext uri="{FF2B5EF4-FFF2-40B4-BE49-F238E27FC236}">
                <a16:creationId xmlns:a16="http://schemas.microsoft.com/office/drawing/2014/main" id="{F00F8A10-6A46-D226-D70F-44DDF15D01DF}"/>
              </a:ext>
            </a:extLst>
          </p:cNvPr>
          <p:cNvSpPr txBox="1"/>
          <p:nvPr/>
        </p:nvSpPr>
        <p:spPr>
          <a:xfrm>
            <a:off x="127028" y="0"/>
            <a:ext cx="7019755" cy="523220"/>
          </a:xfrm>
          <a:prstGeom prst="rect">
            <a:avLst/>
          </a:prstGeom>
          <a:noFill/>
        </p:spPr>
        <p:txBody>
          <a:bodyPr wrap="square" lIns="91440" tIns="45720" rIns="91440" bIns="45720" rtlCol="0" anchor="t">
            <a:spAutoFit/>
          </a:bodyPr>
          <a:lstStyle/>
          <a:p>
            <a:pPr algn="ctr"/>
            <a:r>
              <a:rPr lang="en-US" sz="2800" b="1">
                <a:solidFill>
                  <a:schemeClr val="accent4">
                    <a:lumMod val="75000"/>
                  </a:schemeClr>
                </a:solidFill>
              </a:rPr>
              <a:t>SCRUM Meetings - Week of 12/08/2025</a:t>
            </a:r>
            <a:endParaRPr lang="en-US">
              <a:solidFill>
                <a:schemeClr val="accent4">
                  <a:lumMod val="75000"/>
                </a:schemeClr>
              </a:solidFill>
            </a:endParaRPr>
          </a:p>
        </p:txBody>
      </p:sp>
      <p:pic>
        <p:nvPicPr>
          <p:cNvPr id="9" name="Picture 8" descr="A yellow circle and black squares&#10;&#10;AI-generated content may be incorrect.">
            <a:extLst>
              <a:ext uri="{FF2B5EF4-FFF2-40B4-BE49-F238E27FC236}">
                <a16:creationId xmlns:a16="http://schemas.microsoft.com/office/drawing/2014/main" id="{D61E53A8-76D3-1ACE-B424-3435FDC418D7}"/>
              </a:ext>
            </a:extLst>
          </p:cNvPr>
          <p:cNvPicPr>
            <a:picLocks noChangeAspect="1"/>
          </p:cNvPicPr>
          <p:nvPr/>
        </p:nvPicPr>
        <p:blipFill>
          <a:blip r:embed="rId3"/>
          <a:stretch>
            <a:fillRect/>
          </a:stretch>
        </p:blipFill>
        <p:spPr>
          <a:xfrm>
            <a:off x="7153164" y="-9478"/>
            <a:ext cx="603019" cy="809871"/>
          </a:xfrm>
          <a:prstGeom prst="rect">
            <a:avLst/>
          </a:prstGeom>
        </p:spPr>
      </p:pic>
    </p:spTree>
    <p:extLst>
      <p:ext uri="{BB962C8B-B14F-4D97-AF65-F5344CB8AC3E}">
        <p14:creationId xmlns:p14="http://schemas.microsoft.com/office/powerpoint/2010/main" val="3049294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31" name="Google Shape;431;p42"/>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Scrum meeting. </a:t>
            </a:r>
            <a:br>
              <a:rPr lang="en"/>
            </a:br>
            <a:r>
              <a:rPr lang="en"/>
              <a:t>Week of: MM/DD/YYYY</a:t>
            </a:r>
            <a:endParaRPr/>
          </a:p>
        </p:txBody>
      </p:sp>
      <p:sp>
        <p:nvSpPr>
          <p:cNvPr id="2" name="Subtitle 1">
            <a:extLst>
              <a:ext uri="{FF2B5EF4-FFF2-40B4-BE49-F238E27FC236}">
                <a16:creationId xmlns:a16="http://schemas.microsoft.com/office/drawing/2014/main" id="{63BBABD4-C01E-B5BF-3344-BA82BBCC5B62}"/>
              </a:ext>
            </a:extLst>
          </p:cNvPr>
          <p:cNvSpPr>
            <a:spLocks noGrp="1"/>
          </p:cNvSpPr>
          <p:nvPr>
            <p:ph type="subTitle" idx="1"/>
          </p:nvPr>
        </p:nvSpPr>
        <p:spPr/>
        <p:txBody>
          <a:bodyPr/>
          <a:lstStyle/>
          <a:p>
            <a:endParaRPr lang="en-US"/>
          </a:p>
        </p:txBody>
      </p:sp>
      <p:sp>
        <p:nvSpPr>
          <p:cNvPr id="3" name="Subtitle 2">
            <a:extLst>
              <a:ext uri="{FF2B5EF4-FFF2-40B4-BE49-F238E27FC236}">
                <a16:creationId xmlns:a16="http://schemas.microsoft.com/office/drawing/2014/main" id="{C62527B2-CC08-F592-91C0-AB903C370379}"/>
              </a:ext>
            </a:extLst>
          </p:cNvPr>
          <p:cNvSpPr>
            <a:spLocks noGrp="1"/>
          </p:cNvSpPr>
          <p:nvPr>
            <p:ph type="subTitle" idx="2"/>
          </p:nvPr>
        </p:nvSpPr>
        <p:spPr/>
        <p:txBody>
          <a:bodyPr/>
          <a:lstStyle/>
          <a:p>
            <a:endParaRPr lang="en-US"/>
          </a:p>
        </p:txBody>
      </p:sp>
      <p:sp>
        <p:nvSpPr>
          <p:cNvPr id="4" name="Subtitle 3">
            <a:extLst>
              <a:ext uri="{FF2B5EF4-FFF2-40B4-BE49-F238E27FC236}">
                <a16:creationId xmlns:a16="http://schemas.microsoft.com/office/drawing/2014/main" id="{223F3BCC-80EF-24E2-5B9B-76C21854D1AD}"/>
              </a:ext>
            </a:extLst>
          </p:cNvPr>
          <p:cNvSpPr>
            <a:spLocks noGrp="1"/>
          </p:cNvSpPr>
          <p:nvPr>
            <p:ph type="subTitle" idx="3"/>
          </p:nvPr>
        </p:nvSpPr>
        <p:spPr/>
        <p:txBody>
          <a:bodyPr/>
          <a:lstStyle/>
          <a:p>
            <a:endParaRPr lang="en-US"/>
          </a:p>
        </p:txBody>
      </p:sp>
      <p:graphicFrame>
        <p:nvGraphicFramePr>
          <p:cNvPr id="5" name="Table 4">
            <a:extLst>
              <a:ext uri="{FF2B5EF4-FFF2-40B4-BE49-F238E27FC236}">
                <a16:creationId xmlns:a16="http://schemas.microsoft.com/office/drawing/2014/main" id="{4AE6A571-AD9E-8676-FF44-FFE21B91AE63}"/>
              </a:ext>
            </a:extLst>
          </p:cNvPr>
          <p:cNvGraphicFramePr>
            <a:graphicFrameLocks noGrp="1"/>
          </p:cNvGraphicFramePr>
          <p:nvPr>
            <p:extLst>
              <p:ext uri="{D42A27DB-BD31-4B8C-83A1-F6EECF244321}">
                <p14:modId xmlns:p14="http://schemas.microsoft.com/office/powerpoint/2010/main" val="987710656"/>
              </p:ext>
            </p:extLst>
          </p:nvPr>
        </p:nvGraphicFramePr>
        <p:xfrm>
          <a:off x="134006" y="683971"/>
          <a:ext cx="7437783" cy="8565790"/>
        </p:xfrm>
        <a:graphic>
          <a:graphicData uri="http://schemas.openxmlformats.org/drawingml/2006/table">
            <a:tbl>
              <a:tblPr firstRow="1" bandRow="1">
                <a:tableStyleId>{616DA210-FB5B-4158-B5E0-FEB733F419BA}</a:tableStyleId>
              </a:tblPr>
              <a:tblGrid>
                <a:gridCol w="7437783">
                  <a:extLst>
                    <a:ext uri="{9D8B030D-6E8A-4147-A177-3AD203B41FA5}">
                      <a16:colId xmlns:a16="http://schemas.microsoft.com/office/drawing/2014/main" val="3865735456"/>
                    </a:ext>
                  </a:extLst>
                </a:gridCol>
              </a:tblGrid>
              <a:tr h="1713158">
                <a:tc>
                  <a:txBody>
                    <a:bodyPr/>
                    <a:lstStyle/>
                    <a:p>
                      <a:r>
                        <a:rPr lang="en-US" b="1" u="sng">
                          <a:solidFill>
                            <a:schemeClr val="accent3">
                              <a:lumMod val="75000"/>
                            </a:schemeClr>
                          </a:solidFill>
                        </a:rPr>
                        <a:t>Monday: </a:t>
                      </a:r>
                    </a:p>
                    <a:p>
                      <a:r>
                        <a:rPr lang="en-US"/>
                        <a:t>What has each team member done since the last meeting?</a:t>
                      </a:r>
                    </a:p>
                    <a:p>
                      <a:endParaRPr lang="en-US" b="0"/>
                    </a:p>
                    <a:p>
                      <a:r>
                        <a:rPr lang="en-US"/>
                        <a:t>What will each team member do today?</a:t>
                      </a:r>
                    </a:p>
                    <a:p>
                      <a:endParaRPr lang="en-US" b="0"/>
                    </a:p>
                    <a:p>
                      <a:r>
                        <a:rPr lang="en-US"/>
                        <a:t>What problems are holding the team back?</a:t>
                      </a:r>
                    </a:p>
                    <a:p>
                      <a:endParaRPr lang="en-US" b="0"/>
                    </a:p>
                  </a:txBody>
                  <a:tcPr/>
                </a:tc>
                <a:extLst>
                  <a:ext uri="{0D108BD9-81ED-4DB2-BD59-A6C34878D82A}">
                    <a16:rowId xmlns:a16="http://schemas.microsoft.com/office/drawing/2014/main" val="657236432"/>
                  </a:ext>
                </a:extLst>
              </a:tr>
              <a:tr h="1713158">
                <a:tc>
                  <a:txBody>
                    <a:bodyPr/>
                    <a:lstStyle/>
                    <a:p>
                      <a:r>
                        <a:rPr lang="en-US" b="1" u="sng">
                          <a:solidFill>
                            <a:schemeClr val="accent3">
                              <a:lumMod val="75000"/>
                            </a:schemeClr>
                          </a:solidFill>
                        </a:rPr>
                        <a:t>Tuesday:</a:t>
                      </a:r>
                    </a:p>
                    <a:p>
                      <a:r>
                        <a:rPr lang="en-US" b="1"/>
                        <a:t>What has each team member done since the last meeting?</a:t>
                      </a:r>
                    </a:p>
                    <a:p>
                      <a:endParaRPr lang="en-US"/>
                    </a:p>
                    <a:p>
                      <a:r>
                        <a:rPr lang="en-US" b="1"/>
                        <a:t>What will each team member do today?</a:t>
                      </a:r>
                    </a:p>
                    <a:p>
                      <a:endParaRPr lang="en-US" b="1"/>
                    </a:p>
                    <a:p>
                      <a:r>
                        <a:rPr lang="en-US" b="1"/>
                        <a:t>What problems are holding the team back?</a:t>
                      </a:r>
                    </a:p>
                    <a:p>
                      <a:endParaRPr lang="en-US" b="0" i="0" u="none">
                        <a:solidFill>
                          <a:schemeClr val="tx1"/>
                        </a:solidFill>
                      </a:endParaRPr>
                    </a:p>
                  </a:txBody>
                  <a:tcPr/>
                </a:tc>
                <a:extLst>
                  <a:ext uri="{0D108BD9-81ED-4DB2-BD59-A6C34878D82A}">
                    <a16:rowId xmlns:a16="http://schemas.microsoft.com/office/drawing/2014/main" val="1342840947"/>
                  </a:ext>
                </a:extLst>
              </a:tr>
              <a:tr h="1713158">
                <a:tc>
                  <a:txBody>
                    <a:bodyPr/>
                    <a:lstStyle/>
                    <a:p>
                      <a:r>
                        <a:rPr lang="en-US" b="1" u="sng">
                          <a:solidFill>
                            <a:schemeClr val="accent3">
                              <a:lumMod val="75000"/>
                            </a:schemeClr>
                          </a:solidFill>
                        </a:rPr>
                        <a:t>Wednesday:</a:t>
                      </a:r>
                    </a:p>
                    <a:p>
                      <a:r>
                        <a:rPr lang="en-US" b="1"/>
                        <a:t>What has each team member done since the last meeting?</a:t>
                      </a:r>
                    </a:p>
                    <a:p>
                      <a:endParaRPr lang="en-US"/>
                    </a:p>
                    <a:p>
                      <a:r>
                        <a:rPr lang="en-US" b="1"/>
                        <a:t>What will each team member do today?</a:t>
                      </a:r>
                    </a:p>
                    <a:p>
                      <a:endParaRPr lang="en-US"/>
                    </a:p>
                    <a:p>
                      <a:r>
                        <a:rPr lang="en-US" b="1"/>
                        <a:t>What problems are holding the team back?</a:t>
                      </a:r>
                    </a:p>
                    <a:p>
                      <a:endParaRPr lang="en-US" b="0" i="0" u="none">
                        <a:solidFill>
                          <a:schemeClr val="tx1"/>
                        </a:solidFill>
                      </a:endParaRPr>
                    </a:p>
                  </a:txBody>
                  <a:tcPr/>
                </a:tc>
                <a:extLst>
                  <a:ext uri="{0D108BD9-81ED-4DB2-BD59-A6C34878D82A}">
                    <a16:rowId xmlns:a16="http://schemas.microsoft.com/office/drawing/2014/main" val="4025818452"/>
                  </a:ext>
                </a:extLst>
              </a:tr>
              <a:tr h="1713158">
                <a:tc>
                  <a:txBody>
                    <a:bodyPr/>
                    <a:lstStyle/>
                    <a:p>
                      <a:r>
                        <a:rPr lang="en-US" b="1" u="sng">
                          <a:solidFill>
                            <a:schemeClr val="accent3">
                              <a:lumMod val="75000"/>
                            </a:schemeClr>
                          </a:solidFill>
                        </a:rPr>
                        <a:t>Thursday:</a:t>
                      </a:r>
                    </a:p>
                    <a:p>
                      <a:r>
                        <a:rPr lang="en-US" b="1"/>
                        <a:t>What has each team member done since the last meeting?</a:t>
                      </a:r>
                    </a:p>
                    <a:p>
                      <a:endParaRPr lang="en-US"/>
                    </a:p>
                    <a:p>
                      <a:r>
                        <a:rPr lang="en-US" b="1"/>
                        <a:t>What will each team member do today?</a:t>
                      </a:r>
                    </a:p>
                    <a:p>
                      <a:endParaRPr lang="en-US"/>
                    </a:p>
                    <a:p>
                      <a:r>
                        <a:rPr lang="en-US" b="1"/>
                        <a:t>What problems are holding the team back?</a:t>
                      </a:r>
                    </a:p>
                    <a:p>
                      <a:endParaRPr lang="en-US" b="0" i="0" u="none">
                        <a:solidFill>
                          <a:schemeClr val="tx1"/>
                        </a:solidFill>
                      </a:endParaRPr>
                    </a:p>
                  </a:txBody>
                  <a:tcPr/>
                </a:tc>
                <a:extLst>
                  <a:ext uri="{0D108BD9-81ED-4DB2-BD59-A6C34878D82A}">
                    <a16:rowId xmlns:a16="http://schemas.microsoft.com/office/drawing/2014/main" val="273272704"/>
                  </a:ext>
                </a:extLst>
              </a:tr>
              <a:tr h="1713158">
                <a:tc>
                  <a:txBody>
                    <a:bodyPr/>
                    <a:lstStyle/>
                    <a:p>
                      <a:r>
                        <a:rPr lang="en-US" b="1" u="sng">
                          <a:solidFill>
                            <a:schemeClr val="accent3">
                              <a:lumMod val="75000"/>
                            </a:schemeClr>
                          </a:solidFill>
                        </a:rPr>
                        <a:t>Friday:</a:t>
                      </a:r>
                    </a:p>
                    <a:p>
                      <a:r>
                        <a:rPr lang="en-US" b="1"/>
                        <a:t>What has each team member done since the last meeting?</a:t>
                      </a:r>
                    </a:p>
                    <a:p>
                      <a:endParaRPr lang="en-US"/>
                    </a:p>
                    <a:p>
                      <a:r>
                        <a:rPr lang="en-US" b="1"/>
                        <a:t>What will each team member do today?</a:t>
                      </a:r>
                    </a:p>
                    <a:p>
                      <a:endParaRPr lang="en-US"/>
                    </a:p>
                    <a:p>
                      <a:r>
                        <a:rPr lang="en-US" b="1"/>
                        <a:t>What problems are holding the team back?</a:t>
                      </a:r>
                    </a:p>
                    <a:p>
                      <a:endParaRPr lang="en-US" b="0" i="0" u="none">
                        <a:solidFill>
                          <a:schemeClr val="tx1"/>
                        </a:solidFill>
                      </a:endParaRPr>
                    </a:p>
                  </a:txBody>
                  <a:tcPr/>
                </a:tc>
                <a:extLst>
                  <a:ext uri="{0D108BD9-81ED-4DB2-BD59-A6C34878D82A}">
                    <a16:rowId xmlns:a16="http://schemas.microsoft.com/office/drawing/2014/main" val="2298176126"/>
                  </a:ext>
                </a:extLst>
              </a:tr>
            </a:tbl>
          </a:graphicData>
        </a:graphic>
      </p:graphicFrame>
      <p:sp>
        <p:nvSpPr>
          <p:cNvPr id="6" name="TextBox 5">
            <a:extLst>
              <a:ext uri="{FF2B5EF4-FFF2-40B4-BE49-F238E27FC236}">
                <a16:creationId xmlns:a16="http://schemas.microsoft.com/office/drawing/2014/main" id="{16B33F6F-3E8A-10C6-B508-D0A796925FE7}"/>
              </a:ext>
            </a:extLst>
          </p:cNvPr>
          <p:cNvSpPr txBox="1"/>
          <p:nvPr/>
        </p:nvSpPr>
        <p:spPr>
          <a:xfrm>
            <a:off x="127028" y="0"/>
            <a:ext cx="7019755" cy="523220"/>
          </a:xfrm>
          <a:prstGeom prst="rect">
            <a:avLst/>
          </a:prstGeom>
          <a:noFill/>
        </p:spPr>
        <p:txBody>
          <a:bodyPr wrap="square" lIns="91440" tIns="45720" rIns="91440" bIns="45720" rtlCol="0" anchor="t">
            <a:spAutoFit/>
          </a:bodyPr>
          <a:lstStyle/>
          <a:p>
            <a:pPr algn="ctr"/>
            <a:r>
              <a:rPr lang="en-US" sz="2800" b="1">
                <a:solidFill>
                  <a:schemeClr val="accent4">
                    <a:lumMod val="75000"/>
                  </a:schemeClr>
                </a:solidFill>
              </a:rPr>
              <a:t>SCRUM Meetings - Week of 00/00/2025</a:t>
            </a:r>
            <a:endParaRPr lang="en-US">
              <a:solidFill>
                <a:schemeClr val="accent4">
                  <a:lumMod val="75000"/>
                </a:schemeClr>
              </a:solidFill>
            </a:endParaRPr>
          </a:p>
        </p:txBody>
      </p:sp>
      <p:pic>
        <p:nvPicPr>
          <p:cNvPr id="9" name="Picture 8" descr="A yellow circle and black squares&#10;&#10;AI-generated content may be incorrect.">
            <a:extLst>
              <a:ext uri="{FF2B5EF4-FFF2-40B4-BE49-F238E27FC236}">
                <a16:creationId xmlns:a16="http://schemas.microsoft.com/office/drawing/2014/main" id="{55AD8599-A149-C6D3-CAAF-C5A5EB4EB7DE}"/>
              </a:ext>
            </a:extLst>
          </p:cNvPr>
          <p:cNvPicPr>
            <a:picLocks noChangeAspect="1"/>
          </p:cNvPicPr>
          <p:nvPr/>
        </p:nvPicPr>
        <p:blipFill>
          <a:blip r:embed="rId3"/>
          <a:stretch>
            <a:fillRect/>
          </a:stretch>
        </p:blipFill>
        <p:spPr>
          <a:xfrm>
            <a:off x="7153164" y="-9478"/>
            <a:ext cx="603019" cy="809871"/>
          </a:xfrm>
          <a:prstGeom prst="rect">
            <a:avLst/>
          </a:prstGeom>
        </p:spPr>
      </p:pic>
    </p:spTree>
    <p:extLst>
      <p:ext uri="{BB962C8B-B14F-4D97-AF65-F5344CB8AC3E}">
        <p14:creationId xmlns:p14="http://schemas.microsoft.com/office/powerpoint/2010/main" val="36353924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21">
          <a:extLst>
            <a:ext uri="{FF2B5EF4-FFF2-40B4-BE49-F238E27FC236}">
              <a16:creationId xmlns:a16="http://schemas.microsoft.com/office/drawing/2014/main" id="{67E3190E-9960-4195-6A1A-779AF2E58D22}"/>
            </a:ext>
          </a:extLst>
        </p:cNvPr>
        <p:cNvGrpSpPr/>
        <p:nvPr/>
      </p:nvGrpSpPr>
      <p:grpSpPr>
        <a:xfrm>
          <a:off x="0" y="0"/>
          <a:ext cx="0" cy="0"/>
          <a:chOff x="0" y="0"/>
          <a:chExt cx="0" cy="0"/>
        </a:xfrm>
      </p:grpSpPr>
      <p:sp>
        <p:nvSpPr>
          <p:cNvPr id="431" name="Google Shape;431;p42">
            <a:extLst>
              <a:ext uri="{FF2B5EF4-FFF2-40B4-BE49-F238E27FC236}">
                <a16:creationId xmlns:a16="http://schemas.microsoft.com/office/drawing/2014/main" id="{39B477AB-4996-83E9-1DD1-F489696FCA43}"/>
              </a:ext>
            </a:extLst>
          </p:cNvPr>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Scrum meeting. </a:t>
            </a:r>
            <a:br>
              <a:rPr lang="en"/>
            </a:br>
            <a:r>
              <a:rPr lang="en"/>
              <a:t>Week of: MM/DD/YYYY</a:t>
            </a:r>
            <a:endParaRPr/>
          </a:p>
        </p:txBody>
      </p:sp>
      <p:sp>
        <p:nvSpPr>
          <p:cNvPr id="2" name="Subtitle 1">
            <a:extLst>
              <a:ext uri="{FF2B5EF4-FFF2-40B4-BE49-F238E27FC236}">
                <a16:creationId xmlns:a16="http://schemas.microsoft.com/office/drawing/2014/main" id="{9FC1CF9E-D8E6-5092-AB9A-76498A8D518D}"/>
              </a:ext>
            </a:extLst>
          </p:cNvPr>
          <p:cNvSpPr>
            <a:spLocks noGrp="1"/>
          </p:cNvSpPr>
          <p:nvPr>
            <p:ph type="subTitle" idx="1"/>
          </p:nvPr>
        </p:nvSpPr>
        <p:spPr/>
        <p:txBody>
          <a:bodyPr/>
          <a:lstStyle/>
          <a:p>
            <a:endParaRPr lang="en-US"/>
          </a:p>
        </p:txBody>
      </p:sp>
      <p:sp>
        <p:nvSpPr>
          <p:cNvPr id="3" name="Subtitle 2">
            <a:extLst>
              <a:ext uri="{FF2B5EF4-FFF2-40B4-BE49-F238E27FC236}">
                <a16:creationId xmlns:a16="http://schemas.microsoft.com/office/drawing/2014/main" id="{6A9EFC9A-3FEF-3BEB-7F2A-5A2DA1BC506D}"/>
              </a:ext>
            </a:extLst>
          </p:cNvPr>
          <p:cNvSpPr>
            <a:spLocks noGrp="1"/>
          </p:cNvSpPr>
          <p:nvPr>
            <p:ph type="subTitle" idx="2"/>
          </p:nvPr>
        </p:nvSpPr>
        <p:spPr/>
        <p:txBody>
          <a:bodyPr/>
          <a:lstStyle/>
          <a:p>
            <a:endParaRPr lang="en-US"/>
          </a:p>
        </p:txBody>
      </p:sp>
      <p:sp>
        <p:nvSpPr>
          <p:cNvPr id="4" name="Subtitle 3">
            <a:extLst>
              <a:ext uri="{FF2B5EF4-FFF2-40B4-BE49-F238E27FC236}">
                <a16:creationId xmlns:a16="http://schemas.microsoft.com/office/drawing/2014/main" id="{925AD428-8052-57E9-9E93-F23B4B82A9FB}"/>
              </a:ext>
            </a:extLst>
          </p:cNvPr>
          <p:cNvSpPr>
            <a:spLocks noGrp="1"/>
          </p:cNvSpPr>
          <p:nvPr>
            <p:ph type="subTitle" idx="3"/>
          </p:nvPr>
        </p:nvSpPr>
        <p:spPr/>
        <p:txBody>
          <a:bodyPr/>
          <a:lstStyle/>
          <a:p>
            <a:endParaRPr lang="en-US"/>
          </a:p>
        </p:txBody>
      </p:sp>
      <p:graphicFrame>
        <p:nvGraphicFramePr>
          <p:cNvPr id="5" name="Table 4">
            <a:extLst>
              <a:ext uri="{FF2B5EF4-FFF2-40B4-BE49-F238E27FC236}">
                <a16:creationId xmlns:a16="http://schemas.microsoft.com/office/drawing/2014/main" id="{A496F7CC-4F60-50D2-22FD-490B6CC4D670}"/>
              </a:ext>
            </a:extLst>
          </p:cNvPr>
          <p:cNvGraphicFramePr>
            <a:graphicFrameLocks noGrp="1"/>
          </p:cNvGraphicFramePr>
          <p:nvPr>
            <p:extLst>
              <p:ext uri="{D42A27DB-BD31-4B8C-83A1-F6EECF244321}">
                <p14:modId xmlns:p14="http://schemas.microsoft.com/office/powerpoint/2010/main" val="871170044"/>
              </p:ext>
            </p:extLst>
          </p:nvPr>
        </p:nvGraphicFramePr>
        <p:xfrm>
          <a:off x="134006" y="683971"/>
          <a:ext cx="7437783" cy="8565790"/>
        </p:xfrm>
        <a:graphic>
          <a:graphicData uri="http://schemas.openxmlformats.org/drawingml/2006/table">
            <a:tbl>
              <a:tblPr firstRow="1" bandRow="1">
                <a:tableStyleId>{616DA210-FB5B-4158-B5E0-FEB733F419BA}</a:tableStyleId>
              </a:tblPr>
              <a:tblGrid>
                <a:gridCol w="7437783">
                  <a:extLst>
                    <a:ext uri="{9D8B030D-6E8A-4147-A177-3AD203B41FA5}">
                      <a16:colId xmlns:a16="http://schemas.microsoft.com/office/drawing/2014/main" val="3865735456"/>
                    </a:ext>
                  </a:extLst>
                </a:gridCol>
              </a:tblGrid>
              <a:tr h="1713158">
                <a:tc>
                  <a:txBody>
                    <a:bodyPr/>
                    <a:lstStyle/>
                    <a:p>
                      <a:r>
                        <a:rPr lang="en-US" b="1" u="sng">
                          <a:solidFill>
                            <a:schemeClr val="accent3">
                              <a:lumMod val="75000"/>
                            </a:schemeClr>
                          </a:solidFill>
                        </a:rPr>
                        <a:t>Monday: </a:t>
                      </a:r>
                    </a:p>
                    <a:p>
                      <a:r>
                        <a:rPr lang="en-US"/>
                        <a:t>What has each team member done since the last meeting?</a:t>
                      </a:r>
                    </a:p>
                    <a:p>
                      <a:r>
                        <a:rPr lang="en-US" b="0"/>
                        <a:t>Kirby worked on auton</a:t>
                      </a:r>
                    </a:p>
                    <a:p>
                      <a:r>
                        <a:rPr lang="en-US"/>
                        <a:t>What will each team member do today?</a:t>
                      </a:r>
                    </a:p>
                    <a:p>
                      <a:pPr lvl="0">
                        <a:buNone/>
                      </a:pPr>
                      <a:r>
                        <a:rPr lang="en-US" b="0"/>
                        <a:t>Kirby is working on auton</a:t>
                      </a:r>
                      <a:endParaRPr lang="en-US"/>
                    </a:p>
                    <a:p>
                      <a:r>
                        <a:rPr lang="en-US"/>
                        <a:t>What problems are holding the team back?</a:t>
                      </a:r>
                    </a:p>
                    <a:p>
                      <a:r>
                        <a:rPr lang="en-US" b="0"/>
                        <a:t>We are running out of time and our block system is unreliable</a:t>
                      </a:r>
                    </a:p>
                  </a:txBody>
                  <a:tcPr/>
                </a:tc>
                <a:extLst>
                  <a:ext uri="{0D108BD9-81ED-4DB2-BD59-A6C34878D82A}">
                    <a16:rowId xmlns:a16="http://schemas.microsoft.com/office/drawing/2014/main" val="657236432"/>
                  </a:ext>
                </a:extLst>
              </a:tr>
              <a:tr h="1713158">
                <a:tc>
                  <a:txBody>
                    <a:bodyPr/>
                    <a:lstStyle/>
                    <a:p>
                      <a:r>
                        <a:rPr lang="en-US" b="1" u="sng">
                          <a:solidFill>
                            <a:schemeClr val="accent3">
                              <a:lumMod val="75000"/>
                            </a:schemeClr>
                          </a:solidFill>
                        </a:rPr>
                        <a:t>Tuesday: LAST DAY BEFORE WINTER BREAK</a:t>
                      </a:r>
                    </a:p>
                    <a:p>
                      <a:r>
                        <a:rPr lang="en-US" b="1"/>
                        <a:t>What has each team member done since the last meeting?</a:t>
                      </a:r>
                    </a:p>
                    <a:p>
                      <a:pPr lvl="0">
                        <a:buNone/>
                      </a:pPr>
                      <a:r>
                        <a:rPr lang="en-US" sz="1400" b="0" i="0" u="none" strike="noStrike" noProof="0">
                          <a:solidFill>
                            <a:srgbClr val="000000"/>
                          </a:solidFill>
                          <a:latin typeface="Arial"/>
                        </a:rPr>
                        <a:t>Kirby made an extreme amount of progress on </a:t>
                      </a:r>
                      <a:r>
                        <a:rPr lang="en-US" sz="1400" b="0" i="0" u="none" strike="noStrike" noProof="0" err="1">
                          <a:solidFill>
                            <a:srgbClr val="000000"/>
                          </a:solidFill>
                          <a:latin typeface="Arial"/>
                        </a:rPr>
                        <a:t>auton</a:t>
                      </a:r>
                      <a:r>
                        <a:rPr lang="en-US" sz="1400" b="0" i="0" u="none" strike="noStrike" noProof="0">
                          <a:solidFill>
                            <a:srgbClr val="000000"/>
                          </a:solidFill>
                          <a:latin typeface="Arial"/>
                        </a:rPr>
                        <a:t>, works significantly better</a:t>
                      </a:r>
                      <a:endParaRPr lang="en-US" sz="1400" b="1" i="0" u="none" strike="noStrike" noProof="0">
                        <a:solidFill>
                          <a:srgbClr val="000000"/>
                        </a:solidFill>
                        <a:latin typeface="Arial"/>
                      </a:endParaRPr>
                    </a:p>
                    <a:p>
                      <a:r>
                        <a:rPr lang="en-US" b="1"/>
                        <a:t>What will each team member do today?</a:t>
                      </a:r>
                    </a:p>
                    <a:p>
                      <a:r>
                        <a:rPr lang="en-US" b="1"/>
                        <a:t>Kirby will continue to make progress on </a:t>
                      </a:r>
                      <a:r>
                        <a:rPr lang="en-US" b="1" err="1"/>
                        <a:t>auton</a:t>
                      </a:r>
                      <a:r>
                        <a:rPr lang="en-US" b="1"/>
                        <a:t>, Jon will try to fix the block system.</a:t>
                      </a:r>
                    </a:p>
                    <a:p>
                      <a:r>
                        <a:rPr lang="en-US" b="1"/>
                        <a:t>What problems are holding the team back?</a:t>
                      </a:r>
                    </a:p>
                    <a:p>
                      <a:r>
                        <a:rPr lang="en-US" b="0" i="0" u="none">
                          <a:solidFill>
                            <a:schemeClr val="tx1"/>
                          </a:solidFill>
                        </a:rPr>
                        <a:t>We are running out of time</a:t>
                      </a:r>
                    </a:p>
                  </a:txBody>
                  <a:tcPr/>
                </a:tc>
                <a:extLst>
                  <a:ext uri="{0D108BD9-81ED-4DB2-BD59-A6C34878D82A}">
                    <a16:rowId xmlns:a16="http://schemas.microsoft.com/office/drawing/2014/main" val="1342840947"/>
                  </a:ext>
                </a:extLst>
              </a:tr>
              <a:tr h="1713158">
                <a:tc>
                  <a:txBody>
                    <a:bodyPr/>
                    <a:lstStyle/>
                    <a:p>
                      <a:r>
                        <a:rPr lang="en-US" b="1" u="sng">
                          <a:solidFill>
                            <a:schemeClr val="accent3">
                              <a:lumMod val="75000"/>
                            </a:schemeClr>
                          </a:solidFill>
                        </a:rPr>
                        <a:t>Wednesday:</a:t>
                      </a:r>
                      <a:endParaRPr lang="en-US"/>
                    </a:p>
                    <a:p>
                      <a:pPr lvl="0">
                        <a:buNone/>
                      </a:pPr>
                      <a:r>
                        <a:rPr lang="en-US" b="1"/>
                        <a:t>No school</a:t>
                      </a:r>
                      <a:endParaRPr lang="en-US"/>
                    </a:p>
                    <a:p>
                      <a:endParaRPr lang="en-US" b="0" i="0" u="none">
                        <a:solidFill>
                          <a:schemeClr val="tx1"/>
                        </a:solidFill>
                      </a:endParaRPr>
                    </a:p>
                  </a:txBody>
                  <a:tcPr/>
                </a:tc>
                <a:extLst>
                  <a:ext uri="{0D108BD9-81ED-4DB2-BD59-A6C34878D82A}">
                    <a16:rowId xmlns:a16="http://schemas.microsoft.com/office/drawing/2014/main" val="4025818452"/>
                  </a:ext>
                </a:extLst>
              </a:tr>
              <a:tr h="1713158">
                <a:tc>
                  <a:txBody>
                    <a:bodyPr/>
                    <a:lstStyle/>
                    <a:p>
                      <a:pPr lvl="0">
                        <a:buNone/>
                      </a:pPr>
                      <a:r>
                        <a:rPr lang="en-US" b="1" u="sng">
                          <a:solidFill>
                            <a:schemeClr val="accent3">
                              <a:lumMod val="75000"/>
                            </a:schemeClr>
                          </a:solidFill>
                        </a:rPr>
                        <a:t>Thursday:</a:t>
                      </a:r>
                      <a:endParaRPr lang="en-US"/>
                    </a:p>
                    <a:p>
                      <a:pPr lvl="0">
                        <a:buNone/>
                      </a:pPr>
                      <a:r>
                        <a:rPr lang="en-US" b="1"/>
                        <a:t>No school</a:t>
                      </a:r>
                      <a:endParaRPr lang="en-US"/>
                    </a:p>
                    <a:p>
                      <a:endParaRPr lang="en-US" b="0" i="0" u="none">
                        <a:solidFill>
                          <a:schemeClr val="tx1"/>
                        </a:solidFill>
                      </a:endParaRPr>
                    </a:p>
                  </a:txBody>
                  <a:tcPr/>
                </a:tc>
                <a:extLst>
                  <a:ext uri="{0D108BD9-81ED-4DB2-BD59-A6C34878D82A}">
                    <a16:rowId xmlns:a16="http://schemas.microsoft.com/office/drawing/2014/main" val="273272704"/>
                  </a:ext>
                </a:extLst>
              </a:tr>
              <a:tr h="1713158">
                <a:tc>
                  <a:txBody>
                    <a:bodyPr/>
                    <a:lstStyle/>
                    <a:p>
                      <a:r>
                        <a:rPr lang="en-US" b="1" u="sng">
                          <a:solidFill>
                            <a:schemeClr val="accent3">
                              <a:lumMod val="75000"/>
                            </a:schemeClr>
                          </a:solidFill>
                        </a:rPr>
                        <a:t>Friday:</a:t>
                      </a:r>
                    </a:p>
                    <a:p>
                      <a:pPr lvl="0">
                        <a:buNone/>
                      </a:pPr>
                      <a:r>
                        <a:rPr lang="en-US" b="1"/>
                        <a:t>No school</a:t>
                      </a:r>
                      <a:endParaRPr lang="en-US"/>
                    </a:p>
                    <a:p>
                      <a:endParaRPr lang="en-US" b="0" i="0" u="none">
                        <a:solidFill>
                          <a:schemeClr val="tx1"/>
                        </a:solidFill>
                      </a:endParaRPr>
                    </a:p>
                  </a:txBody>
                  <a:tcPr/>
                </a:tc>
                <a:extLst>
                  <a:ext uri="{0D108BD9-81ED-4DB2-BD59-A6C34878D82A}">
                    <a16:rowId xmlns:a16="http://schemas.microsoft.com/office/drawing/2014/main" val="2298176126"/>
                  </a:ext>
                </a:extLst>
              </a:tr>
            </a:tbl>
          </a:graphicData>
        </a:graphic>
      </p:graphicFrame>
      <p:sp>
        <p:nvSpPr>
          <p:cNvPr id="6" name="TextBox 5">
            <a:extLst>
              <a:ext uri="{FF2B5EF4-FFF2-40B4-BE49-F238E27FC236}">
                <a16:creationId xmlns:a16="http://schemas.microsoft.com/office/drawing/2014/main" id="{A5756130-EDDB-7752-97DC-B0EB8E417ED9}"/>
              </a:ext>
            </a:extLst>
          </p:cNvPr>
          <p:cNvSpPr txBox="1"/>
          <p:nvPr/>
        </p:nvSpPr>
        <p:spPr>
          <a:xfrm>
            <a:off x="127028" y="0"/>
            <a:ext cx="7019755" cy="523220"/>
          </a:xfrm>
          <a:prstGeom prst="rect">
            <a:avLst/>
          </a:prstGeom>
          <a:noFill/>
        </p:spPr>
        <p:txBody>
          <a:bodyPr wrap="square" lIns="91440" tIns="45720" rIns="91440" bIns="45720" rtlCol="0" anchor="t">
            <a:spAutoFit/>
          </a:bodyPr>
          <a:lstStyle/>
          <a:p>
            <a:pPr algn="ctr"/>
            <a:r>
              <a:rPr lang="en-US" sz="2800" b="1">
                <a:solidFill>
                  <a:schemeClr val="accent4">
                    <a:lumMod val="75000"/>
                  </a:schemeClr>
                </a:solidFill>
              </a:rPr>
              <a:t>SCRUM Meetings - Week of 12/15/2025</a:t>
            </a:r>
            <a:endParaRPr lang="en-US">
              <a:solidFill>
                <a:schemeClr val="accent4">
                  <a:lumMod val="75000"/>
                </a:schemeClr>
              </a:solidFill>
            </a:endParaRPr>
          </a:p>
        </p:txBody>
      </p:sp>
      <p:pic>
        <p:nvPicPr>
          <p:cNvPr id="9" name="Picture 8" descr="A yellow circle and black squares&#10;&#10;AI-generated content may be incorrect.">
            <a:extLst>
              <a:ext uri="{FF2B5EF4-FFF2-40B4-BE49-F238E27FC236}">
                <a16:creationId xmlns:a16="http://schemas.microsoft.com/office/drawing/2014/main" id="{DBBA725B-DD1E-DFE5-2CD6-DB200151FA14}"/>
              </a:ext>
            </a:extLst>
          </p:cNvPr>
          <p:cNvPicPr>
            <a:picLocks noChangeAspect="1"/>
          </p:cNvPicPr>
          <p:nvPr/>
        </p:nvPicPr>
        <p:blipFill>
          <a:blip r:embed="rId3"/>
          <a:stretch>
            <a:fillRect/>
          </a:stretch>
        </p:blipFill>
        <p:spPr>
          <a:xfrm>
            <a:off x="7153164" y="-9478"/>
            <a:ext cx="603019" cy="809871"/>
          </a:xfrm>
          <a:prstGeom prst="rect">
            <a:avLst/>
          </a:prstGeom>
        </p:spPr>
      </p:pic>
    </p:spTree>
    <p:extLst>
      <p:ext uri="{BB962C8B-B14F-4D97-AF65-F5344CB8AC3E}">
        <p14:creationId xmlns:p14="http://schemas.microsoft.com/office/powerpoint/2010/main" val="29759009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21">
          <a:extLst>
            <a:ext uri="{FF2B5EF4-FFF2-40B4-BE49-F238E27FC236}">
              <a16:creationId xmlns:a16="http://schemas.microsoft.com/office/drawing/2014/main" id="{97A51511-DBA0-2E1A-CC5F-05171D244FDA}"/>
            </a:ext>
          </a:extLst>
        </p:cNvPr>
        <p:cNvGrpSpPr/>
        <p:nvPr/>
      </p:nvGrpSpPr>
      <p:grpSpPr>
        <a:xfrm>
          <a:off x="0" y="0"/>
          <a:ext cx="0" cy="0"/>
          <a:chOff x="0" y="0"/>
          <a:chExt cx="0" cy="0"/>
        </a:xfrm>
      </p:grpSpPr>
      <p:sp>
        <p:nvSpPr>
          <p:cNvPr id="431" name="Google Shape;431;p42">
            <a:extLst>
              <a:ext uri="{FF2B5EF4-FFF2-40B4-BE49-F238E27FC236}">
                <a16:creationId xmlns:a16="http://schemas.microsoft.com/office/drawing/2014/main" id="{C53FC213-8C39-B5D0-F2A5-F97B4F4D9F64}"/>
              </a:ext>
            </a:extLst>
          </p:cNvPr>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Scrum meeting. </a:t>
            </a:r>
            <a:br>
              <a:rPr lang="en"/>
            </a:br>
            <a:r>
              <a:rPr lang="en"/>
              <a:t>Week of: MM/DD/YYYY</a:t>
            </a:r>
            <a:endParaRPr/>
          </a:p>
        </p:txBody>
      </p:sp>
      <p:sp>
        <p:nvSpPr>
          <p:cNvPr id="2" name="Subtitle 1">
            <a:extLst>
              <a:ext uri="{FF2B5EF4-FFF2-40B4-BE49-F238E27FC236}">
                <a16:creationId xmlns:a16="http://schemas.microsoft.com/office/drawing/2014/main" id="{C6C5A093-09E2-F59D-C9EA-428995CD2774}"/>
              </a:ext>
            </a:extLst>
          </p:cNvPr>
          <p:cNvSpPr>
            <a:spLocks noGrp="1"/>
          </p:cNvSpPr>
          <p:nvPr>
            <p:ph type="subTitle" idx="1"/>
          </p:nvPr>
        </p:nvSpPr>
        <p:spPr/>
        <p:txBody>
          <a:bodyPr/>
          <a:lstStyle/>
          <a:p>
            <a:endParaRPr lang="en-US"/>
          </a:p>
        </p:txBody>
      </p:sp>
      <p:sp>
        <p:nvSpPr>
          <p:cNvPr id="3" name="Subtitle 2">
            <a:extLst>
              <a:ext uri="{FF2B5EF4-FFF2-40B4-BE49-F238E27FC236}">
                <a16:creationId xmlns:a16="http://schemas.microsoft.com/office/drawing/2014/main" id="{1A3D3632-8F93-D582-C1BB-0E17B31520BA}"/>
              </a:ext>
            </a:extLst>
          </p:cNvPr>
          <p:cNvSpPr>
            <a:spLocks noGrp="1"/>
          </p:cNvSpPr>
          <p:nvPr>
            <p:ph type="subTitle" idx="2"/>
          </p:nvPr>
        </p:nvSpPr>
        <p:spPr/>
        <p:txBody>
          <a:bodyPr/>
          <a:lstStyle/>
          <a:p>
            <a:endParaRPr lang="en-US"/>
          </a:p>
        </p:txBody>
      </p:sp>
      <p:sp>
        <p:nvSpPr>
          <p:cNvPr id="4" name="Subtitle 3">
            <a:extLst>
              <a:ext uri="{FF2B5EF4-FFF2-40B4-BE49-F238E27FC236}">
                <a16:creationId xmlns:a16="http://schemas.microsoft.com/office/drawing/2014/main" id="{4C451B12-ECEF-844D-3DBC-5F6873308234}"/>
              </a:ext>
            </a:extLst>
          </p:cNvPr>
          <p:cNvSpPr>
            <a:spLocks noGrp="1"/>
          </p:cNvSpPr>
          <p:nvPr>
            <p:ph type="subTitle" idx="3"/>
          </p:nvPr>
        </p:nvSpPr>
        <p:spPr/>
        <p:txBody>
          <a:bodyPr/>
          <a:lstStyle/>
          <a:p>
            <a:endParaRPr lang="en-US"/>
          </a:p>
        </p:txBody>
      </p:sp>
      <p:graphicFrame>
        <p:nvGraphicFramePr>
          <p:cNvPr id="5" name="Table 4">
            <a:extLst>
              <a:ext uri="{FF2B5EF4-FFF2-40B4-BE49-F238E27FC236}">
                <a16:creationId xmlns:a16="http://schemas.microsoft.com/office/drawing/2014/main" id="{F76CD073-1744-2363-FCEC-F8793749BE63}"/>
              </a:ext>
            </a:extLst>
          </p:cNvPr>
          <p:cNvGraphicFramePr>
            <a:graphicFrameLocks noGrp="1"/>
          </p:cNvGraphicFramePr>
          <p:nvPr>
            <p:extLst>
              <p:ext uri="{D42A27DB-BD31-4B8C-83A1-F6EECF244321}">
                <p14:modId xmlns:p14="http://schemas.microsoft.com/office/powerpoint/2010/main" val="3768996700"/>
              </p:ext>
            </p:extLst>
          </p:nvPr>
        </p:nvGraphicFramePr>
        <p:xfrm>
          <a:off x="134006" y="683971"/>
          <a:ext cx="7437783" cy="8565790"/>
        </p:xfrm>
        <a:graphic>
          <a:graphicData uri="http://schemas.openxmlformats.org/drawingml/2006/table">
            <a:tbl>
              <a:tblPr firstRow="1" bandRow="1">
                <a:tableStyleId>{616DA210-FB5B-4158-B5E0-FEB733F419BA}</a:tableStyleId>
              </a:tblPr>
              <a:tblGrid>
                <a:gridCol w="7437783">
                  <a:extLst>
                    <a:ext uri="{9D8B030D-6E8A-4147-A177-3AD203B41FA5}">
                      <a16:colId xmlns:a16="http://schemas.microsoft.com/office/drawing/2014/main" val="3865735456"/>
                    </a:ext>
                  </a:extLst>
                </a:gridCol>
              </a:tblGrid>
              <a:tr h="1713158">
                <a:tc>
                  <a:txBody>
                    <a:bodyPr/>
                    <a:lstStyle/>
                    <a:p>
                      <a:r>
                        <a:rPr lang="en-US" b="1" u="sng">
                          <a:solidFill>
                            <a:schemeClr val="accent3">
                              <a:lumMod val="75000"/>
                            </a:schemeClr>
                          </a:solidFill>
                        </a:rPr>
                        <a:t>Monday: </a:t>
                      </a:r>
                    </a:p>
                    <a:p>
                      <a:pPr lvl="0">
                        <a:buNone/>
                      </a:pPr>
                      <a:r>
                        <a:rPr lang="en-US"/>
                        <a:t>No school</a:t>
                      </a:r>
                    </a:p>
                    <a:p>
                      <a:endParaRPr lang="en-US" b="0"/>
                    </a:p>
                  </a:txBody>
                  <a:tcPr/>
                </a:tc>
                <a:extLst>
                  <a:ext uri="{0D108BD9-81ED-4DB2-BD59-A6C34878D82A}">
                    <a16:rowId xmlns:a16="http://schemas.microsoft.com/office/drawing/2014/main" val="657236432"/>
                  </a:ext>
                </a:extLst>
              </a:tr>
              <a:tr h="1713158">
                <a:tc>
                  <a:txBody>
                    <a:bodyPr/>
                    <a:lstStyle/>
                    <a:p>
                      <a:r>
                        <a:rPr lang="en-US" b="1" u="sng">
                          <a:solidFill>
                            <a:schemeClr val="accent3">
                              <a:lumMod val="75000"/>
                            </a:schemeClr>
                          </a:solidFill>
                        </a:rPr>
                        <a:t>Tuesday:</a:t>
                      </a:r>
                    </a:p>
                    <a:p>
                      <a:pPr lvl="0">
                        <a:buNone/>
                      </a:pPr>
                      <a:r>
                        <a:rPr lang="en-US" b="1"/>
                        <a:t>No school</a:t>
                      </a:r>
                    </a:p>
                    <a:p>
                      <a:endParaRPr lang="en-US" b="0" i="0" u="none">
                        <a:solidFill>
                          <a:schemeClr val="tx1"/>
                        </a:solidFill>
                      </a:endParaRPr>
                    </a:p>
                  </a:txBody>
                  <a:tcPr/>
                </a:tc>
                <a:extLst>
                  <a:ext uri="{0D108BD9-81ED-4DB2-BD59-A6C34878D82A}">
                    <a16:rowId xmlns:a16="http://schemas.microsoft.com/office/drawing/2014/main" val="1342840947"/>
                  </a:ext>
                </a:extLst>
              </a:tr>
              <a:tr h="1713158">
                <a:tc>
                  <a:txBody>
                    <a:bodyPr/>
                    <a:lstStyle/>
                    <a:p>
                      <a:r>
                        <a:rPr lang="en-US" b="1" u="sng">
                          <a:solidFill>
                            <a:schemeClr val="accent3">
                              <a:lumMod val="75000"/>
                            </a:schemeClr>
                          </a:solidFill>
                        </a:rPr>
                        <a:t>Wednesday:</a:t>
                      </a:r>
                    </a:p>
                    <a:p>
                      <a:r>
                        <a:rPr lang="en-US" b="1"/>
                        <a:t>What has each team member done since the last meeting?</a:t>
                      </a:r>
                    </a:p>
                    <a:p>
                      <a:endParaRPr lang="en-US"/>
                    </a:p>
                    <a:p>
                      <a:r>
                        <a:rPr lang="en-US" b="1"/>
                        <a:t>What will each team member do today?</a:t>
                      </a:r>
                    </a:p>
                    <a:p>
                      <a:r>
                        <a:rPr lang="en-US"/>
                        <a:t>First day back to school: Kirby will work on </a:t>
                      </a:r>
                      <a:r>
                        <a:rPr lang="en-US" err="1"/>
                        <a:t>auton</a:t>
                      </a:r>
                      <a:endParaRPr lang="en-US" dirty="0"/>
                    </a:p>
                    <a:p>
                      <a:pPr lvl="0">
                        <a:buNone/>
                      </a:pPr>
                      <a:r>
                        <a:rPr lang="en-US" b="1"/>
                        <a:t>What problems are holding the team back?</a:t>
                      </a:r>
                      <a:endParaRPr lang="en-US"/>
                    </a:p>
                    <a:p>
                      <a:r>
                        <a:rPr lang="en-US" b="0" i="0" u="none">
                          <a:solidFill>
                            <a:schemeClr val="tx1"/>
                          </a:solidFill>
                        </a:rPr>
                        <a:t>None</a:t>
                      </a:r>
                    </a:p>
                  </a:txBody>
                  <a:tcPr/>
                </a:tc>
                <a:extLst>
                  <a:ext uri="{0D108BD9-81ED-4DB2-BD59-A6C34878D82A}">
                    <a16:rowId xmlns:a16="http://schemas.microsoft.com/office/drawing/2014/main" val="4025818452"/>
                  </a:ext>
                </a:extLst>
              </a:tr>
              <a:tr h="1713158">
                <a:tc>
                  <a:txBody>
                    <a:bodyPr/>
                    <a:lstStyle/>
                    <a:p>
                      <a:r>
                        <a:rPr lang="en-US" b="1" u="sng">
                          <a:solidFill>
                            <a:schemeClr val="accent3">
                              <a:lumMod val="75000"/>
                            </a:schemeClr>
                          </a:solidFill>
                        </a:rPr>
                        <a:t>Thursday:</a:t>
                      </a:r>
                    </a:p>
                    <a:p>
                      <a:r>
                        <a:rPr lang="en-US" b="1"/>
                        <a:t>What has each team member done since the last meeting?</a:t>
                      </a:r>
                    </a:p>
                    <a:p>
                      <a:pPr lvl="0">
                        <a:buNone/>
                      </a:pPr>
                      <a:r>
                        <a:rPr lang="en-US" sz="1400" b="0" i="0" u="none" strike="noStrike" noProof="0">
                          <a:solidFill>
                            <a:srgbClr val="000000"/>
                          </a:solidFill>
                          <a:latin typeface="Arial"/>
                        </a:rPr>
                        <a:t>Team reviewed where we are at, and Kirby and Ryder worked on right-side </a:t>
                      </a:r>
                      <a:r>
                        <a:rPr lang="en-US" sz="1400" b="0" i="0" u="none" strike="noStrike" noProof="0" err="1">
                          <a:solidFill>
                            <a:srgbClr val="000000"/>
                          </a:solidFill>
                          <a:latin typeface="Arial"/>
                        </a:rPr>
                        <a:t>auton</a:t>
                      </a:r>
                      <a:r>
                        <a:rPr lang="en-US" sz="1400" b="0" i="0" u="none" strike="noStrike" noProof="0">
                          <a:solidFill>
                            <a:srgbClr val="000000"/>
                          </a:solidFill>
                          <a:latin typeface="Arial"/>
                        </a:rPr>
                        <a:t>.</a:t>
                      </a:r>
                      <a:endParaRPr lang="en-US"/>
                    </a:p>
                    <a:p>
                      <a:r>
                        <a:rPr lang="en-US" b="1"/>
                        <a:t>What will each team member do today?</a:t>
                      </a:r>
                    </a:p>
                    <a:p>
                      <a:r>
                        <a:rPr lang="en-US"/>
                        <a:t>Kirby will work on </a:t>
                      </a:r>
                      <a:r>
                        <a:rPr lang="en-US" err="1"/>
                        <a:t>auton</a:t>
                      </a:r>
                      <a:r>
                        <a:rPr lang="en-US"/>
                        <a:t>, Ryder will practice driver skills.</a:t>
                      </a:r>
                    </a:p>
                    <a:p>
                      <a:r>
                        <a:rPr lang="en-US" b="1"/>
                        <a:t>What problems are holding the team back?</a:t>
                      </a:r>
                    </a:p>
                    <a:p>
                      <a:r>
                        <a:rPr lang="en-US" b="0" i="0" u="none">
                          <a:solidFill>
                            <a:schemeClr val="tx1"/>
                          </a:solidFill>
                        </a:rPr>
                        <a:t>Getting close to the deadline.</a:t>
                      </a:r>
                    </a:p>
                  </a:txBody>
                  <a:tcPr/>
                </a:tc>
                <a:extLst>
                  <a:ext uri="{0D108BD9-81ED-4DB2-BD59-A6C34878D82A}">
                    <a16:rowId xmlns:a16="http://schemas.microsoft.com/office/drawing/2014/main" val="273272704"/>
                  </a:ext>
                </a:extLst>
              </a:tr>
              <a:tr h="1713158">
                <a:tc>
                  <a:txBody>
                    <a:bodyPr/>
                    <a:lstStyle/>
                    <a:p>
                      <a:r>
                        <a:rPr lang="en-US" b="1" u="sng">
                          <a:solidFill>
                            <a:schemeClr val="accent3">
                              <a:lumMod val="75000"/>
                            </a:schemeClr>
                          </a:solidFill>
                        </a:rPr>
                        <a:t>Friday:</a:t>
                      </a:r>
                    </a:p>
                    <a:p>
                      <a:r>
                        <a:rPr lang="en-US" b="1"/>
                        <a:t>What has each team member done since the last meeting?</a:t>
                      </a:r>
                    </a:p>
                    <a:p>
                      <a:r>
                        <a:rPr lang="en-US" dirty="0"/>
                        <a:t>Kirby worked on </a:t>
                      </a:r>
                      <a:r>
                        <a:rPr lang="en-US" dirty="0" err="1"/>
                        <a:t>auton</a:t>
                      </a:r>
                      <a:r>
                        <a:rPr lang="en-US" dirty="0"/>
                        <a:t>, Ryder practiced skills</a:t>
                      </a:r>
                    </a:p>
                    <a:p>
                      <a:r>
                        <a:rPr lang="en-US" b="1"/>
                        <a:t>What will each team member do today?</a:t>
                      </a:r>
                    </a:p>
                    <a:p>
                      <a:r>
                        <a:rPr lang="en-US"/>
                        <a:t>Kirby will work on </a:t>
                      </a:r>
                      <a:r>
                        <a:rPr lang="en-US" err="1"/>
                        <a:t>auton</a:t>
                      </a:r>
                      <a:r>
                        <a:rPr lang="en-US"/>
                        <a:t>.</a:t>
                      </a:r>
                    </a:p>
                    <a:p>
                      <a:r>
                        <a:rPr lang="en-US" b="1"/>
                        <a:t>What problems are holding the team back?</a:t>
                      </a:r>
                    </a:p>
                    <a:p>
                      <a:r>
                        <a:rPr lang="en-US" b="0" i="0" u="none" dirty="0">
                          <a:solidFill>
                            <a:schemeClr val="tx1"/>
                          </a:solidFill>
                        </a:rPr>
                        <a:t>Movement is too inconsistent for </a:t>
                      </a:r>
                      <a:r>
                        <a:rPr lang="en-US" b="0" i="0" u="none" dirty="0" err="1">
                          <a:solidFill>
                            <a:schemeClr val="tx1"/>
                          </a:solidFill>
                        </a:rPr>
                        <a:t>auton</a:t>
                      </a:r>
                      <a:endParaRPr lang="en-US" b="0" i="0" u="none" dirty="0">
                        <a:solidFill>
                          <a:schemeClr val="tx1"/>
                        </a:solidFill>
                      </a:endParaRPr>
                    </a:p>
                  </a:txBody>
                  <a:tcPr/>
                </a:tc>
                <a:extLst>
                  <a:ext uri="{0D108BD9-81ED-4DB2-BD59-A6C34878D82A}">
                    <a16:rowId xmlns:a16="http://schemas.microsoft.com/office/drawing/2014/main" val="2298176126"/>
                  </a:ext>
                </a:extLst>
              </a:tr>
            </a:tbl>
          </a:graphicData>
        </a:graphic>
      </p:graphicFrame>
      <p:sp>
        <p:nvSpPr>
          <p:cNvPr id="6" name="TextBox 5">
            <a:extLst>
              <a:ext uri="{FF2B5EF4-FFF2-40B4-BE49-F238E27FC236}">
                <a16:creationId xmlns:a16="http://schemas.microsoft.com/office/drawing/2014/main" id="{CFEE66C2-D742-035E-9A67-5A92F30C8EBA}"/>
              </a:ext>
            </a:extLst>
          </p:cNvPr>
          <p:cNvSpPr txBox="1"/>
          <p:nvPr/>
        </p:nvSpPr>
        <p:spPr>
          <a:xfrm>
            <a:off x="127028" y="0"/>
            <a:ext cx="7019755" cy="523220"/>
          </a:xfrm>
          <a:prstGeom prst="rect">
            <a:avLst/>
          </a:prstGeom>
          <a:noFill/>
        </p:spPr>
        <p:txBody>
          <a:bodyPr wrap="square" lIns="91440" tIns="45720" rIns="91440" bIns="45720" rtlCol="0" anchor="t">
            <a:spAutoFit/>
          </a:bodyPr>
          <a:lstStyle/>
          <a:p>
            <a:pPr algn="ctr"/>
            <a:r>
              <a:rPr lang="en-US" sz="2800" b="1">
                <a:solidFill>
                  <a:schemeClr val="accent4">
                    <a:lumMod val="75000"/>
                  </a:schemeClr>
                </a:solidFill>
              </a:rPr>
              <a:t>SCRUM Meetings - Week of 1/06/2025</a:t>
            </a:r>
            <a:endParaRPr lang="en-US">
              <a:solidFill>
                <a:schemeClr val="accent4">
                  <a:lumMod val="75000"/>
                </a:schemeClr>
              </a:solidFill>
            </a:endParaRPr>
          </a:p>
        </p:txBody>
      </p:sp>
      <p:pic>
        <p:nvPicPr>
          <p:cNvPr id="9" name="Picture 8" descr="A yellow circle and black squares&#10;&#10;AI-generated content may be incorrect.">
            <a:extLst>
              <a:ext uri="{FF2B5EF4-FFF2-40B4-BE49-F238E27FC236}">
                <a16:creationId xmlns:a16="http://schemas.microsoft.com/office/drawing/2014/main" id="{2FC6CF9B-02A6-9EDF-E0A8-339E355170FD}"/>
              </a:ext>
            </a:extLst>
          </p:cNvPr>
          <p:cNvPicPr>
            <a:picLocks noChangeAspect="1"/>
          </p:cNvPicPr>
          <p:nvPr/>
        </p:nvPicPr>
        <p:blipFill>
          <a:blip r:embed="rId3"/>
          <a:stretch>
            <a:fillRect/>
          </a:stretch>
        </p:blipFill>
        <p:spPr>
          <a:xfrm>
            <a:off x="7153164" y="-9478"/>
            <a:ext cx="603019" cy="809871"/>
          </a:xfrm>
          <a:prstGeom prst="rect">
            <a:avLst/>
          </a:prstGeom>
        </p:spPr>
      </p:pic>
    </p:spTree>
    <p:extLst>
      <p:ext uri="{BB962C8B-B14F-4D97-AF65-F5344CB8AC3E}">
        <p14:creationId xmlns:p14="http://schemas.microsoft.com/office/powerpoint/2010/main" val="3263475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3"/>
        <p:cNvGrpSpPr/>
        <p:nvPr/>
      </p:nvGrpSpPr>
      <p:grpSpPr>
        <a:xfrm>
          <a:off x="0" y="0"/>
          <a:ext cx="0" cy="0"/>
          <a:chOff x="0" y="0"/>
          <a:chExt cx="0" cy="0"/>
        </a:xfrm>
      </p:grpSpPr>
      <p:sp>
        <p:nvSpPr>
          <p:cNvPr id="2" name="Subtitle 1">
            <a:extLst>
              <a:ext uri="{FF2B5EF4-FFF2-40B4-BE49-F238E27FC236}">
                <a16:creationId xmlns:a16="http://schemas.microsoft.com/office/drawing/2014/main" id="{EF046252-C638-926D-A767-492CD0EA4D98}"/>
              </a:ext>
            </a:extLst>
          </p:cNvPr>
          <p:cNvSpPr txBox="1">
            <a:spLocks noGrp="1"/>
          </p:cNvSpPr>
          <p:nvPr>
            <p:ph type="subTitle" idx="4"/>
          </p:nvPr>
        </p:nvSpPr>
        <p:spPr>
          <a:xfrm>
            <a:off x="139561" y="1576113"/>
            <a:ext cx="7332663" cy="2736390"/>
          </a:xfrm>
          <a:prstGeom prst="rect">
            <a:avLst/>
          </a:prstGeom>
          <a:noFill/>
        </p:spPr>
        <p:txBody>
          <a:bodyPr wrap="square" rtlCol="0">
            <a:spAutoFit/>
          </a:bodyPr>
          <a:lstStyle/>
          <a:p>
            <a:pPr marL="0" marR="0">
              <a:lnSpc>
                <a:spcPct val="107000"/>
              </a:lnSpc>
              <a:spcBef>
                <a:spcPts val="10"/>
              </a:spcBef>
              <a:spcAft>
                <a:spcPts val="800"/>
              </a:spcAft>
            </a:pPr>
            <a:r>
              <a:rPr lang="en-US" kern="100">
                <a:effectLst/>
                <a:latin typeface="Calibri" panose="020F0502020204030204" pitchFamily="34" charset="0"/>
                <a:ea typeface="Calibri" panose="020F0502020204030204" pitchFamily="34" charset="0"/>
                <a:cs typeface="Times New Roman" panose="02020603050405020304" pitchFamily="18" charset="0"/>
              </a:rPr>
              <a:t>During the </a:t>
            </a:r>
            <a:r>
              <a:rPr lang="en-US" b="1" kern="100">
                <a:effectLst/>
                <a:latin typeface="Calibri" panose="020F0502020204030204" pitchFamily="34" charset="0"/>
                <a:ea typeface="Calibri" panose="020F0502020204030204" pitchFamily="34" charset="0"/>
                <a:cs typeface="Times New Roman" panose="02020603050405020304" pitchFamily="18" charset="0"/>
              </a:rPr>
              <a:t>Sprint Retrospective</a:t>
            </a:r>
            <a:r>
              <a:rPr lang="en-US" kern="100">
                <a:effectLst/>
                <a:latin typeface="Calibri" panose="020F0502020204030204" pitchFamily="34" charset="0"/>
                <a:ea typeface="Calibri" panose="020F0502020204030204" pitchFamily="34" charset="0"/>
                <a:cs typeface="Times New Roman" panose="02020603050405020304" pitchFamily="18" charset="0"/>
              </a:rPr>
              <a:t> you will talk with your team and discuss the last sprint. You will need to reflect on how well your team is working together, be respectful but honest,</a:t>
            </a:r>
            <a:r>
              <a:rPr lang="en-US" kern="100">
                <a:latin typeface="Calibri" panose="020F0502020204030204" pitchFamily="34" charset="0"/>
                <a:ea typeface="Calibri" panose="020F0502020204030204" pitchFamily="34" charset="0"/>
                <a:cs typeface="Times New Roman" panose="02020603050405020304" pitchFamily="18" charset="0"/>
              </a:rPr>
              <a:t> and everyone should be allowed to express themselves</a:t>
            </a:r>
            <a:r>
              <a:rPr lang="en-US" kern="100">
                <a:effectLst/>
                <a:latin typeface="Calibri" panose="020F0502020204030204" pitchFamily="34" charset="0"/>
                <a:ea typeface="Calibri" panose="020F0502020204030204" pitchFamily="34" charset="0"/>
                <a:cs typeface="Times New Roman" panose="02020603050405020304" pitchFamily="18" charset="0"/>
              </a:rPr>
              <a:t>. Then, answer the following questions:</a:t>
            </a:r>
          </a:p>
          <a:p>
            <a:pPr marL="342900" marR="0" lvl="0" indent="-342900">
              <a:lnSpc>
                <a:spcPct val="200000"/>
              </a:lnSpc>
              <a:spcBef>
                <a:spcPts val="10"/>
              </a:spcBef>
              <a:spcAft>
                <a:spcPts val="800"/>
              </a:spcAft>
              <a:buAutoNum type="arabicPeriod"/>
            </a:pPr>
            <a:r>
              <a:rPr lang="en-US" sz="1400" kern="100">
                <a:effectLst/>
                <a:latin typeface="Calibri" panose="020F0502020204030204" pitchFamily="34" charset="0"/>
                <a:ea typeface="Calibri" panose="020F0502020204030204" pitchFamily="34" charset="0"/>
                <a:cs typeface="Times New Roman" panose="02020603050405020304" pitchFamily="18" charset="0"/>
              </a:rPr>
              <a:t>What is working for our team, that we should </a:t>
            </a:r>
            <a:r>
              <a:rPr lang="en-US" sz="1400" b="1" kern="10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CONTINUE</a:t>
            </a:r>
            <a:r>
              <a:rPr lang="en-US" sz="1400" b="1" kern="100">
                <a:effectLst/>
                <a:latin typeface="Calibri" panose="020F0502020204030204" pitchFamily="34" charset="0"/>
                <a:ea typeface="Calibri" panose="020F0502020204030204" pitchFamily="34" charset="0"/>
                <a:cs typeface="Times New Roman" panose="02020603050405020304" pitchFamily="18" charset="0"/>
              </a:rPr>
              <a:t> </a:t>
            </a:r>
            <a:r>
              <a:rPr lang="en-US" sz="1400" kern="100">
                <a:effectLst/>
                <a:latin typeface="Calibri" panose="020F0502020204030204" pitchFamily="34" charset="0"/>
                <a:ea typeface="Calibri" panose="020F0502020204030204" pitchFamily="34" charset="0"/>
                <a:cs typeface="Times New Roman" panose="02020603050405020304" pitchFamily="18" charset="0"/>
              </a:rPr>
              <a:t>doing (use complete sentences): </a:t>
            </a:r>
          </a:p>
          <a:p>
            <a:pPr marL="342900" marR="0" lvl="0" indent="-342900">
              <a:lnSpc>
                <a:spcPct val="200000"/>
              </a:lnSpc>
              <a:spcBef>
                <a:spcPts val="10"/>
              </a:spcBef>
              <a:spcAft>
                <a:spcPts val="800"/>
              </a:spcAft>
              <a:buAutoNum type="arabicPeriod"/>
            </a:pPr>
            <a:endParaRPr lang="en-US" b="1" kern="10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200000"/>
              </a:lnSpc>
              <a:spcBef>
                <a:spcPts val="10"/>
              </a:spcBef>
              <a:spcAft>
                <a:spcPts val="800"/>
              </a:spcAft>
              <a:buAutoNum type="arabicPeriod"/>
            </a:pPr>
            <a:endParaRPr lang="en-US" b="1" kern="100">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227" name="Google Shape;227;p28"/>
          <p:cNvSpPr txBox="1">
            <a:spLocks noGrp="1" noChangeAspect="1"/>
          </p:cNvSpPr>
          <p:nvPr>
            <p:ph type="subTitle" idx="3"/>
          </p:nvPr>
        </p:nvSpPr>
        <p:spPr>
          <a:xfrm>
            <a:off x="5936974" y="9605247"/>
            <a:ext cx="1219200" cy="333883"/>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a:t>Page:</a:t>
            </a:r>
            <a:endParaRPr/>
          </a:p>
        </p:txBody>
      </p:sp>
      <p:sp>
        <p:nvSpPr>
          <p:cNvPr id="5" name="TextBox 4">
            <a:extLst>
              <a:ext uri="{FF2B5EF4-FFF2-40B4-BE49-F238E27FC236}">
                <a16:creationId xmlns:a16="http://schemas.microsoft.com/office/drawing/2014/main" id="{36A4DEA4-BFE6-90FA-D076-54D7DB143536}"/>
              </a:ext>
            </a:extLst>
          </p:cNvPr>
          <p:cNvSpPr txBox="1">
            <a:spLocks noChangeAspect="1"/>
          </p:cNvSpPr>
          <p:nvPr/>
        </p:nvSpPr>
        <p:spPr>
          <a:xfrm>
            <a:off x="95526" y="4599609"/>
            <a:ext cx="6789487" cy="382092"/>
          </a:xfrm>
          <a:prstGeom prst="rect">
            <a:avLst/>
          </a:prstGeom>
          <a:noFill/>
        </p:spPr>
        <p:txBody>
          <a:bodyPr wrap="none" rtlCol="0">
            <a:spAutoFit/>
          </a:bodyPr>
          <a:lstStyle/>
          <a:p>
            <a:pPr marL="0" marR="0">
              <a:lnSpc>
                <a:spcPct val="150000"/>
              </a:lnSpc>
              <a:spcBef>
                <a:spcPts val="10"/>
              </a:spcBef>
              <a:spcAft>
                <a:spcPts val="0"/>
              </a:spcAft>
            </a:pPr>
            <a:r>
              <a:rPr lang="en-US" b="1" kern="100">
                <a:effectLst/>
                <a:latin typeface="Calibri" panose="020F0502020204030204" pitchFamily="34" charset="0"/>
                <a:ea typeface="Calibri" panose="020F0502020204030204" pitchFamily="34" charset="0"/>
                <a:cs typeface="Times New Roman" panose="02020603050405020304" pitchFamily="18" charset="0"/>
              </a:rPr>
              <a:t>2. </a:t>
            </a:r>
            <a:r>
              <a:rPr lang="en-US" kern="100">
                <a:effectLst/>
                <a:latin typeface="Calibri" panose="020F0502020204030204" pitchFamily="34" charset="0"/>
                <a:ea typeface="Calibri" panose="020F0502020204030204" pitchFamily="34" charset="0"/>
                <a:cs typeface="Times New Roman" panose="02020603050405020304" pitchFamily="18" charset="0"/>
              </a:rPr>
              <a:t>What is not working for our team, that we should </a:t>
            </a:r>
            <a:r>
              <a:rPr lang="en-US" b="1" kern="100">
                <a:solidFill>
                  <a:schemeClr val="tx2">
                    <a:lumMod val="75000"/>
                  </a:schemeClr>
                </a:solidFill>
                <a:effectLst/>
                <a:latin typeface="Calibri" panose="020F0502020204030204" pitchFamily="34" charset="0"/>
                <a:ea typeface="Calibri" panose="020F0502020204030204" pitchFamily="34" charset="0"/>
                <a:cs typeface="Times New Roman" panose="02020603050405020304" pitchFamily="18" charset="0"/>
              </a:rPr>
              <a:t>STOP</a:t>
            </a:r>
            <a:r>
              <a:rPr lang="en-US" b="1" kern="100">
                <a:effectLst/>
                <a:latin typeface="Calibri" panose="020F0502020204030204" pitchFamily="34" charset="0"/>
                <a:ea typeface="Calibri" panose="020F0502020204030204" pitchFamily="34" charset="0"/>
                <a:cs typeface="Times New Roman" panose="02020603050405020304" pitchFamily="18" charset="0"/>
              </a:rPr>
              <a:t> </a:t>
            </a:r>
            <a:r>
              <a:rPr lang="en-US" kern="100">
                <a:effectLst/>
                <a:latin typeface="Calibri" panose="020F0502020204030204" pitchFamily="34" charset="0"/>
                <a:ea typeface="Calibri" panose="020F0502020204030204" pitchFamily="34" charset="0"/>
                <a:cs typeface="Times New Roman" panose="02020603050405020304" pitchFamily="18" charset="0"/>
              </a:rPr>
              <a:t>doing (use complete sentences):</a:t>
            </a:r>
          </a:p>
        </p:txBody>
      </p:sp>
      <p:sp>
        <p:nvSpPr>
          <p:cNvPr id="9" name="TextBox 8">
            <a:extLst>
              <a:ext uri="{FF2B5EF4-FFF2-40B4-BE49-F238E27FC236}">
                <a16:creationId xmlns:a16="http://schemas.microsoft.com/office/drawing/2014/main" id="{B83A36B9-6B45-7BD7-3112-2EF0879D0251}"/>
              </a:ext>
            </a:extLst>
          </p:cNvPr>
          <p:cNvSpPr txBox="1"/>
          <p:nvPr/>
        </p:nvSpPr>
        <p:spPr>
          <a:xfrm>
            <a:off x="231913" y="92765"/>
            <a:ext cx="6950765" cy="1446550"/>
          </a:xfrm>
          <a:prstGeom prst="rect">
            <a:avLst/>
          </a:prstGeom>
          <a:noFill/>
        </p:spPr>
        <p:txBody>
          <a:bodyPr wrap="square" numCol="2">
            <a:spAutoFit/>
          </a:bodyPr>
          <a:lstStyle/>
          <a:p>
            <a:pPr marL="0" marR="0">
              <a:spcBef>
                <a:spcPts val="0"/>
              </a:spcBef>
              <a:spcAft>
                <a:spcPts val="800"/>
              </a:spcAft>
            </a:pPr>
            <a:r>
              <a:rPr lang="en-US" sz="2400" b="1" kern="100">
                <a:effectLst/>
                <a:latin typeface="Calibri" panose="020F0502020204030204" pitchFamily="34" charset="0"/>
                <a:ea typeface="Calibri" panose="020F0502020204030204" pitchFamily="34" charset="0"/>
                <a:cs typeface="Times New Roman" panose="02020603050405020304" pitchFamily="18" charset="0"/>
              </a:rPr>
              <a:t>Sprint Retrospective</a:t>
            </a:r>
          </a:p>
          <a:p>
            <a:pPr marL="0" marR="0">
              <a:lnSpc>
                <a:spcPct val="150000"/>
              </a:lnSpc>
              <a:spcBef>
                <a:spcPts val="0"/>
              </a:spcBef>
              <a:spcAft>
                <a:spcPts val="800"/>
              </a:spcAft>
            </a:pPr>
            <a:r>
              <a:rPr lang="en-US" sz="16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Sprint #:</a:t>
            </a:r>
          </a:p>
          <a:p>
            <a:pPr marL="0" marR="0">
              <a:lnSpc>
                <a:spcPct val="150000"/>
              </a:lnSpc>
              <a:spcBef>
                <a:spcPts val="0"/>
              </a:spcBef>
              <a:spcAft>
                <a:spcPts val="800"/>
              </a:spcAft>
            </a:pPr>
            <a:r>
              <a:rPr lang="en-US" sz="16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Team:</a:t>
            </a:r>
          </a:p>
          <a:p>
            <a:pPr marL="0" marR="0">
              <a:spcBef>
                <a:spcPts val="0"/>
              </a:spcBef>
              <a:spcAft>
                <a:spcPts val="800"/>
              </a:spcAft>
            </a:pPr>
            <a:endParaRPr lang="en-US" sz="1600" b="1" kern="10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800"/>
              </a:spcAft>
            </a:pPr>
            <a:r>
              <a:rPr lang="en-US" sz="1600" b="1" kern="10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Team Members Present:</a:t>
            </a:r>
          </a:p>
          <a:p>
            <a:pPr marL="0" marR="0">
              <a:spcBef>
                <a:spcPts val="0"/>
              </a:spcBef>
              <a:spcAft>
                <a:spcPts val="800"/>
              </a:spcAft>
            </a:pPr>
            <a:r>
              <a:rPr lang="en-US" sz="1200" b="1" kern="100">
                <a:effectLst/>
                <a:latin typeface="Calibri" panose="020F0502020204030204" pitchFamily="34" charset="0"/>
                <a:ea typeface="Calibri" panose="020F0502020204030204" pitchFamily="34" charset="0"/>
                <a:cs typeface="Times New Roman" panose="02020603050405020304" pitchFamily="18" charset="0"/>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7B4BFFF9-9851-78E9-E362-AC6F75CD9AD2}"/>
              </a:ext>
            </a:extLst>
          </p:cNvPr>
          <p:cNvSpPr txBox="1"/>
          <p:nvPr/>
        </p:nvSpPr>
        <p:spPr>
          <a:xfrm>
            <a:off x="107122" y="7046843"/>
            <a:ext cx="7356501" cy="523220"/>
          </a:xfrm>
          <a:prstGeom prst="rect">
            <a:avLst/>
          </a:prstGeom>
          <a:noFill/>
        </p:spPr>
        <p:txBody>
          <a:bodyPr wrap="none" rtlCol="0">
            <a:spAutoFit/>
          </a:bodyPr>
          <a:lstStyle/>
          <a:p>
            <a:r>
              <a:rPr lang="en-US" b="1" kern="100">
                <a:effectLst/>
                <a:latin typeface="Calibri" panose="020F0502020204030204" pitchFamily="34" charset="0"/>
                <a:ea typeface="Calibri" panose="020F0502020204030204" pitchFamily="34" charset="0"/>
                <a:cs typeface="Times New Roman" panose="02020603050405020304" pitchFamily="18" charset="0"/>
              </a:rPr>
              <a:t>3. </a:t>
            </a:r>
            <a:r>
              <a:rPr lang="en-US" kern="100">
                <a:effectLst/>
                <a:latin typeface="Calibri" panose="020F0502020204030204" pitchFamily="34" charset="0"/>
                <a:ea typeface="Calibri" panose="020F0502020204030204" pitchFamily="34" charset="0"/>
                <a:cs typeface="Times New Roman" panose="02020603050405020304" pitchFamily="18" charset="0"/>
              </a:rPr>
              <a:t>What do we want to try doing as a team, that we should </a:t>
            </a:r>
            <a:r>
              <a:rPr lang="en-US" b="1" kern="100">
                <a:solidFill>
                  <a:srgbClr val="006600"/>
                </a:solidFill>
                <a:effectLst/>
                <a:latin typeface="Calibri" panose="020F0502020204030204" pitchFamily="34" charset="0"/>
                <a:ea typeface="Calibri" panose="020F0502020204030204" pitchFamily="34" charset="0"/>
                <a:cs typeface="Times New Roman" panose="02020603050405020304" pitchFamily="18" charset="0"/>
              </a:rPr>
              <a:t>START</a:t>
            </a:r>
            <a:r>
              <a:rPr lang="en-US" b="1" kern="100">
                <a:effectLst/>
                <a:latin typeface="Calibri" panose="020F0502020204030204" pitchFamily="34" charset="0"/>
                <a:ea typeface="Calibri" panose="020F0502020204030204" pitchFamily="34" charset="0"/>
                <a:cs typeface="Times New Roman" panose="02020603050405020304" pitchFamily="18" charset="0"/>
              </a:rPr>
              <a:t> </a:t>
            </a:r>
            <a:r>
              <a:rPr lang="en-US" kern="100">
                <a:effectLst/>
                <a:latin typeface="Calibri" panose="020F0502020204030204" pitchFamily="34" charset="0"/>
                <a:ea typeface="Calibri" panose="020F0502020204030204" pitchFamily="34" charset="0"/>
                <a:cs typeface="Times New Roman" panose="02020603050405020304" pitchFamily="18" charset="0"/>
              </a:rPr>
              <a:t>doing (use complete sentences):</a:t>
            </a:r>
          </a:p>
          <a:p>
            <a:r>
              <a:rPr lang="en-US" kern="100">
                <a:latin typeface="Calibri" panose="020F0502020204030204" pitchFamily="34" charset="0"/>
                <a:cs typeface="Times New Roman" panose="02020603050405020304" pitchFamily="18" charset="0"/>
              </a:rPr>
              <a:t>     For Each thing we want to </a:t>
            </a:r>
            <a:r>
              <a:rPr lang="en-US" b="1" kern="100">
                <a:solidFill>
                  <a:schemeClr val="tx2">
                    <a:lumMod val="75000"/>
                  </a:schemeClr>
                </a:solidFill>
                <a:latin typeface="Calibri" panose="020F0502020204030204" pitchFamily="34" charset="0"/>
                <a:cs typeface="Times New Roman" panose="02020603050405020304" pitchFamily="18" charset="0"/>
              </a:rPr>
              <a:t>stop</a:t>
            </a:r>
            <a:r>
              <a:rPr lang="en-US" kern="100">
                <a:latin typeface="Calibri" panose="020F0502020204030204" pitchFamily="34" charset="0"/>
                <a:cs typeface="Times New Roman" panose="02020603050405020304" pitchFamily="18" charset="0"/>
              </a:rPr>
              <a:t> doing, we should have a thing to </a:t>
            </a:r>
            <a:r>
              <a:rPr lang="en-US" b="1" kern="100">
                <a:solidFill>
                  <a:srgbClr val="006600"/>
                </a:solidFill>
                <a:latin typeface="Calibri" panose="020F0502020204030204" pitchFamily="34" charset="0"/>
                <a:cs typeface="Times New Roman" panose="02020603050405020304" pitchFamily="18" charset="0"/>
              </a:rPr>
              <a:t>start</a:t>
            </a:r>
            <a:r>
              <a:rPr lang="en-US" kern="100">
                <a:latin typeface="Calibri" panose="020F0502020204030204" pitchFamily="34" charset="0"/>
                <a:cs typeface="Times New Roman" panose="02020603050405020304" pitchFamily="18" charset="0"/>
              </a:rPr>
              <a:t> that solves the issue!</a:t>
            </a:r>
            <a:endParaRPr lang="en-US"/>
          </a:p>
        </p:txBody>
      </p:sp>
      <p:sp>
        <p:nvSpPr>
          <p:cNvPr id="12" name="TextBox 11">
            <a:extLst>
              <a:ext uri="{FF2B5EF4-FFF2-40B4-BE49-F238E27FC236}">
                <a16:creationId xmlns:a16="http://schemas.microsoft.com/office/drawing/2014/main" id="{CF9957A6-2CC7-A4FB-7E0F-4894484F17EF}"/>
              </a:ext>
            </a:extLst>
          </p:cNvPr>
          <p:cNvSpPr txBox="1"/>
          <p:nvPr/>
        </p:nvSpPr>
        <p:spPr>
          <a:xfrm>
            <a:off x="185532" y="2879402"/>
            <a:ext cx="7209182" cy="174339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endParaRPr lang="en-US"/>
          </a:p>
        </p:txBody>
      </p:sp>
      <p:sp>
        <p:nvSpPr>
          <p:cNvPr id="13" name="TextBox 12">
            <a:extLst>
              <a:ext uri="{FF2B5EF4-FFF2-40B4-BE49-F238E27FC236}">
                <a16:creationId xmlns:a16="http://schemas.microsoft.com/office/drawing/2014/main" id="{9767E627-570B-4FD1-C354-5509ED8F8483}"/>
              </a:ext>
            </a:extLst>
          </p:cNvPr>
          <p:cNvSpPr txBox="1"/>
          <p:nvPr/>
        </p:nvSpPr>
        <p:spPr>
          <a:xfrm>
            <a:off x="165653" y="5014842"/>
            <a:ext cx="7209182" cy="1967949"/>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endParaRPr lang="en-US"/>
          </a:p>
        </p:txBody>
      </p:sp>
      <p:sp>
        <p:nvSpPr>
          <p:cNvPr id="14" name="TextBox 13">
            <a:extLst>
              <a:ext uri="{FF2B5EF4-FFF2-40B4-BE49-F238E27FC236}">
                <a16:creationId xmlns:a16="http://schemas.microsoft.com/office/drawing/2014/main" id="{1E3A5FDB-01A9-4564-AF6B-34535DC21207}"/>
              </a:ext>
            </a:extLst>
          </p:cNvPr>
          <p:cNvSpPr txBox="1"/>
          <p:nvPr/>
        </p:nvSpPr>
        <p:spPr>
          <a:xfrm>
            <a:off x="185529" y="7600121"/>
            <a:ext cx="7209183" cy="1875184"/>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endParaRPr lang="en-US"/>
          </a:p>
        </p:txBody>
      </p:sp>
      <p:sp>
        <p:nvSpPr>
          <p:cNvPr id="15" name="TextBox 14">
            <a:extLst>
              <a:ext uri="{FF2B5EF4-FFF2-40B4-BE49-F238E27FC236}">
                <a16:creationId xmlns:a16="http://schemas.microsoft.com/office/drawing/2014/main" id="{18BB6E65-AA5A-5487-0A5C-44DA2B158813}"/>
              </a:ext>
            </a:extLst>
          </p:cNvPr>
          <p:cNvSpPr txBox="1"/>
          <p:nvPr/>
        </p:nvSpPr>
        <p:spPr>
          <a:xfrm>
            <a:off x="914400" y="1104899"/>
            <a:ext cx="2431775" cy="381001"/>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endParaRPr lang="en-US" sz="1600"/>
          </a:p>
        </p:txBody>
      </p:sp>
      <p:sp>
        <p:nvSpPr>
          <p:cNvPr id="16" name="TextBox 15">
            <a:extLst>
              <a:ext uri="{FF2B5EF4-FFF2-40B4-BE49-F238E27FC236}">
                <a16:creationId xmlns:a16="http://schemas.microsoft.com/office/drawing/2014/main" id="{E2144BC1-9E46-9C6C-51D9-7DD81E422C3D}"/>
              </a:ext>
            </a:extLst>
          </p:cNvPr>
          <p:cNvSpPr txBox="1"/>
          <p:nvPr/>
        </p:nvSpPr>
        <p:spPr>
          <a:xfrm>
            <a:off x="1106558" y="655983"/>
            <a:ext cx="2246242" cy="39093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endParaRPr lang="en-US" sz="1600"/>
          </a:p>
        </p:txBody>
      </p:sp>
      <p:sp>
        <p:nvSpPr>
          <p:cNvPr id="17" name="TextBox 16">
            <a:extLst>
              <a:ext uri="{FF2B5EF4-FFF2-40B4-BE49-F238E27FC236}">
                <a16:creationId xmlns:a16="http://schemas.microsoft.com/office/drawing/2014/main" id="{6053D81F-9F81-A6DB-E099-F2106554EED3}"/>
              </a:ext>
            </a:extLst>
          </p:cNvPr>
          <p:cNvSpPr txBox="1"/>
          <p:nvPr/>
        </p:nvSpPr>
        <p:spPr>
          <a:xfrm>
            <a:off x="3717235" y="722243"/>
            <a:ext cx="3611217" cy="828261"/>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endParaRPr lang="en-US" sz="1600"/>
          </a:p>
        </p:txBody>
      </p:sp>
      <p:sp>
        <p:nvSpPr>
          <p:cNvPr id="18" name="TextBox 17">
            <a:extLst>
              <a:ext uri="{FF2B5EF4-FFF2-40B4-BE49-F238E27FC236}">
                <a16:creationId xmlns:a16="http://schemas.microsoft.com/office/drawing/2014/main" id="{459AE218-CAC8-7AD4-C7FF-C45C732E86A9}"/>
              </a:ext>
            </a:extLst>
          </p:cNvPr>
          <p:cNvSpPr txBox="1"/>
          <p:nvPr/>
        </p:nvSpPr>
        <p:spPr>
          <a:xfrm>
            <a:off x="6453810" y="9515062"/>
            <a:ext cx="934278" cy="44394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endParaRPr lang="en-US" sz="1600"/>
          </a:p>
        </p:txBody>
      </p:sp>
      <p:sp>
        <p:nvSpPr>
          <p:cNvPr id="20" name="Google Shape;227;p28">
            <a:extLst>
              <a:ext uri="{FF2B5EF4-FFF2-40B4-BE49-F238E27FC236}">
                <a16:creationId xmlns:a16="http://schemas.microsoft.com/office/drawing/2014/main" id="{66DD8841-0451-909A-9228-D00CDD5F84A7}"/>
              </a:ext>
            </a:extLst>
          </p:cNvPr>
          <p:cNvSpPr txBox="1">
            <a:spLocks noChangeAspect="1"/>
          </p:cNvSpPr>
          <p:nvPr/>
        </p:nvSpPr>
        <p:spPr>
          <a:xfrm>
            <a:off x="3863010" y="9625125"/>
            <a:ext cx="1219200" cy="33388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1pPr>
            <a:lvl2pPr marL="914400" marR="0" lvl="1"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2pPr>
            <a:lvl3pPr marL="1371600" marR="0" lvl="2"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3pPr>
            <a:lvl4pPr marL="1828800" marR="0" lvl="3"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4pPr>
            <a:lvl5pPr marL="2286000" marR="0" lvl="4"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5pPr>
            <a:lvl6pPr marL="2743200" marR="0" lvl="5"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6pPr>
            <a:lvl7pPr marL="3200400" marR="0" lvl="6"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7pPr>
            <a:lvl8pPr marL="3657600" marR="0" lvl="7"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8pPr>
            <a:lvl9pPr marL="4114800" marR="0" lvl="8" indent="-323850" algn="l" rtl="0">
              <a:lnSpc>
                <a:spcPct val="100000"/>
              </a:lnSpc>
              <a:spcBef>
                <a:spcPts val="0"/>
              </a:spcBef>
              <a:spcAft>
                <a:spcPts val="0"/>
              </a:spcAft>
              <a:buClr>
                <a:schemeClr val="dk1"/>
              </a:buClr>
              <a:buSzPts val="1500"/>
              <a:buFont typeface="Roboto"/>
              <a:buNone/>
              <a:defRPr sz="1500" b="0" i="0" u="none" strike="noStrike" cap="none">
                <a:solidFill>
                  <a:schemeClr val="dk1"/>
                </a:solidFill>
                <a:latin typeface="Roboto"/>
                <a:ea typeface="Roboto"/>
                <a:cs typeface="Roboto"/>
                <a:sym typeface="Roboto"/>
              </a:defRPr>
            </a:lvl9pPr>
          </a:lstStyle>
          <a:p>
            <a:pPr marL="0" indent="0">
              <a:buSzPts val="1100"/>
              <a:buFont typeface="Arial"/>
              <a:buNone/>
            </a:pPr>
            <a:r>
              <a:rPr lang="en-US"/>
              <a:t>Date:</a:t>
            </a:r>
          </a:p>
        </p:txBody>
      </p:sp>
      <p:sp>
        <p:nvSpPr>
          <p:cNvPr id="21" name="TextBox 20">
            <a:extLst>
              <a:ext uri="{FF2B5EF4-FFF2-40B4-BE49-F238E27FC236}">
                <a16:creationId xmlns:a16="http://schemas.microsoft.com/office/drawing/2014/main" id="{B87CAFE9-2082-52D6-ED72-373170CA9D3C}"/>
              </a:ext>
            </a:extLst>
          </p:cNvPr>
          <p:cNvSpPr txBox="1"/>
          <p:nvPr/>
        </p:nvSpPr>
        <p:spPr>
          <a:xfrm>
            <a:off x="4359965" y="9508435"/>
            <a:ext cx="1285462" cy="443948"/>
          </a:xfrm>
          <a:prstGeom prst="rect">
            <a:avLst/>
          </a:prstGeom>
          <a:pattFill prst="dotGrid">
            <a:fgClr>
              <a:schemeClr val="bg1">
                <a:lumMod val="95000"/>
              </a:schemeClr>
            </a:fgClr>
            <a:bgClr>
              <a:schemeClr val="bg1"/>
            </a:bgClr>
          </a:pattFill>
          <a:ln>
            <a:solidFill>
              <a:schemeClr val="accent1">
                <a:lumMod val="50000"/>
              </a:schemeClr>
            </a:solidFill>
          </a:ln>
        </p:spPr>
        <p:txBody>
          <a:bodyPr wrap="square" rtlCol="0">
            <a:normAutofit/>
          </a:bodyPr>
          <a:lstStyle/>
          <a:p>
            <a:endParaRPr lang="en-US" sz="1600"/>
          </a:p>
        </p:txBody>
      </p:sp>
      <p:pic>
        <p:nvPicPr>
          <p:cNvPr id="6" name="Picture 5" descr="A yellow circle and black squares&#10;&#10;AI-generated content may be incorrect.">
            <a:extLst>
              <a:ext uri="{FF2B5EF4-FFF2-40B4-BE49-F238E27FC236}">
                <a16:creationId xmlns:a16="http://schemas.microsoft.com/office/drawing/2014/main" id="{F0B7596E-6DF3-BB3E-B834-22E43ACE5BD6}"/>
              </a:ext>
            </a:extLst>
          </p:cNvPr>
          <p:cNvPicPr>
            <a:picLocks noChangeAspect="1"/>
          </p:cNvPicPr>
          <p:nvPr/>
        </p:nvPicPr>
        <p:blipFill>
          <a:blip r:embed="rId3"/>
          <a:stretch>
            <a:fillRect/>
          </a:stretch>
        </p:blipFill>
        <p:spPr>
          <a:xfrm>
            <a:off x="7153164" y="-9478"/>
            <a:ext cx="603019" cy="809871"/>
          </a:xfrm>
          <a:prstGeom prst="rect">
            <a:avLst/>
          </a:prstGeom>
        </p:spPr>
      </p:pic>
    </p:spTree>
    <p:extLst>
      <p:ext uri="{BB962C8B-B14F-4D97-AF65-F5344CB8AC3E}">
        <p14:creationId xmlns:p14="http://schemas.microsoft.com/office/powerpoint/2010/main" val="3554812587"/>
      </p:ext>
    </p:extLst>
  </p:cSld>
  <p:clrMapOvr>
    <a:masterClrMapping/>
  </p:clrMapOvr>
</p:sld>
</file>

<file path=ppt/theme/theme1.xml><?xml version="1.0" encoding="utf-8"?>
<a:theme xmlns:a="http://schemas.openxmlformats.org/drawingml/2006/main" name="VEX V5 Robotics">
  <a:themeElements>
    <a:clrScheme name="Simple Light">
      <a:dk1>
        <a:srgbClr val="000000"/>
      </a:dk1>
      <a:lt1>
        <a:srgbClr val="FFFFFF"/>
      </a:lt1>
      <a:dk2>
        <a:srgbClr val="888B8D"/>
      </a:dk2>
      <a:lt2>
        <a:srgbClr val="D22630"/>
      </a:lt2>
      <a:accent1>
        <a:srgbClr val="EFBFBA"/>
      </a:accent1>
      <a:accent2>
        <a:srgbClr val="E77F82"/>
      </a:accent2>
      <a:accent3>
        <a:srgbClr val="DF5559"/>
      </a:accent3>
      <a:accent4>
        <a:srgbClr val="A22124"/>
      </a:accent4>
      <a:accent5>
        <a:srgbClr val="5E172F"/>
      </a:accent5>
      <a:accent6>
        <a:srgbClr val="605355"/>
      </a:accent6>
      <a:hlink>
        <a:srgbClr val="D53F2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B13E2A77CE90B4C80BC0759178D4989" ma:contentTypeVersion="3" ma:contentTypeDescription="Create a new document." ma:contentTypeScope="" ma:versionID="f52e8d16749447cfd6b39ca3c9f0cdea">
  <xsd:schema xmlns:xsd="http://www.w3.org/2001/XMLSchema" xmlns:xs="http://www.w3.org/2001/XMLSchema" xmlns:p="http://schemas.microsoft.com/office/2006/metadata/properties" xmlns:ns2="34f1c38a-2590-4157-bf65-8fd14f4b4043" targetNamespace="http://schemas.microsoft.com/office/2006/metadata/properties" ma:root="true" ma:fieldsID="508acbd0b4a26ef4a28cdbdbf3c5554e" ns2:_="">
    <xsd:import namespace="34f1c38a-2590-4157-bf65-8fd14f4b4043"/>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f1c38a-2590-4157-bf65-8fd14f4b404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8BEEE35-6181-48DD-922C-4F3D09324938}">
  <ds:schemaRefs>
    <ds:schemaRef ds:uri="http://schemas.microsoft.com/sharepoint/v3/contenttype/forms"/>
  </ds:schemaRefs>
</ds:datastoreItem>
</file>

<file path=customXml/itemProps2.xml><?xml version="1.0" encoding="utf-8"?>
<ds:datastoreItem xmlns:ds="http://schemas.openxmlformats.org/officeDocument/2006/customXml" ds:itemID="{2E0DAA6F-DC12-4C91-8D00-A230EA6BDF44}">
  <ds:schemaRefs>
    <ds:schemaRef ds:uri="34f1c38a-2590-4157-bf65-8fd14f4b404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CAF00D4-E6D5-414D-86B1-0AAB4D37D486}">
  <ds:schemaRefs>
    <ds:schemaRef ds:uri="34f1c38a-2590-4157-bf65-8fd14f4b404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81</Slides>
  <Notes>67</Notes>
  <HiddenSlides>0</HiddenSlides>
  <ScaleCrop>false</ScaleCrop>
  <HeadingPairs>
    <vt:vector size="4" baseType="variant">
      <vt:variant>
        <vt:lpstr>Theme</vt:lpstr>
      </vt:variant>
      <vt:variant>
        <vt:i4>1</vt:i4>
      </vt:variant>
      <vt:variant>
        <vt:lpstr>Slide Titles</vt:lpstr>
      </vt:variant>
      <vt:variant>
        <vt:i4>81</vt:i4>
      </vt:variant>
    </vt:vector>
  </HeadingPairs>
  <TitlesOfParts>
    <vt:vector size="82" baseType="lpstr">
      <vt:lpstr>VEX V5 Robotics</vt:lpstr>
      <vt:lpstr>PowerPoint Presentation</vt:lpstr>
      <vt:lpstr>Team rules</vt:lpstr>
      <vt:lpstr>PowerPoint Presentation</vt:lpstr>
      <vt:lpstr>PowerPoint Presentation</vt:lpstr>
      <vt:lpstr>PowerPoint Presentation</vt:lpstr>
      <vt:lpstr>Section A</vt:lpstr>
      <vt:lpstr>PowerPoint Presentation</vt:lpstr>
      <vt:lpstr>Scrum meeting.  Week of: MM/DD/YYYY</vt:lpstr>
      <vt:lpstr>PowerPoint Presentation</vt:lpstr>
      <vt:lpstr>PowerPoint Presentation</vt:lpstr>
      <vt:lpstr>Notes Page.</vt:lpstr>
      <vt:lpstr>Nothing but Net</vt:lpstr>
      <vt:lpstr>PowerPoint Presentation</vt:lpstr>
      <vt:lpstr>Nothing but Net Bot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“Push Back” Starting Field with Frozen Game Objects </vt:lpstr>
      <vt:lpstr>PowerPoint Presentation</vt:lpstr>
      <vt:lpstr>PowerPoint Presentation</vt:lpstr>
      <vt:lpstr>PowerPoint Presentation</vt:lpstr>
      <vt:lpstr>Section B</vt:lpstr>
      <vt:lpstr>Notes Page 1</vt:lpstr>
      <vt:lpstr>PowerPoint Presentation</vt:lpstr>
      <vt:lpstr>Drivetrain Research 1</vt:lpstr>
      <vt:lpstr>Drivetrain Design 1</vt:lpstr>
      <vt:lpstr>Drivetrain Design 2</vt:lpstr>
      <vt:lpstr>PowerPoint Presentation</vt:lpstr>
      <vt:lpstr>Intake Research 1</vt:lpstr>
      <vt:lpstr>Intake design 1</vt:lpstr>
      <vt:lpstr>Intake Research 2</vt:lpstr>
      <vt:lpstr>Intake ideas 2</vt:lpstr>
      <vt:lpstr>Scrum meeting. </vt:lpstr>
      <vt:lpstr>Scrum meeting.  Week of: MM/DD/YYYY</vt:lpstr>
      <vt:lpstr>PowerPoint Presentation</vt:lpstr>
      <vt:lpstr>Block movement 3 Unused</vt:lpstr>
      <vt:lpstr>Wiring diagram</vt:lpstr>
      <vt:lpstr>Control layout diagram</vt:lpstr>
      <vt:lpstr>Scrum meeting.  Week of: MM/DD/YYYY</vt:lpstr>
      <vt:lpstr>PowerPoint Presentation</vt:lpstr>
      <vt:lpstr>PowerPoint Presentation</vt:lpstr>
      <vt:lpstr>PowerPoint Presentation</vt:lpstr>
      <vt:lpstr>PowerPoint Presentation</vt:lpstr>
      <vt:lpstr>Output design</vt:lpstr>
      <vt:lpstr>Upper scoring system 1</vt:lpstr>
      <vt:lpstr>Scrum meeting.  Week of: MM/DD/YYYY</vt:lpstr>
      <vt:lpstr>“Push Back” Starting Field with Frozen Game Objects </vt:lpstr>
      <vt:lpstr>“Push Back” Starting Field with Frozen Game Objects </vt:lpstr>
      <vt:lpstr>PowerPoint Presentation</vt:lpstr>
      <vt:lpstr>Scrum meeting.  Week of: MM/DD/YYYY</vt:lpstr>
      <vt:lpstr>Scrum meeting.  Week of: MM/DD/YYYY</vt:lpstr>
      <vt:lpstr>PowerPoint Presentation</vt:lpstr>
      <vt:lpstr>PowerPoint Presentation</vt:lpstr>
      <vt:lpstr>PowerPoint Presentation</vt:lpstr>
      <vt:lpstr>Block remover research</vt:lpstr>
      <vt:lpstr>Block loader block remover initial design</vt:lpstr>
      <vt:lpstr>PowerPoint Presentation</vt:lpstr>
      <vt:lpstr>PowerPoint Presentation</vt:lpstr>
      <vt:lpstr>Scrum meeting.  Week of: MM/DD/YYYY</vt:lpstr>
      <vt:lpstr>Scrum meeting.  Week of: MM/DD/YYYY</vt:lpstr>
      <vt:lpstr>Final Robot Images</vt:lpstr>
      <vt:lpstr>Reflection</vt:lpstr>
      <vt:lpstr>PowerPoint Presentation</vt:lpstr>
      <vt:lpstr>PowerPoint Presentation</vt:lpstr>
      <vt:lpstr>PowerPoint Presentation</vt:lpstr>
      <vt:lpstr>Scrum meeting.  Week of: MM/DD/YYYY</vt:lpstr>
      <vt:lpstr>Intake arm newest design</vt:lpstr>
      <vt:lpstr>Descorer concept (unused)</vt:lpstr>
      <vt:lpstr>Scrum meeting.  Week of: MM/DD/YYYY</vt:lpstr>
      <vt:lpstr>Scrum meeting.  Week of: MM/DD/YYYY</vt:lpstr>
      <vt:lpstr>Scrum meeting.  Week of: MM/DD/YYYY</vt:lpstr>
      <vt:lpstr>PowerPoint Presentation</vt:lpstr>
      <vt:lpstr>PowerPoint Presentation</vt:lpstr>
      <vt:lpstr>PowerPoint Presentation</vt:lpstr>
      <vt:lpstr>Scrum meeting.  Week of: MM/DD/YYYY</vt:lpstr>
      <vt:lpstr>Scrum meeting.  Week of: MM/DD/YYYY</vt:lpstr>
      <vt:lpstr>Scrum meeting.  Week of: MM/DD/YYYY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Christine Gutierrez</dc:creator>
  <cp:revision>10</cp:revision>
  <dcterms:modified xsi:type="dcterms:W3CDTF">2026-01-09T22:24:42Z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0x0101009B13E2A77CE90B4C80BC0759178D4989</vt:lpwstr>
  </property>
  <property fmtid="{D5CDD505-2E9C-101B-9397-08002B2CF9AE}" pid="3" name="Order">
    <vt:r8>7979200</vt:r8>
  </property>
  <property fmtid="{D5CDD505-2E9C-101B-9397-08002B2CF9AE}" pid="4" name="_ExtendedDescription">
    <vt:lpwstr/>
  </property>
  <property fmtid="{D5CDD505-2E9C-101B-9397-08002B2CF9AE}" pid="5" name="TriggerFlowInfo">
    <vt:lpwstr/>
  </property>
  <property fmtid="{D5CDD505-2E9C-101B-9397-08002B2CF9AE}" pid="6" name="ComplianceAssetId">
    <vt:lpwstr/>
  </property>
</Properties>
</file>